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7"/>
  </p:notesMasterIdLst>
  <p:handoutMasterIdLst>
    <p:handoutMasterId r:id="rId48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7010400" cy="92964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97F91-D2AC-409D-8D68-BAC54280BFC9}" v="12" dt="2020-10-08T10:32:5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nzl, Eva" userId="1c639b91-7dee-47ba-95b7-d72b48478e5d" providerId="ADAL" clId="{71E97F91-D2AC-409D-8D68-BAC54280BFC9}"/>
    <pc:docChg chg="custSel modSld">
      <pc:chgData name="Hainzl, Eva" userId="1c639b91-7dee-47ba-95b7-d72b48478e5d" providerId="ADAL" clId="{71E97F91-D2AC-409D-8D68-BAC54280BFC9}" dt="2020-10-08T10:32:53.130" v="14" actId="207"/>
      <pc:docMkLst>
        <pc:docMk/>
      </pc:docMkLst>
      <pc:sldChg chg="addSp modSp">
        <pc:chgData name="Hainzl, Eva" userId="1c639b91-7dee-47ba-95b7-d72b48478e5d" providerId="ADAL" clId="{71E97F91-D2AC-409D-8D68-BAC54280BFC9}" dt="2020-10-08T10:32:53.130" v="14" actId="207"/>
        <pc:sldMkLst>
          <pc:docMk/>
          <pc:sldMk cId="3184841806" sldId="256"/>
        </pc:sldMkLst>
        <pc:spChg chg="add mod">
          <ac:chgData name="Hainzl, Eva" userId="1c639b91-7dee-47ba-95b7-d72b48478e5d" providerId="ADAL" clId="{71E97F91-D2AC-409D-8D68-BAC54280BFC9}" dt="2020-10-08T10:32:53.130" v="14" actId="207"/>
          <ac:spMkLst>
            <pc:docMk/>
            <pc:sldMk cId="3184841806" sldId="256"/>
            <ac:spMk id="4" creationId="{7CC84656-AE69-46DB-B3DD-148691BCA089}"/>
          </ac:spMkLst>
        </pc:spChg>
      </pc:sldChg>
      <pc:sldChg chg="modSp">
        <pc:chgData name="Hainzl, Eva" userId="1c639b91-7dee-47ba-95b7-d72b48478e5d" providerId="ADAL" clId="{71E97F91-D2AC-409D-8D68-BAC54280BFC9}" dt="2020-10-08T10:32:19.106" v="1" actId="27636"/>
        <pc:sldMkLst>
          <pc:docMk/>
          <pc:sldMk cId="1457192319" sldId="269"/>
        </pc:sldMkLst>
        <pc:spChg chg="mod">
          <ac:chgData name="Hainzl, Eva" userId="1c639b91-7dee-47ba-95b7-d72b48478e5d" providerId="ADAL" clId="{71E97F91-D2AC-409D-8D68-BAC54280BFC9}" dt="2020-10-08T10:32:19.106" v="1" actId="27636"/>
          <ac:spMkLst>
            <pc:docMk/>
            <pc:sldMk cId="1457192319" sldId="269"/>
            <ac:spMk id="2" creationId="{1790BD77-484C-492A-B116-C9742F9A85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CEBB4-A99E-4B7F-AEF3-5AD64F690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48767-1BCA-463D-8BF0-86F0BE260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3D57-E9C6-476B-B56F-C7D5E937FB3B}" type="datetimeFigureOut">
              <a:rPr lang="de-AT" smtClean="0"/>
              <a:t>08.10.2020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10461-FB12-46F3-B610-01152809D1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06758-3389-4280-9DB3-492565339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276E3-BB30-461D-99F9-A53CBB4038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064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AFAC9-62C0-41D9-9982-B6F9B4539258}" type="datetimeFigureOut">
              <a:rPr lang="de-AT" smtClean="0"/>
              <a:t>08.10.2020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F033-D894-41CA-92C1-06A940D7E3A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43633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274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996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99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240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390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977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73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489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6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9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957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684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4459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0642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309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3283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103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5307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05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415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2741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566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8187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461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7281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1948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0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693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299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3440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51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592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989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806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44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55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738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85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83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29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F033-D894-41CA-92C1-06A940D7E3A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86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C975-6C61-4866-A3BC-E8393F09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B0E6D-56E2-4F6C-A384-B4F533AC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872-A783-4400-BF9D-5399412D1B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5ADB3-1DBB-4959-A34E-4BE9FC97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E73A4-3ADC-4A4D-9B2B-9B42596E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7773-AA53-4C0A-A62D-ADA9555A8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2EAD-A219-44DA-AC04-D4771B46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82369-02D0-4831-ADFB-E660FB4F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C4A2B-27ED-4EC9-A971-8A87E6D7F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A872-A783-4400-BF9D-5399412D1B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62AC-F003-4281-B386-A28C3F689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64DB-A115-4EE2-831D-4A0DA336E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7773-AA53-4C0A-A62D-ADA9555A8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9BECE-D7D2-4E21-B1D3-CF6272C9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50"/>
              <a:t>Closing the Gap in Osteoporosis Management: </a:t>
            </a:r>
            <a:br>
              <a:rPr lang="en-US" sz="4000" spc="-50"/>
            </a:br>
            <a:r>
              <a:rPr lang="en-US" sz="4000" spc="-50"/>
              <a:t>The Critical Role of Primary Care</a:t>
            </a:r>
            <a:endParaRPr lang="en-US" sz="4000" spc="-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7D5F8-8BC4-4F61-AED2-DB7029C80B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C84656-AE69-46DB-B3DD-148691BCA089}"/>
              </a:ext>
            </a:extLst>
          </p:cNvPr>
          <p:cNvSpPr/>
          <p:nvPr/>
        </p:nvSpPr>
        <p:spPr>
          <a:xfrm>
            <a:off x="10487687" y="6642556"/>
            <a:ext cx="17043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SC-AT-AMG162-00712 </a:t>
            </a:r>
            <a:r>
              <a:rPr lang="de-AT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Oct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2020</a:t>
            </a:r>
            <a:endParaRPr lang="de-AT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636E7D-7487-40ED-ADAE-19FFC286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/>
              <a:t>Primary Care Providers Should Identify Patients With Signs of Osteoporosis and Risk Factors for Fragility Fractures</a:t>
            </a:r>
            <a:r>
              <a:rPr lang="en-US" sz="2600" b="0" baseline="30000"/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ECBF3-CA8F-450F-98E9-5CDF4FF34C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0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FA066-E092-4EAC-A258-5E3A69E7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cs typeface="Arial" panose="020B0604020202020204" pitchFamily="34" charset="0"/>
              </a:rPr>
              <a:t>Osteoporosis Is a Chronic, Progressive, and Often Asymptomatic Disease Until Fracture Occurs</a:t>
            </a:r>
            <a:r>
              <a:rPr lang="en-US" sz="2600" b="0" baseline="30000">
                <a:cs typeface="Arial" panose="020B0604020202020204" pitchFamily="34" charset="0"/>
              </a:rPr>
              <a:t>1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31E79-02F3-434D-A348-82EEB02408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D7CE2A-E30C-4788-99BD-A5CDCDD4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Prior Fragility Fracture Is an Important Predictor of Future Fracture Risk, Along With Other Risk Factors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F6461-6A7F-41EA-B969-820FB8C368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0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5280B5-A7F5-4F95-B580-867AEDCC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International Guidelines Recommend Bone Health Screening to Identify Patients at High Risk for Osteoporosis and Fragility Fractures</a:t>
            </a:r>
            <a:r>
              <a:rPr lang="en-US" sz="2600" b="0" baseline="30000"/>
              <a:t>1-5</a:t>
            </a:r>
            <a:r>
              <a:rPr lang="en-US" sz="2600" baseline="30000"/>
              <a:t> </a:t>
            </a:r>
            <a:endParaRPr lang="en-US" sz="26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CB308-DB4D-4A3E-890E-0D3741B4F1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21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0BD77-484C-492A-B116-C9742F9A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600">
                <a:solidFill>
                  <a:srgbClr val="0063C3"/>
                </a:solidFill>
              </a:rPr>
            </a:br>
            <a:br>
              <a:rPr lang="en-US" sz="2600">
                <a:solidFill>
                  <a:srgbClr val="0063C3"/>
                </a:solidFill>
              </a:rPr>
            </a:br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Fragility Fractures Are a Warning Sign of Osteoporosis Requiring Additional Investigation</a:t>
            </a:r>
            <a:r>
              <a:rPr lang="en-US" sz="2600" b="0" baseline="30000"/>
              <a:t>1,2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5FE64-18E4-488F-A009-A3520FA05D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9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7C4DA-713A-4B2B-A4C7-78027126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/>
              <a:t>PCPs Should Investigate and Diagnose Osteoporosis</a:t>
            </a:r>
            <a:r>
              <a:rPr lang="en-US" sz="2600" b="0" baseline="30000"/>
              <a:t>1,2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1B6E1-A009-400A-A200-9B33EE781D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EFFAE2-D61D-45B5-81B7-2B3C5F51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solidFill>
                  <a:srgbClr val="007CC2"/>
                </a:solidFill>
              </a:rPr>
              <a:t>Fragility Fractures O</a:t>
            </a:r>
            <a:r>
              <a:rPr lang="en-US" sz="2600"/>
              <a:t>ccur as a Result of Minimal Trauma, Such as a Fall From Standing Height or Less</a:t>
            </a:r>
            <a:r>
              <a:rPr lang="en-US" sz="2600" b="0" baseline="30000"/>
              <a:t>1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B4A-91C2-44B3-8085-EDB76F9180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65764-3124-41B9-BBA0-423BAA2F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/>
            </a:br>
            <a:r>
              <a:rPr lang="en-US" sz="2600"/>
              <a:t>Patients Suspected to Be at Risk Should Undergo Further Evaluation</a:t>
            </a:r>
            <a:r>
              <a:rPr lang="en-US" sz="2600" b="0" baseline="30000"/>
              <a:t>1-6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BCAE1-D79B-4559-8DCC-C0635C9ADE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5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1D22E-1978-4DDF-B8BE-2B5D835E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kern="1200"/>
              <a:t>International Guidelines Recommend BMD Testing to Investigate Fracture Risk and Guide Intervention</a:t>
            </a:r>
            <a:r>
              <a:rPr lang="en-US" sz="2600" b="0" kern="1200" baseline="30000"/>
              <a:t>1-6 </a:t>
            </a:r>
            <a:endParaRPr lang="en-GB" sz="2600" b="0" kern="1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8272E-21A1-4F66-8402-3BDF2EE7ED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6F856C-E784-4840-9FA5-EBB12D9C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kern="1200">
                <a:solidFill>
                  <a:srgbClr val="0063C3"/>
                </a:solidFill>
              </a:rPr>
            </a:br>
            <a:r>
              <a:rPr lang="en-US" sz="2600" kern="1200"/>
              <a:t>A DXA Scan Provides a T-score Used to Predict Fracture Risk and Make a Diagnosis</a:t>
            </a:r>
            <a:r>
              <a:rPr lang="en-US" sz="2600" b="0" kern="1200" baseline="30000"/>
              <a:t>1-3</a:t>
            </a:r>
            <a:r>
              <a:rPr lang="en-US" sz="2600" b="0" kern="1200">
                <a:solidFill>
                  <a:srgbClr val="0063C3"/>
                </a:solidFill>
              </a:rPr>
              <a:t> </a:t>
            </a:r>
            <a:endParaRPr lang="en-GB" sz="2600" b="0" kern="1200" dirty="0">
              <a:solidFill>
                <a:srgbClr val="0063C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582E3-EE57-40CA-9929-5D5B7314C3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7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89621-B08D-4ADC-8A6B-E4D32AC4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By the End of This Presentation, You Should Be Able to: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94A1D-D328-401C-8A2A-B20102A1E2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912D3-CF85-4D42-A4A5-55D273DF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kern="1200">
                <a:solidFill>
                  <a:srgbClr val="0063C3"/>
                </a:solidFill>
              </a:rPr>
            </a:br>
            <a:r>
              <a:rPr lang="en-US" sz="2600" kern="1200"/>
              <a:t>Risk of Fracture Can Be Calculated Using Online</a:t>
            </a:r>
            <a:r>
              <a:rPr lang="en-US" sz="2600" kern="1200">
                <a:solidFill>
                  <a:srgbClr val="FF0000"/>
                </a:solidFill>
              </a:rPr>
              <a:t> </a:t>
            </a:r>
            <a:r>
              <a:rPr lang="en-US" sz="2600" kern="1200"/>
              <a:t>Risk Assessment Tools</a:t>
            </a:r>
            <a:endParaRPr lang="en-GB" sz="26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6E9A-A3F5-4474-86C0-7F05AA9F7E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9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6D4A5D-3422-490F-B2D8-7191A14B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kern="1200">
                <a:solidFill>
                  <a:srgbClr val="0063C3"/>
                </a:solidFill>
              </a:rPr>
            </a:br>
            <a:r>
              <a:rPr lang="en-US" sz="2600" kern="1200"/>
              <a:t>BMD Alone Does Not Explain All of Fracture Risk</a:t>
            </a:r>
            <a:endParaRPr lang="en-GB" sz="26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BC80E-B3D5-4399-9991-158E18BB90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D1326B-A24C-4881-92BC-F06AAD18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kern="1200"/>
              <a:t>Women Who Have Non‑osteoporotic BMD (T-score &gt; –2.5) Require Continued Monitoring</a:t>
            </a:r>
            <a:r>
              <a:rPr lang="en-US" sz="2600" b="0" kern="1200" baseline="30000"/>
              <a:t>1,2</a:t>
            </a:r>
            <a:endParaRPr lang="en-GB" sz="2600" b="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4BB1-535B-4A71-8723-5CBC4A42CD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87F3B-4D8B-40E8-A965-57EA9DD2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GB" sz="2600" kern="1200"/>
              <a:t>For Patients Diagnosed With Osteoporosis, </a:t>
            </a:r>
            <a:r>
              <a:rPr lang="en-US" sz="2600"/>
              <a:t>PCPs Should Intervene to Help Patients Avoid Fragility Fractures and Disability</a:t>
            </a:r>
            <a:r>
              <a:rPr lang="en-US" sz="2600" b="0" baseline="30000"/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BACDC-3577-40F5-8CBD-A6EE7AD3C8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F25366-82FC-4F62-8424-5D8F4E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  <a:cs typeface="Arial" panose="020B0604020202020204" pitchFamily="34" charset="0"/>
              </a:rPr>
            </a:br>
            <a:r>
              <a:rPr lang="en-US" sz="2600">
                <a:cs typeface="Arial" panose="020B0604020202020204" pitchFamily="34" charset="0"/>
              </a:rPr>
              <a:t>Medications May Be Required for Patients at High Risk of Fracture</a:t>
            </a:r>
            <a:endParaRPr lang="en-US" sz="2600" b="0" strike="sngStri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EA442-F021-499D-A9B7-332F631B7C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0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76C78-A6A7-4511-B562-731C7CA7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cs typeface="Arial" panose="020B0604020202020204" pitchFamily="34" charset="0"/>
              </a:rPr>
            </a:br>
            <a:r>
              <a:rPr lang="en-US" sz="2600"/>
              <a:t>Medications May Be Required in Addition to Calcium, Vitamin D, and Lifestyle Changes for Patients at High Risk</a:t>
            </a:r>
            <a:r>
              <a:rPr lang="en-US" sz="2600" b="0" baseline="30000"/>
              <a:t>1,2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2F7D3-B75D-4FDC-B229-469BFE711A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3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AAF76A-D4BB-463B-989D-B84B8242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  <a:cs typeface="Arial" panose="020B0604020202020204" pitchFamily="34" charset="0"/>
              </a:rPr>
            </a:br>
            <a:r>
              <a:rPr lang="en-US" sz="2600">
                <a:cs typeface="Arial" panose="020B0604020202020204" pitchFamily="34" charset="0"/>
              </a:rPr>
              <a:t>Adherence to Osteoporosis Medications Increases BMD and Reduces Fracture Risk in High-Risk Patients</a:t>
            </a:r>
            <a:r>
              <a:rPr lang="en-US" sz="2600" b="0" baseline="30000">
                <a:cs typeface="Arial" panose="020B0604020202020204" pitchFamily="34" charset="0"/>
              </a:rPr>
              <a:t>1-11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2B99A-00BA-4C70-992C-C55D5AD3F2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6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5E835-4285-4B95-AEE3-32A3628D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</a:rPr>
            </a:br>
            <a:r>
              <a:rPr lang="en-CA" sz="2600"/>
              <a:t>Treatment Can Be Initiated Without a BMD Test in Some High‑risk Patients, or in the Setting of Prior Fracture and Osteopenia</a:t>
            </a:r>
            <a:r>
              <a:rPr lang="en-CA" sz="2600" b="0" baseline="30000"/>
              <a:t>1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65EBB-8063-4E6A-BF5B-93F9E79B4D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1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CDBEE4-C713-4EF6-9ABE-76A7BA4F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Help Patients Understand That Osteoporosis Is a Lifelong Disease Requiring Continued Treatment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A324C-E350-4CEF-8D9B-92DD2A42F5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A72A8C-E89F-4312-9621-EBCD0988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Monitor Patient Adherence and Help Patients Maintain Treatment 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7A1E4-A44B-4C7D-AC2C-B1023E70A0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F1328B-C0A8-40E8-BE81-6C6EE80C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Osteoporosis Is Common, Yet It Often Goes Undiagnosed and Untreated and Patients May Be More Concerned About Other Diseases 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5C4EF-1DAB-4D3C-B572-6A3C3F84B1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EFD7A-871F-4731-B785-A4A1F02B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Post-Fracture Care Programs Help Patients Avoid Subsequent Fragility Fractures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CAEDF-D8A7-459F-B4C5-FAC88D8BD8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0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45518-FE51-4B19-8267-6EE11906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Post-Fracture Care (PFC) Programs Improve Patient Follow-up, Testing, and Treatment</a:t>
            </a:r>
            <a:r>
              <a:rPr lang="en-US" sz="2600" b="0" baseline="30000"/>
              <a:t>1,2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E53C-A6F5-48EF-8C71-2412B8A1A8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C27DA-D6D7-4926-9C45-3304F4FD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PCPs Have a Key Role in Post-Fracture Care (PFC) Programs</a:t>
            </a:r>
            <a:r>
              <a:rPr lang="en-US" sz="2600" b="0" baseline="30000"/>
              <a:t>1,2</a:t>
            </a:r>
            <a:endParaRPr lang="en-GB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11623-744B-4CAB-B7B5-80D8274FA7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CF1DA-2720-40A6-99E6-783D2AA8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 kern="1200">
                <a:solidFill>
                  <a:srgbClr val="007CC2"/>
                </a:solidFill>
              </a:rPr>
              <a:t>Maintain Communication and Monitor Treatment Outcomes</a:t>
            </a:r>
            <a:r>
              <a:rPr lang="en-US" sz="2600" b="0" kern="1200" baseline="30000">
                <a:solidFill>
                  <a:srgbClr val="007CC2"/>
                </a:solidFill>
              </a:rPr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A1C57-ECCE-4BA2-9AF6-19347E170B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E3F85-E415-460D-9FA1-19657CBB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PCPs Have a Key Role in the Diagnosis and Treatment of Osteoporosis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E6643-131F-4A6B-88F4-3582E78859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14D03F-4857-418A-8C23-3717CB37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Patient Case Study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D77FF-C7DF-4735-899A-521C2727C6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915F88-3DD9-4FDE-9840-FA1698A9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Claire – a 67 Year Old Woman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964FF-ADE8-4EF6-9490-9D8DAA6D56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5606D8-8EDD-423B-88FA-379BBC38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 - Claire</a:t>
            </a:r>
            <a:br>
              <a:rPr lang="en-US" sz="2400" i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Referred Back to Her PCP for a Full Osteoporosis Evaluation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6E618-03EB-44AA-B181-57F7FEB47F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FE97B7-B4A2-4CEC-BA85-BF156160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 - Claire</a:t>
            </a:r>
            <a:br>
              <a:rPr lang="en-US" sz="2400" b="0" i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Bone Density Scan Reveals a T-Score of –2.2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8CE3C-392A-40F6-89F5-30CADDB5F1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FE6905-3214-4C84-8759-264D9B8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i="1">
                <a:solidFill>
                  <a:schemeClr val="bg1"/>
                </a:solidFill>
              </a:rPr>
              <a:t>Case Study - Claire</a:t>
            </a:r>
            <a:br>
              <a:rPr lang="en-US" sz="2400" b="0" i="1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FRAX</a:t>
            </a:r>
            <a:r>
              <a:rPr lang="en-US" sz="2600" baseline="30000">
                <a:solidFill>
                  <a:schemeClr val="bg1"/>
                </a:solidFill>
              </a:rPr>
              <a:t>®</a:t>
            </a:r>
            <a:r>
              <a:rPr lang="en-US" sz="2600">
                <a:solidFill>
                  <a:schemeClr val="bg1"/>
                </a:solidFill>
              </a:rPr>
              <a:t> Score Confirms High Risk of Subsequent Fragility Fractures and Need for Treatment</a:t>
            </a:r>
            <a:r>
              <a:rPr lang="en-US" sz="2600" b="0" baseline="30000">
                <a:solidFill>
                  <a:schemeClr val="bg1"/>
                </a:solidFill>
              </a:rPr>
              <a:t>1,2</a:t>
            </a:r>
            <a:endParaRPr lang="en-US" sz="2600" baseline="30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15C38-5EFF-4171-B0A9-FC2A470634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9916D-3881-45D1-A403-9D246DCC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Fragility Fractures Due to Osteoporosis Are a Common and Growing Global Problem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849AF-3268-4453-9D3B-CEF41E04C8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1471B-1839-41A4-818B-CABB3200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backup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20C45-71E7-4064-9040-4B7A32AAF9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129A5-B67F-4E64-AABE-9EA6C1A5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600" kern="1200"/>
            </a:br>
            <a:r>
              <a:rPr lang="en-US" sz="2600" kern="1200"/>
              <a:t>Screen All Postmenopausal Women ≥ 50 Years for Osteoporosis </a:t>
            </a:r>
            <a:br>
              <a:rPr lang="en-US" sz="2600" kern="1200"/>
            </a:br>
            <a:r>
              <a:rPr lang="en-US" sz="2600" kern="1200"/>
              <a:t>and Fragility Fracture Risk</a:t>
            </a:r>
            <a:r>
              <a:rPr lang="en-US" sz="2600" b="0" kern="1200" baseline="30000"/>
              <a:t>1-5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9CAEC-6CDD-4FD0-B529-AF1DA3021A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D1267-1458-499D-A37A-C03B65C4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Fragility Fractures Occur More Frequently in Women Than Stroke, Myocardial Infarction, and Breast Cancer Combined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069C5-12E9-4D54-9143-EE0B026D4F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6FE0E-98EA-4362-820C-9D35E0F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2600">
                <a:solidFill>
                  <a:srgbClr val="0063C3"/>
                </a:solidFill>
              </a:rPr>
            </a:br>
            <a:r>
              <a:rPr lang="en-US" sz="2600"/>
              <a:t>Fracture Cascade: Patients With a Fragility Fracture Are at Increased Risk of Subsequent Fractures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1D0F-7D65-4E86-A176-ADBD3CAA0A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0BE305-6641-4AA0-A16E-8116C807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Fragility Fractures Are Associated With Increased Mortality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7DD35-49A5-4CA0-AC9A-D5AF71D562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0D2DE8-4BC5-4C44-914D-A6C2EC02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/>
              <a:t>Fragility Fractures Are Associated With High Rates of Disability, Loss of Independence, and Reduced Quality of Life for Patients and Caregivers</a:t>
            </a:r>
            <a:r>
              <a:rPr lang="en-US" sz="2600" b="0" baseline="30000"/>
              <a:t>1-13</a:t>
            </a:r>
            <a:endParaRPr lang="en-US" sz="2600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E947A-89FB-4F38-9F68-806BD8CC06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2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D78B30-81A3-4632-8D11-82E43157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000" b="0" i="1" kern="1200">
                <a:solidFill>
                  <a:srgbClr val="0063C3"/>
                </a:solidFill>
              </a:rPr>
            </a:br>
            <a:r>
              <a:rPr lang="en-US" sz="2600"/>
              <a:t>Four Key Steps for PCPs to Take to Diagnose Osteoporosis and Prevent Disability Due to Fragility Fractures</a:t>
            </a:r>
            <a:r>
              <a:rPr lang="en-US" sz="2600" b="0" baseline="30000"/>
              <a:t>1,2</a:t>
            </a:r>
            <a:endParaRPr lang="en-US" sz="2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7AB56-F313-4027-8227-4A2E3EB949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6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fc43ee5-c0b7-4c78-8868-5ea3100632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DA1D4E2674448A0902ACE23E2F7F3" ma:contentTypeVersion="" ma:contentTypeDescription="Create a new document." ma:contentTypeScope="" ma:versionID="df3d14f2e9adf44a83aea11232b7f252">
  <xsd:schema xmlns:xsd="http://www.w3.org/2001/XMLSchema" xmlns:xs="http://www.w3.org/2001/XMLSchema" xmlns:p="http://schemas.microsoft.com/office/2006/metadata/properties" xmlns:ns2="9CC6DA9F-6D81-45C4-89C4-7EB77718B956" xmlns:ns3="42fe046d-86dd-43d2-bdc0-8f834945f3f1" xmlns:ns4="9cc6da9f-6d81-45c4-89c4-7eb77718b956" targetNamespace="http://schemas.microsoft.com/office/2006/metadata/properties" ma:root="true" ma:fieldsID="904211515e0298083547c6a8f527bd5a" ns2:_="" ns3:_="" ns4:_="">
    <xsd:import namespace="9CC6DA9F-6D81-45C4-89C4-7EB77718B956"/>
    <xsd:import namespace="42fe046d-86dd-43d2-bdc0-8f834945f3f1"/>
    <xsd:import namespace="9cc6da9f-6d81-45c4-89c4-7eb77718b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DA9F-6D81-45C4-89C4-7EB77718B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e046d-86dd-43d2-bdc0-8f834945f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6da9f-6d81-45c4-89c4-7eb77718b95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Props1.xml><?xml version="1.0" encoding="utf-8"?>
<ds:datastoreItem xmlns:ds="http://schemas.openxmlformats.org/officeDocument/2006/customXml" ds:itemID="{0EF47AF1-C178-430F-BDBB-6C832E214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6DA9F-6D81-45C4-89C4-7EB77718B956"/>
    <ds:schemaRef ds:uri="42fe046d-86dd-43d2-bdc0-8f834945f3f1"/>
    <ds:schemaRef ds:uri="9cc6da9f-6d81-45c4-89c4-7eb77718b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7F544F-624F-4508-AF53-A231F5D9246E}">
  <ds:schemaRefs>
    <ds:schemaRef ds:uri="http://schemas.microsoft.com/office/2006/documentManagement/types"/>
    <ds:schemaRef ds:uri="9CC6DA9F-6D81-45C4-89C4-7EB77718B95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cc6da9f-6d81-45c4-89c4-7eb77718b956"/>
    <ds:schemaRef ds:uri="http://purl.org/dc/terms/"/>
    <ds:schemaRef ds:uri="http://schemas.microsoft.com/office/infopath/2007/PartnerControls"/>
    <ds:schemaRef ds:uri="42fe046d-86dd-43d2-bdc0-8f834945f3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3BCAE-B806-4937-B50B-8770BA1AB4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3FF40E7-6E20-4B7E-B2B7-381510D1639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83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Closing the Gap in Osteoporosis Management:  The Critical Role of Primary Care</vt:lpstr>
      <vt:lpstr>By the End of This Presentation, You Should Be Able to:</vt:lpstr>
      <vt:lpstr>Osteoporosis Is Common, Yet It Often Goes Undiagnosed and Untreated and Patients May Be More Concerned About Other Diseases </vt:lpstr>
      <vt:lpstr>Fragility Fractures Due to Osteoporosis Are a Common and Growing Global Problem</vt:lpstr>
      <vt:lpstr>Fragility Fractures Occur More Frequently in Women Than Stroke, Myocardial Infarction, and Breast Cancer Combined</vt:lpstr>
      <vt:lpstr> Fracture Cascade: Patients With a Fragility Fracture Are at Increased Risk of Subsequent Fractures</vt:lpstr>
      <vt:lpstr>Fragility Fractures Are Associated With Increased Mortality</vt:lpstr>
      <vt:lpstr>Fragility Fractures Are Associated With High Rates of Disability, Loss of Independence, and Reduced Quality of Life for Patients and Caregivers1-13</vt:lpstr>
      <vt:lpstr> Four Key Steps for PCPs to Take to Diagnose Osteoporosis and Prevent Disability Due to Fragility Fractures1,2</vt:lpstr>
      <vt:lpstr> Primary Care Providers Should Identify Patients With Signs of Osteoporosis and Risk Factors for Fragility Fractures1,2</vt:lpstr>
      <vt:lpstr>Osteoporosis Is a Chronic, Progressive, and Often Asymptomatic Disease Until Fracture Occurs1</vt:lpstr>
      <vt:lpstr>Prior Fragility Fracture Is an Important Predictor of Future Fracture Risk, Along With Other Risk Factors</vt:lpstr>
      <vt:lpstr>International Guidelines Recommend Bone Health Screening to Identify Patients at High Risk for Osteoporosis and Fragility Fractures1-5 </vt:lpstr>
      <vt:lpstr>   Fragility Fractures Are a Warning Sign of Osteoporosis Requiring Additional Investigation1,2</vt:lpstr>
      <vt:lpstr> PCPs Should Investigate and Diagnose Osteoporosis1,2</vt:lpstr>
      <vt:lpstr>Fragility Fractures Occur as a Result of Minimal Trauma, Such as a Fall From Standing Height or Less1</vt:lpstr>
      <vt:lpstr> Patients Suspected to Be at Risk Should Undergo Further Evaluation1-6</vt:lpstr>
      <vt:lpstr>International Guidelines Recommend BMD Testing to Investigate Fracture Risk and Guide Intervention1-6 </vt:lpstr>
      <vt:lpstr> A DXA Scan Provides a T-score Used to Predict Fracture Risk and Make a Diagnosis1-3 </vt:lpstr>
      <vt:lpstr> Risk of Fracture Can Be Calculated Using Online Risk Assessment Tools</vt:lpstr>
      <vt:lpstr> BMD Alone Does Not Explain All of Fracture Risk</vt:lpstr>
      <vt:lpstr>Women Who Have Non‑osteoporotic BMD (T-score &gt; –2.5) Require Continued Monitoring1,2</vt:lpstr>
      <vt:lpstr> For Patients Diagnosed With Osteoporosis, PCPs Should Intervene to Help Patients Avoid Fragility Fractures and Disability1,2</vt:lpstr>
      <vt:lpstr> Medications May Be Required for Patients at High Risk of Fracture</vt:lpstr>
      <vt:lpstr> Medications May Be Required in Addition to Calcium, Vitamin D, and Lifestyle Changes for Patients at High Risk1,2</vt:lpstr>
      <vt:lpstr> Adherence to Osteoporosis Medications Increases BMD and Reduces Fracture Risk in High-Risk Patients1-11</vt:lpstr>
      <vt:lpstr> Treatment Can Be Initiated Without a BMD Test in Some High‑risk Patients, or in the Setting of Prior Fracture and Osteopenia1</vt:lpstr>
      <vt:lpstr>Help Patients Understand That Osteoporosis Is a Lifelong Disease Requiring Continued Treatment</vt:lpstr>
      <vt:lpstr>Monitor Patient Adherence and Help Patients Maintain Treatment </vt:lpstr>
      <vt:lpstr> Post-Fracture Care Programs Help Patients Avoid Subsequent Fragility Fractures</vt:lpstr>
      <vt:lpstr>Post-Fracture Care (PFC) Programs Improve Patient Follow-up, Testing, and Treatment1,2</vt:lpstr>
      <vt:lpstr> PCPs Have a Key Role in Post-Fracture Care (PFC) Programs1,2</vt:lpstr>
      <vt:lpstr> Maintain Communication and Monitor Treatment Outcomes1,2</vt:lpstr>
      <vt:lpstr> PCPs Have a Key Role in the Diagnosis and Treatment of Osteoporosis</vt:lpstr>
      <vt:lpstr>Patient Case Study</vt:lpstr>
      <vt:lpstr>Case Study Claire – a 67 Year Old Woman</vt:lpstr>
      <vt:lpstr>Case Study - Claire Referred Back to Her PCP for a Full Osteoporosis Evaluation</vt:lpstr>
      <vt:lpstr>Case Study - Claire Bone Density Scan Reveals a T-Score of –2.2</vt:lpstr>
      <vt:lpstr>Case Study - Claire FRAX® Score Confirms High Risk of Subsequent Fragility Fractures and Need for Treatment1,2</vt:lpstr>
      <vt:lpstr>backup</vt:lpstr>
      <vt:lpstr> Screen All Postmenopausal Women ≥ 50 Years for Osteoporosis  and Fragility Fracture Risk1-5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 in Osteoporosis Management:  The Critical Role of Primary Care</dc:title>
  <dc:creator>Du, Jennifer</dc:creator>
  <cp:keywords>*$%IU-*$%GenBus</cp:keywords>
  <cp:lastModifiedBy>Hainzl, Eva</cp:lastModifiedBy>
  <cp:revision>1</cp:revision>
  <dcterms:created xsi:type="dcterms:W3CDTF">2019-11-21T17:14:41Z</dcterms:created>
  <dcterms:modified xsi:type="dcterms:W3CDTF">2020-10-08T10:32:55Z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0x010100ECCDA1D4E2674448A0902ACE23E2F7F3</vt:lpwstr>
  </property>
  <property fmtid="{D5CDD505-2E9C-101B-9397-08002B2CF9AE}" pid="3" name="docIndexRef">
    <vt:lpwstr>e02e9639-d5de-41c9-8e5c-4911534444ce</vt:lpwstr>
  </property>
  <property fmtid="{D5CDD505-2E9C-101B-9397-08002B2CF9AE}" pid="4" name="bjSaver">
    <vt:lpwstr>Pt5lESZL6cQrj7/p/xnm80uHHtSLAZgR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  <property fmtid="{D5CDD505-2E9C-101B-9397-08002B2CF9AE}" pid="7" name="bjDocumentSecurityLabel">
    <vt:lpwstr>Internal Use Only - General Business</vt:lpwstr>
  </property>
</Properties>
</file>