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6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969" r:id="rId6"/>
    <p:sldMasterId id="2147483988" r:id="rId7"/>
    <p:sldMasterId id="2147483904" r:id="rId8"/>
    <p:sldMasterId id="2147483939" r:id="rId9"/>
    <p:sldMasterId id="2147483947" r:id="rId10"/>
    <p:sldMasterId id="2147484007" r:id="rId11"/>
  </p:sldMasterIdLst>
  <p:notesMasterIdLst>
    <p:notesMasterId r:id="rId28"/>
  </p:notesMasterIdLst>
  <p:handoutMasterIdLst>
    <p:handoutMasterId r:id="rId29"/>
  </p:handoutMasterIdLst>
  <p:sldIdLst>
    <p:sldId id="859" r:id="rId12"/>
    <p:sldId id="991" r:id="rId13"/>
    <p:sldId id="989" r:id="rId14"/>
    <p:sldId id="990" r:id="rId15"/>
    <p:sldId id="994" r:id="rId16"/>
    <p:sldId id="931" r:id="rId17"/>
    <p:sldId id="830" r:id="rId18"/>
    <p:sldId id="978" r:id="rId19"/>
    <p:sldId id="974" r:id="rId20"/>
    <p:sldId id="981" r:id="rId21"/>
    <p:sldId id="982" r:id="rId22"/>
    <p:sldId id="472" r:id="rId23"/>
    <p:sldId id="489" r:id="rId24"/>
    <p:sldId id="573" r:id="rId25"/>
    <p:sldId id="566" r:id="rId26"/>
    <p:sldId id="995" r:id="rId27"/>
  </p:sldIdLst>
  <p:sldSz cx="9144000" cy="6858000" type="screen4x3"/>
  <p:notesSz cx="6797675" cy="9926638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8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336" userDrawn="1">
          <p15:clr>
            <a:srgbClr val="A4A3A4"/>
          </p15:clr>
        </p15:guide>
        <p15:guide id="4" orient="horz" pos="1392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pos="5472" userDrawn="1">
          <p15:clr>
            <a:srgbClr val="A4A3A4"/>
          </p15:clr>
        </p15:guide>
        <p15:guide id="7" orient="horz" pos="3648" userDrawn="1">
          <p15:clr>
            <a:srgbClr val="A4A3A4"/>
          </p15:clr>
        </p15:guide>
        <p15:guide id="8" orient="horz" pos="3456" userDrawn="1">
          <p15:clr>
            <a:srgbClr val="A4A3A4"/>
          </p15:clr>
        </p15:guide>
        <p15:guide id="9" pos="3360" userDrawn="1">
          <p15:clr>
            <a:srgbClr val="A4A3A4"/>
          </p15:clr>
        </p15:guide>
        <p15:guide id="10" orient="horz" pos="2784" userDrawn="1">
          <p15:clr>
            <a:srgbClr val="A4A3A4"/>
          </p15:clr>
        </p15:guide>
        <p15:guide id="11" orient="horz" pos="10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rman P Ho" initials="SPH" lastIdx="4" clrIdx="0"/>
  <p:cmAuthor id="2" name="Venus, Carolin" initials="VC" lastIdx="13" clrIdx="1"/>
  <p:cmAuthor id="3" name="translator" initials="LU" lastIdx="3" clrIdx="2"/>
  <p:cmAuthor id="4" name="Venus, Carolin" initials="VC [2]" lastIdx="7" clrIdx="3"/>
  <p:cmAuthor id="5" name="Martina Serba" initials="MS" lastIdx="1" clrIdx="4"/>
  <p:cmAuthor id="6" name="Martina Serba" initials="MS [2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76F"/>
    <a:srgbClr val="DFF1D3"/>
    <a:srgbClr val="515151"/>
    <a:srgbClr val="716F73"/>
    <a:srgbClr val="63A537"/>
    <a:srgbClr val="000000"/>
    <a:srgbClr val="0063C3"/>
    <a:srgbClr val="EC951A"/>
    <a:srgbClr val="929292"/>
    <a:srgbClr val="00BC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D7DA7C-9D4F-46E0-9765-AA478CF2E226}" v="2" dt="2021-04-01T09:00:18.2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Designformatvorlage 2 - Akz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91" autoAdjust="0"/>
    <p:restoredTop sz="95056" autoAdjust="0"/>
  </p:normalViewPr>
  <p:slideViewPr>
    <p:cSldViewPr>
      <p:cViewPr varScale="1">
        <p:scale>
          <a:sx n="114" d="100"/>
          <a:sy n="114" d="100"/>
        </p:scale>
        <p:origin x="1122" y="84"/>
      </p:cViewPr>
      <p:guideLst>
        <p:guide orient="horz" pos="4128"/>
        <p:guide pos="2880"/>
        <p:guide pos="336"/>
        <p:guide orient="horz" pos="1392"/>
        <p:guide orient="horz" pos="2160"/>
        <p:guide pos="5472"/>
        <p:guide orient="horz" pos="3648"/>
        <p:guide orient="horz" pos="3456"/>
        <p:guide pos="3360"/>
        <p:guide orient="horz" pos="2784"/>
        <p:guide orient="horz" pos="10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18616"/>
    </p:cViewPr>
  </p:sorterViewPr>
  <p:notesViewPr>
    <p:cSldViewPr snapToGrid="0">
      <p:cViewPr varScale="1">
        <p:scale>
          <a:sx n="122" d="100"/>
          <a:sy n="122" d="100"/>
        </p:scale>
        <p:origin x="4400" y="20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openxmlformats.org/officeDocument/2006/relationships/slide" Target="slides/slide1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notesMaster" Target="notesMasters/notesMaster1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8.xml"/><Relationship Id="rId31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inka, Jasmin" userId="fc00b233-c2fc-4584-be36-8c6a4d19bf9c" providerId="ADAL" clId="{23D7DA7C-9D4F-46E0-9765-AA478CF2E226}"/>
    <pc:docChg chg="modSld">
      <pc:chgData name="Svinka, Jasmin" userId="fc00b233-c2fc-4584-be36-8c6a4d19bf9c" providerId="ADAL" clId="{23D7DA7C-9D4F-46E0-9765-AA478CF2E226}" dt="2021-04-01T09:00:14.746" v="3" actId="20577"/>
      <pc:docMkLst>
        <pc:docMk/>
      </pc:docMkLst>
      <pc:sldChg chg="modSp mod">
        <pc:chgData name="Svinka, Jasmin" userId="fc00b233-c2fc-4584-be36-8c6a4d19bf9c" providerId="ADAL" clId="{23D7DA7C-9D4F-46E0-9765-AA478CF2E226}" dt="2021-04-01T09:00:14.746" v="3" actId="20577"/>
        <pc:sldMkLst>
          <pc:docMk/>
          <pc:sldMk cId="3588268488" sldId="859"/>
        </pc:sldMkLst>
        <pc:spChg chg="mod">
          <ac:chgData name="Svinka, Jasmin" userId="fc00b233-c2fc-4584-be36-8c6a4d19bf9c" providerId="ADAL" clId="{23D7DA7C-9D4F-46E0-9765-AA478CF2E226}" dt="2021-04-01T09:00:14.746" v="3" actId="20577"/>
          <ac:spMkLst>
            <pc:docMk/>
            <pc:sldMk cId="3588268488" sldId="859"/>
            <ac:spMk id="2" creationId="{1726CC2C-0137-40E8-905F-53F9B517E12A}"/>
          </ac:spMkLst>
        </pc:spChg>
      </pc:sldChg>
    </pc:docChg>
  </pc:docChgLst>
  <pc:docChgLst>
    <pc:chgData name="Hainzl, Eva" userId="1c639b91-7dee-47ba-95b7-d72b48478e5d" providerId="ADAL" clId="{30DC5F7B-9783-4D62-900F-577150450E95}"/>
    <pc:docChg chg="modSld">
      <pc:chgData name="Hainzl, Eva" userId="1c639b91-7dee-47ba-95b7-d72b48478e5d" providerId="ADAL" clId="{30DC5F7B-9783-4D62-900F-577150450E95}" dt="2020-10-08T10:50:48.812" v="8" actId="20577"/>
      <pc:docMkLst>
        <pc:docMk/>
      </pc:docMkLst>
      <pc:sldChg chg="modSp">
        <pc:chgData name="Hainzl, Eva" userId="1c639b91-7dee-47ba-95b7-d72b48478e5d" providerId="ADAL" clId="{30DC5F7B-9783-4D62-900F-577150450E95}" dt="2020-10-08T10:50:48.812" v="8" actId="20577"/>
        <pc:sldMkLst>
          <pc:docMk/>
          <pc:sldMk cId="3588268488" sldId="859"/>
        </pc:sldMkLst>
        <pc:spChg chg="mod">
          <ac:chgData name="Hainzl, Eva" userId="1c639b91-7dee-47ba-95b7-d72b48478e5d" providerId="ADAL" clId="{30DC5F7B-9783-4D62-900F-577150450E95}" dt="2020-10-08T10:50:48.812" v="8" actId="20577"/>
          <ac:spMkLst>
            <pc:docMk/>
            <pc:sldMk cId="3588268488" sldId="859"/>
            <ac:spMk id="2" creationId="{1726CC2C-0137-40E8-905F-53F9B517E12A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992AB-65FA-455F-85DC-9D206A354530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52758-A53D-412F-AC5B-B8922165EF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850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26C34-7D51-4F59-9BD1-F14EF280B2BE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FBCFB-C5BD-4008-8F4C-A737AE6DD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2944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2FBCFB-C5BD-4008-8F4C-A737AE6DDB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841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400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68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7454-BCA5-4188-AFFE-4DE6D80E60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02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7454-BCA5-4188-AFFE-4DE6D80E60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72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7454-BCA5-4188-AFFE-4DE6D80E60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64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7454-BCA5-4188-AFFE-4DE6D80E6020}" type="slidenum">
              <a:rPr lang="en-US" smtClean="0"/>
              <a:t>15</a:t>
            </a:fld>
            <a:endParaRPr lang="en-US"/>
          </a:p>
        </p:txBody>
      </p:sp>
      <p:sp>
        <p:nvSpPr>
          <p:cNvPr id="8" name="Notes Placeholder 7">
            <a:extLst>
              <a:ext uri="{FF2B5EF4-FFF2-40B4-BE49-F238E27FC236}">
                <a16:creationId xmlns:a16="http://schemas.microsoft.com/office/drawing/2014/main" id="{AAFC055C-21F1-804B-B7A4-191CB4FAB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37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FBCFB-C5BD-4008-8F4C-A737AE6DDBA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39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012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2136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de-DE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3883853" y="9428164"/>
            <a:ext cx="2972547" cy="496887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9398" indent="-276692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6767" indent="-2213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9474" indent="-2213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92180" indent="-2213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34887" indent="-2213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77594" indent="-2213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20301" indent="-2213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63007" indent="-2213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A1DB2F-2984-45B1-B1A3-3AEC37692FDD}" type="slidenum">
              <a:rPr lang="de-DE" altLang="de-DE">
                <a:latin typeface="Calibri" panose="020F0502020204030204" pitchFamily="34" charset="0"/>
              </a:rPr>
              <a:pPr eaLnBrk="1" hangingPunct="1"/>
              <a:t>4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836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FBCFB-C5BD-4008-8F4C-A737AE6DDB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1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87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7C1FF80-9C32-441D-B43F-284FCE7B7B01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295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15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24B3B-A243-475D-8C99-08DA0BE4B034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62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62350" y="4778375"/>
            <a:ext cx="5324475" cy="14144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40125" y="2454275"/>
            <a:ext cx="5322888" cy="2259013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kern="1200" baseline="0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ＭＳ Ｐゴシック" pitchFamily="2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0370809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8"/>
          <p:cNvSpPr>
            <a:spLocks noGrp="1"/>
          </p:cNvSpPr>
          <p:nvPr>
            <p:ph type="title"/>
          </p:nvPr>
        </p:nvSpPr>
        <p:spPr>
          <a:xfrm>
            <a:off x="504825" y="114300"/>
            <a:ext cx="6124575" cy="6096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5849215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71600805"/>
      </p:ext>
    </p:extLst>
  </p:cSld>
  <p:clrMapOvr>
    <a:masterClrMapping/>
  </p:clrMapOvr>
  <p:transition>
    <p:wipe dir="r"/>
  </p:transition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86858"/>
      </p:ext>
    </p:extLst>
  </p:cSld>
  <p:clrMapOvr>
    <a:masterClrMapping/>
  </p:clrMapOvr>
  <p:transition>
    <p:wipe dir="r"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614093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00019362"/>
      </p:ext>
    </p:extLst>
  </p:cSld>
  <p:clrMapOvr>
    <a:masterClrMapping/>
  </p:clrMapOvr>
  <p:transition>
    <p:wipe dir="r"/>
  </p:transition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62350" y="4778375"/>
            <a:ext cx="5324475" cy="14144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40125" y="2454275"/>
            <a:ext cx="5322888" cy="2259013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kern="1200" baseline="0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ＭＳ Ｐゴシック" pitchFamily="29" charset="-128"/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chtungspfeil 8"/>
          <p:cNvSpPr/>
          <p:nvPr userDrawn="1"/>
        </p:nvSpPr>
        <p:spPr bwMode="auto">
          <a:xfrm flipV="1">
            <a:off x="0" y="-5648"/>
            <a:ext cx="9149187" cy="839837"/>
          </a:xfrm>
          <a:custGeom>
            <a:avLst/>
            <a:gdLst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4854500 w 5273600"/>
              <a:gd name="connsiteY3" fmla="*/ 838200 h 838200"/>
              <a:gd name="connsiteX4" fmla="*/ 0 w 5273600"/>
              <a:gd name="connsiteY4" fmla="*/ 838200 h 838200"/>
              <a:gd name="connsiteX5" fmla="*/ 0 w 5273600"/>
              <a:gd name="connsiteY5" fmla="*/ 0 h 838200"/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5128652 w 5273600"/>
              <a:gd name="connsiteY3" fmla="*/ 572494 h 838200"/>
              <a:gd name="connsiteX4" fmla="*/ 4854500 w 5273600"/>
              <a:gd name="connsiteY4" fmla="*/ 838200 h 838200"/>
              <a:gd name="connsiteX5" fmla="*/ 0 w 5273600"/>
              <a:gd name="connsiteY5" fmla="*/ 838200 h 838200"/>
              <a:gd name="connsiteX6" fmla="*/ 0 w 5273600"/>
              <a:gd name="connsiteY6" fmla="*/ 0 h 838200"/>
              <a:gd name="connsiteX0" fmla="*/ 0 w 8293271"/>
              <a:gd name="connsiteY0" fmla="*/ 0 h 838200"/>
              <a:gd name="connsiteX1" fmla="*/ 4854500 w 8293271"/>
              <a:gd name="connsiteY1" fmla="*/ 0 h 838200"/>
              <a:gd name="connsiteX2" fmla="*/ 5273600 w 8293271"/>
              <a:gd name="connsiteY2" fmla="*/ 419100 h 838200"/>
              <a:gd name="connsiteX3" fmla="*/ 8293271 w 8293271"/>
              <a:gd name="connsiteY3" fmla="*/ 381663 h 838200"/>
              <a:gd name="connsiteX4" fmla="*/ 4854500 w 8293271"/>
              <a:gd name="connsiteY4" fmla="*/ 838200 h 838200"/>
              <a:gd name="connsiteX5" fmla="*/ 0 w 8293271"/>
              <a:gd name="connsiteY5" fmla="*/ 838200 h 838200"/>
              <a:gd name="connsiteX6" fmla="*/ 0 w 8293271"/>
              <a:gd name="connsiteY6" fmla="*/ 0 h 838200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381663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13468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29370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3332"/>
              <a:gd name="connsiteY0" fmla="*/ 0 h 846151"/>
              <a:gd name="connsiteX1" fmla="*/ 4854500 w 8293332"/>
              <a:gd name="connsiteY1" fmla="*/ 0 h 846151"/>
              <a:gd name="connsiteX2" fmla="*/ 5273600 w 8293332"/>
              <a:gd name="connsiteY2" fmla="*/ 419100 h 846151"/>
              <a:gd name="connsiteX3" fmla="*/ 8293271 w 8293332"/>
              <a:gd name="connsiteY3" fmla="*/ 429370 h 846151"/>
              <a:gd name="connsiteX4" fmla="*/ 8273561 w 8293332"/>
              <a:gd name="connsiteY4" fmla="*/ 846151 h 846151"/>
              <a:gd name="connsiteX5" fmla="*/ 0 w 8293332"/>
              <a:gd name="connsiteY5" fmla="*/ 838200 h 846151"/>
              <a:gd name="connsiteX6" fmla="*/ 0 w 8293332"/>
              <a:gd name="connsiteY6" fmla="*/ 0 h 846151"/>
              <a:gd name="connsiteX0" fmla="*/ 0 w 8285412"/>
              <a:gd name="connsiteY0" fmla="*/ 0 h 846151"/>
              <a:gd name="connsiteX1" fmla="*/ 4854500 w 8285412"/>
              <a:gd name="connsiteY1" fmla="*/ 0 h 846151"/>
              <a:gd name="connsiteX2" fmla="*/ 5273600 w 8285412"/>
              <a:gd name="connsiteY2" fmla="*/ 419100 h 846151"/>
              <a:gd name="connsiteX3" fmla="*/ 8285320 w 8285412"/>
              <a:gd name="connsiteY3" fmla="*/ 421419 h 846151"/>
              <a:gd name="connsiteX4" fmla="*/ 8273561 w 8285412"/>
              <a:gd name="connsiteY4" fmla="*/ 846151 h 846151"/>
              <a:gd name="connsiteX5" fmla="*/ 0 w 8285412"/>
              <a:gd name="connsiteY5" fmla="*/ 838200 h 846151"/>
              <a:gd name="connsiteX6" fmla="*/ 0 w 8285412"/>
              <a:gd name="connsiteY6" fmla="*/ 0 h 846151"/>
              <a:gd name="connsiteX0" fmla="*/ 0 w 8277560"/>
              <a:gd name="connsiteY0" fmla="*/ 0 h 846151"/>
              <a:gd name="connsiteX1" fmla="*/ 4854500 w 8277560"/>
              <a:gd name="connsiteY1" fmla="*/ 0 h 846151"/>
              <a:gd name="connsiteX2" fmla="*/ 5273600 w 8277560"/>
              <a:gd name="connsiteY2" fmla="*/ 419100 h 846151"/>
              <a:gd name="connsiteX3" fmla="*/ 8277369 w 8277560"/>
              <a:gd name="connsiteY3" fmla="*/ 405517 h 846151"/>
              <a:gd name="connsiteX4" fmla="*/ 8273561 w 8277560"/>
              <a:gd name="connsiteY4" fmla="*/ 846151 h 846151"/>
              <a:gd name="connsiteX5" fmla="*/ 0 w 8277560"/>
              <a:gd name="connsiteY5" fmla="*/ 838200 h 846151"/>
              <a:gd name="connsiteX6" fmla="*/ 0 w 8277560"/>
              <a:gd name="connsiteY6" fmla="*/ 0 h 846151"/>
              <a:gd name="connsiteX0" fmla="*/ 0 w 9778910"/>
              <a:gd name="connsiteY0" fmla="*/ 0 h 846151"/>
              <a:gd name="connsiteX1" fmla="*/ 4854500 w 9778910"/>
              <a:gd name="connsiteY1" fmla="*/ 0 h 846151"/>
              <a:gd name="connsiteX2" fmla="*/ 5273600 w 9778910"/>
              <a:gd name="connsiteY2" fmla="*/ 419100 h 846151"/>
              <a:gd name="connsiteX3" fmla="*/ 9778910 w 9778910"/>
              <a:gd name="connsiteY3" fmla="*/ 415142 h 846151"/>
              <a:gd name="connsiteX4" fmla="*/ 8273561 w 9778910"/>
              <a:gd name="connsiteY4" fmla="*/ 846151 h 846151"/>
              <a:gd name="connsiteX5" fmla="*/ 0 w 9778910"/>
              <a:gd name="connsiteY5" fmla="*/ 838200 h 846151"/>
              <a:gd name="connsiteX6" fmla="*/ 0 w 9778910"/>
              <a:gd name="connsiteY6" fmla="*/ 0 h 846151"/>
              <a:gd name="connsiteX0" fmla="*/ 0 w 9788536"/>
              <a:gd name="connsiteY0" fmla="*/ 0 h 846151"/>
              <a:gd name="connsiteX1" fmla="*/ 4854500 w 9788536"/>
              <a:gd name="connsiteY1" fmla="*/ 0 h 846151"/>
              <a:gd name="connsiteX2" fmla="*/ 5273600 w 9788536"/>
              <a:gd name="connsiteY2" fmla="*/ 419100 h 846151"/>
              <a:gd name="connsiteX3" fmla="*/ 9788536 w 9788536"/>
              <a:gd name="connsiteY3" fmla="*/ 434392 h 846151"/>
              <a:gd name="connsiteX4" fmla="*/ 8273561 w 9788536"/>
              <a:gd name="connsiteY4" fmla="*/ 846151 h 846151"/>
              <a:gd name="connsiteX5" fmla="*/ 0 w 9788536"/>
              <a:gd name="connsiteY5" fmla="*/ 838200 h 846151"/>
              <a:gd name="connsiteX6" fmla="*/ 0 w 9788536"/>
              <a:gd name="connsiteY6" fmla="*/ 0 h 846151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88536 w 9803978"/>
              <a:gd name="connsiteY3" fmla="*/ 434392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98161 w 9803978"/>
              <a:gd name="connsiteY3" fmla="*/ 415143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798161"/>
              <a:gd name="connsiteY0" fmla="*/ 0 h 838200"/>
              <a:gd name="connsiteX1" fmla="*/ 4854500 w 9798161"/>
              <a:gd name="connsiteY1" fmla="*/ 0 h 838200"/>
              <a:gd name="connsiteX2" fmla="*/ 5273600 w 9798161"/>
              <a:gd name="connsiteY2" fmla="*/ 419100 h 838200"/>
              <a:gd name="connsiteX3" fmla="*/ 9798161 w 9798161"/>
              <a:gd name="connsiteY3" fmla="*/ 415143 h 838200"/>
              <a:gd name="connsiteX4" fmla="*/ 6839302 w 9798161"/>
              <a:gd name="connsiteY4" fmla="*/ 831050 h 838200"/>
              <a:gd name="connsiteX5" fmla="*/ 0 w 9798161"/>
              <a:gd name="connsiteY5" fmla="*/ 838200 h 838200"/>
              <a:gd name="connsiteX6" fmla="*/ 0 w 9798161"/>
              <a:gd name="connsiteY6" fmla="*/ 0 h 838200"/>
              <a:gd name="connsiteX0" fmla="*/ 0 w 6880482"/>
              <a:gd name="connsiteY0" fmla="*/ 0 h 838200"/>
              <a:gd name="connsiteX1" fmla="*/ 4854500 w 6880482"/>
              <a:gd name="connsiteY1" fmla="*/ 0 h 838200"/>
              <a:gd name="connsiteX2" fmla="*/ 5273600 w 6880482"/>
              <a:gd name="connsiteY2" fmla="*/ 419100 h 838200"/>
              <a:gd name="connsiteX3" fmla="*/ 6880451 w 6880482"/>
              <a:gd name="connsiteY3" fmla="*/ 420619 h 838200"/>
              <a:gd name="connsiteX4" fmla="*/ 6839302 w 6880482"/>
              <a:gd name="connsiteY4" fmla="*/ 831050 h 838200"/>
              <a:gd name="connsiteX5" fmla="*/ 0 w 6880482"/>
              <a:gd name="connsiteY5" fmla="*/ 838200 h 838200"/>
              <a:gd name="connsiteX6" fmla="*/ 0 w 6880482"/>
              <a:gd name="connsiteY6" fmla="*/ 0 h 838200"/>
              <a:gd name="connsiteX0" fmla="*/ 0 w 6892779"/>
              <a:gd name="connsiteY0" fmla="*/ 0 h 838200"/>
              <a:gd name="connsiteX1" fmla="*/ 4854500 w 6892779"/>
              <a:gd name="connsiteY1" fmla="*/ 0 h 838200"/>
              <a:gd name="connsiteX2" fmla="*/ 5273600 w 6892779"/>
              <a:gd name="connsiteY2" fmla="*/ 419100 h 838200"/>
              <a:gd name="connsiteX3" fmla="*/ 6880451 w 6892779"/>
              <a:gd name="connsiteY3" fmla="*/ 420619 h 838200"/>
              <a:gd name="connsiteX4" fmla="*/ 6892779 w 6892779"/>
              <a:gd name="connsiteY4" fmla="*/ 837700 h 838200"/>
              <a:gd name="connsiteX5" fmla="*/ 0 w 6892779"/>
              <a:gd name="connsiteY5" fmla="*/ 838200 h 838200"/>
              <a:gd name="connsiteX6" fmla="*/ 0 w 6892779"/>
              <a:gd name="connsiteY6" fmla="*/ 0 h 838200"/>
              <a:gd name="connsiteX0" fmla="*/ 0 w 6880607"/>
              <a:gd name="connsiteY0" fmla="*/ 0 h 838200"/>
              <a:gd name="connsiteX1" fmla="*/ 4854500 w 6880607"/>
              <a:gd name="connsiteY1" fmla="*/ 0 h 838200"/>
              <a:gd name="connsiteX2" fmla="*/ 5273600 w 6880607"/>
              <a:gd name="connsiteY2" fmla="*/ 419100 h 838200"/>
              <a:gd name="connsiteX3" fmla="*/ 6880451 w 6880607"/>
              <a:gd name="connsiteY3" fmla="*/ 420619 h 838200"/>
              <a:gd name="connsiteX4" fmla="*/ 6874953 w 6880607"/>
              <a:gd name="connsiteY4" fmla="*/ 837700 h 838200"/>
              <a:gd name="connsiteX5" fmla="*/ 0 w 6880607"/>
              <a:gd name="connsiteY5" fmla="*/ 838200 h 838200"/>
              <a:gd name="connsiteX6" fmla="*/ 0 w 6880607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17295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20620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6873322 w 10168180"/>
              <a:gd name="connsiteY3" fmla="*/ 420620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67511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44065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2843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1280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754398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0175239 w 11424460"/>
              <a:gd name="connsiteY3" fmla="*/ 42061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06495 w 11424460"/>
              <a:gd name="connsiteY3" fmla="*/ 416608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2462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1660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11633"/>
              <a:gd name="connsiteY0" fmla="*/ 0 h 845310"/>
              <a:gd name="connsiteX1" fmla="*/ 4754398 w 11411633"/>
              <a:gd name="connsiteY1" fmla="*/ 0 h 845310"/>
              <a:gd name="connsiteX2" fmla="*/ 5273600 w 11411633"/>
              <a:gd name="connsiteY2" fmla="*/ 419100 h 845310"/>
              <a:gd name="connsiteX3" fmla="*/ 11411500 w 11411633"/>
              <a:gd name="connsiteY3" fmla="*/ 416609 h 845310"/>
              <a:gd name="connsiteX4" fmla="*/ 11404440 w 11411633"/>
              <a:gd name="connsiteY4" fmla="*/ 845310 h 845310"/>
              <a:gd name="connsiteX5" fmla="*/ 0 w 11411633"/>
              <a:gd name="connsiteY5" fmla="*/ 838200 h 845310"/>
              <a:gd name="connsiteX6" fmla="*/ 0 w 11411633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273600 w 11404440"/>
              <a:gd name="connsiteY2" fmla="*/ 419100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097627 w 11404440"/>
              <a:gd name="connsiteY2" fmla="*/ 278095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93219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76793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18106"/>
              <a:gd name="connsiteY0" fmla="*/ 0 h 839834"/>
              <a:gd name="connsiteX1" fmla="*/ 4754398 w 11418106"/>
              <a:gd name="connsiteY1" fmla="*/ 0 h 839834"/>
              <a:gd name="connsiteX2" fmla="*/ 5097627 w 11418106"/>
              <a:gd name="connsiteY2" fmla="*/ 278095 h 839834"/>
              <a:gd name="connsiteX3" fmla="*/ 11408323 w 11418106"/>
              <a:gd name="connsiteY3" fmla="*/ 276793 h 839834"/>
              <a:gd name="connsiteX4" fmla="*/ 11418106 w 11418106"/>
              <a:gd name="connsiteY4" fmla="*/ 839834 h 839834"/>
              <a:gd name="connsiteX5" fmla="*/ 0 w 11418106"/>
              <a:gd name="connsiteY5" fmla="*/ 838200 h 839834"/>
              <a:gd name="connsiteX6" fmla="*/ 0 w 11418106"/>
              <a:gd name="connsiteY6" fmla="*/ 0 h 839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18106" h="839834">
                <a:moveTo>
                  <a:pt x="0" y="0"/>
                </a:moveTo>
                <a:lnTo>
                  <a:pt x="4754398" y="0"/>
                </a:lnTo>
                <a:lnTo>
                  <a:pt x="5097627" y="278095"/>
                </a:lnTo>
                <a:lnTo>
                  <a:pt x="11408323" y="276793"/>
                </a:lnTo>
                <a:cubicBezTo>
                  <a:pt x="11409704" y="431622"/>
                  <a:pt x="11416725" y="685005"/>
                  <a:pt x="11418106" y="839834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ichtungspfeil 3"/>
          <p:cNvSpPr/>
          <p:nvPr userDrawn="1"/>
        </p:nvSpPr>
        <p:spPr bwMode="auto">
          <a:xfrm flipV="1">
            <a:off x="-8048" y="0"/>
            <a:ext cx="3970447" cy="8382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ichtungspfeil 4"/>
          <p:cNvSpPr/>
          <p:nvPr userDrawn="1"/>
        </p:nvSpPr>
        <p:spPr bwMode="auto">
          <a:xfrm flipV="1">
            <a:off x="0" y="0"/>
            <a:ext cx="3657600" cy="83820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ichtungspfeil 5"/>
          <p:cNvSpPr/>
          <p:nvPr userDrawn="1"/>
        </p:nvSpPr>
        <p:spPr bwMode="auto">
          <a:xfrm flipV="1">
            <a:off x="0" y="0"/>
            <a:ext cx="33686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"/>
            <a:ext cx="26670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4114800" y="-15138"/>
            <a:ext cx="5029201" cy="548538"/>
          </a:xfrm>
        </p:spPr>
        <p:txBody>
          <a:bodyPr bIns="72000" anchor="b" anchorCtr="0"/>
          <a:lstStyle>
            <a:lvl1pPr marL="0" indent="0">
              <a:buNone/>
              <a:defRPr sz="1200" i="1"/>
            </a:lvl1pPr>
            <a:lvl2pPr marL="457200" indent="0">
              <a:buNone/>
              <a:defRPr sz="1200" i="1"/>
            </a:lvl2pPr>
            <a:lvl3pPr marL="914400" indent="0">
              <a:buNone/>
              <a:defRPr sz="1200" i="1"/>
            </a:lvl3pPr>
            <a:lvl4pPr marL="1371600" indent="0">
              <a:buNone/>
              <a:defRPr sz="1200" i="1"/>
            </a:lvl4pPr>
            <a:lvl5pPr marL="1828800" indent="0">
              <a:buNone/>
              <a:defRPr sz="1200" i="1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8600" y="4198716"/>
            <a:ext cx="8001000" cy="60188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 sz="32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581400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28600" y="4787900"/>
            <a:ext cx="8001000" cy="1155700"/>
          </a:xfrm>
        </p:spPr>
        <p:txBody>
          <a:bodyPr/>
          <a:lstStyle>
            <a:lvl1pPr marL="0" indent="0">
              <a:buNone/>
              <a:defRPr sz="1600" i="1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1600" i="1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600" i="1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 i="1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 i="1"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-54000" y="3537673"/>
            <a:ext cx="9252000" cy="152400"/>
          </a:xfrm>
          <a:prstGeom prst="rect">
            <a:avLst/>
          </a:prstGeom>
          <a:solidFill>
            <a:schemeClr val="accent3">
              <a:lumMod val="50000"/>
              <a:alpha val="7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bliqueBottomLeft"/>
            <a:lightRig rig="threePt" dir="t"/>
          </a:scene3d>
        </p:spPr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33400" y="6324600"/>
            <a:ext cx="40320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6324600" y="6324600"/>
            <a:ext cx="22860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chtungspfeil 8"/>
          <p:cNvSpPr/>
          <p:nvPr userDrawn="1"/>
        </p:nvSpPr>
        <p:spPr bwMode="auto">
          <a:xfrm flipV="1">
            <a:off x="0" y="-5648"/>
            <a:ext cx="9149187" cy="839837"/>
          </a:xfrm>
          <a:custGeom>
            <a:avLst/>
            <a:gdLst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4854500 w 5273600"/>
              <a:gd name="connsiteY3" fmla="*/ 838200 h 838200"/>
              <a:gd name="connsiteX4" fmla="*/ 0 w 5273600"/>
              <a:gd name="connsiteY4" fmla="*/ 838200 h 838200"/>
              <a:gd name="connsiteX5" fmla="*/ 0 w 5273600"/>
              <a:gd name="connsiteY5" fmla="*/ 0 h 838200"/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5128652 w 5273600"/>
              <a:gd name="connsiteY3" fmla="*/ 572494 h 838200"/>
              <a:gd name="connsiteX4" fmla="*/ 4854500 w 5273600"/>
              <a:gd name="connsiteY4" fmla="*/ 838200 h 838200"/>
              <a:gd name="connsiteX5" fmla="*/ 0 w 5273600"/>
              <a:gd name="connsiteY5" fmla="*/ 838200 h 838200"/>
              <a:gd name="connsiteX6" fmla="*/ 0 w 5273600"/>
              <a:gd name="connsiteY6" fmla="*/ 0 h 838200"/>
              <a:gd name="connsiteX0" fmla="*/ 0 w 8293271"/>
              <a:gd name="connsiteY0" fmla="*/ 0 h 838200"/>
              <a:gd name="connsiteX1" fmla="*/ 4854500 w 8293271"/>
              <a:gd name="connsiteY1" fmla="*/ 0 h 838200"/>
              <a:gd name="connsiteX2" fmla="*/ 5273600 w 8293271"/>
              <a:gd name="connsiteY2" fmla="*/ 419100 h 838200"/>
              <a:gd name="connsiteX3" fmla="*/ 8293271 w 8293271"/>
              <a:gd name="connsiteY3" fmla="*/ 381663 h 838200"/>
              <a:gd name="connsiteX4" fmla="*/ 4854500 w 8293271"/>
              <a:gd name="connsiteY4" fmla="*/ 838200 h 838200"/>
              <a:gd name="connsiteX5" fmla="*/ 0 w 8293271"/>
              <a:gd name="connsiteY5" fmla="*/ 838200 h 838200"/>
              <a:gd name="connsiteX6" fmla="*/ 0 w 8293271"/>
              <a:gd name="connsiteY6" fmla="*/ 0 h 838200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381663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13468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29370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3332"/>
              <a:gd name="connsiteY0" fmla="*/ 0 h 846151"/>
              <a:gd name="connsiteX1" fmla="*/ 4854500 w 8293332"/>
              <a:gd name="connsiteY1" fmla="*/ 0 h 846151"/>
              <a:gd name="connsiteX2" fmla="*/ 5273600 w 8293332"/>
              <a:gd name="connsiteY2" fmla="*/ 419100 h 846151"/>
              <a:gd name="connsiteX3" fmla="*/ 8293271 w 8293332"/>
              <a:gd name="connsiteY3" fmla="*/ 429370 h 846151"/>
              <a:gd name="connsiteX4" fmla="*/ 8273561 w 8293332"/>
              <a:gd name="connsiteY4" fmla="*/ 846151 h 846151"/>
              <a:gd name="connsiteX5" fmla="*/ 0 w 8293332"/>
              <a:gd name="connsiteY5" fmla="*/ 838200 h 846151"/>
              <a:gd name="connsiteX6" fmla="*/ 0 w 8293332"/>
              <a:gd name="connsiteY6" fmla="*/ 0 h 846151"/>
              <a:gd name="connsiteX0" fmla="*/ 0 w 8285412"/>
              <a:gd name="connsiteY0" fmla="*/ 0 h 846151"/>
              <a:gd name="connsiteX1" fmla="*/ 4854500 w 8285412"/>
              <a:gd name="connsiteY1" fmla="*/ 0 h 846151"/>
              <a:gd name="connsiteX2" fmla="*/ 5273600 w 8285412"/>
              <a:gd name="connsiteY2" fmla="*/ 419100 h 846151"/>
              <a:gd name="connsiteX3" fmla="*/ 8285320 w 8285412"/>
              <a:gd name="connsiteY3" fmla="*/ 421419 h 846151"/>
              <a:gd name="connsiteX4" fmla="*/ 8273561 w 8285412"/>
              <a:gd name="connsiteY4" fmla="*/ 846151 h 846151"/>
              <a:gd name="connsiteX5" fmla="*/ 0 w 8285412"/>
              <a:gd name="connsiteY5" fmla="*/ 838200 h 846151"/>
              <a:gd name="connsiteX6" fmla="*/ 0 w 8285412"/>
              <a:gd name="connsiteY6" fmla="*/ 0 h 846151"/>
              <a:gd name="connsiteX0" fmla="*/ 0 w 8277560"/>
              <a:gd name="connsiteY0" fmla="*/ 0 h 846151"/>
              <a:gd name="connsiteX1" fmla="*/ 4854500 w 8277560"/>
              <a:gd name="connsiteY1" fmla="*/ 0 h 846151"/>
              <a:gd name="connsiteX2" fmla="*/ 5273600 w 8277560"/>
              <a:gd name="connsiteY2" fmla="*/ 419100 h 846151"/>
              <a:gd name="connsiteX3" fmla="*/ 8277369 w 8277560"/>
              <a:gd name="connsiteY3" fmla="*/ 405517 h 846151"/>
              <a:gd name="connsiteX4" fmla="*/ 8273561 w 8277560"/>
              <a:gd name="connsiteY4" fmla="*/ 846151 h 846151"/>
              <a:gd name="connsiteX5" fmla="*/ 0 w 8277560"/>
              <a:gd name="connsiteY5" fmla="*/ 838200 h 846151"/>
              <a:gd name="connsiteX6" fmla="*/ 0 w 8277560"/>
              <a:gd name="connsiteY6" fmla="*/ 0 h 846151"/>
              <a:gd name="connsiteX0" fmla="*/ 0 w 9778910"/>
              <a:gd name="connsiteY0" fmla="*/ 0 h 846151"/>
              <a:gd name="connsiteX1" fmla="*/ 4854500 w 9778910"/>
              <a:gd name="connsiteY1" fmla="*/ 0 h 846151"/>
              <a:gd name="connsiteX2" fmla="*/ 5273600 w 9778910"/>
              <a:gd name="connsiteY2" fmla="*/ 419100 h 846151"/>
              <a:gd name="connsiteX3" fmla="*/ 9778910 w 9778910"/>
              <a:gd name="connsiteY3" fmla="*/ 415142 h 846151"/>
              <a:gd name="connsiteX4" fmla="*/ 8273561 w 9778910"/>
              <a:gd name="connsiteY4" fmla="*/ 846151 h 846151"/>
              <a:gd name="connsiteX5" fmla="*/ 0 w 9778910"/>
              <a:gd name="connsiteY5" fmla="*/ 838200 h 846151"/>
              <a:gd name="connsiteX6" fmla="*/ 0 w 9778910"/>
              <a:gd name="connsiteY6" fmla="*/ 0 h 846151"/>
              <a:gd name="connsiteX0" fmla="*/ 0 w 9788536"/>
              <a:gd name="connsiteY0" fmla="*/ 0 h 846151"/>
              <a:gd name="connsiteX1" fmla="*/ 4854500 w 9788536"/>
              <a:gd name="connsiteY1" fmla="*/ 0 h 846151"/>
              <a:gd name="connsiteX2" fmla="*/ 5273600 w 9788536"/>
              <a:gd name="connsiteY2" fmla="*/ 419100 h 846151"/>
              <a:gd name="connsiteX3" fmla="*/ 9788536 w 9788536"/>
              <a:gd name="connsiteY3" fmla="*/ 434392 h 846151"/>
              <a:gd name="connsiteX4" fmla="*/ 8273561 w 9788536"/>
              <a:gd name="connsiteY4" fmla="*/ 846151 h 846151"/>
              <a:gd name="connsiteX5" fmla="*/ 0 w 9788536"/>
              <a:gd name="connsiteY5" fmla="*/ 838200 h 846151"/>
              <a:gd name="connsiteX6" fmla="*/ 0 w 9788536"/>
              <a:gd name="connsiteY6" fmla="*/ 0 h 846151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88536 w 9803978"/>
              <a:gd name="connsiteY3" fmla="*/ 434392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98161 w 9803978"/>
              <a:gd name="connsiteY3" fmla="*/ 415143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798161"/>
              <a:gd name="connsiteY0" fmla="*/ 0 h 838200"/>
              <a:gd name="connsiteX1" fmla="*/ 4854500 w 9798161"/>
              <a:gd name="connsiteY1" fmla="*/ 0 h 838200"/>
              <a:gd name="connsiteX2" fmla="*/ 5273600 w 9798161"/>
              <a:gd name="connsiteY2" fmla="*/ 419100 h 838200"/>
              <a:gd name="connsiteX3" fmla="*/ 9798161 w 9798161"/>
              <a:gd name="connsiteY3" fmla="*/ 415143 h 838200"/>
              <a:gd name="connsiteX4" fmla="*/ 6839302 w 9798161"/>
              <a:gd name="connsiteY4" fmla="*/ 831050 h 838200"/>
              <a:gd name="connsiteX5" fmla="*/ 0 w 9798161"/>
              <a:gd name="connsiteY5" fmla="*/ 838200 h 838200"/>
              <a:gd name="connsiteX6" fmla="*/ 0 w 9798161"/>
              <a:gd name="connsiteY6" fmla="*/ 0 h 838200"/>
              <a:gd name="connsiteX0" fmla="*/ 0 w 6880482"/>
              <a:gd name="connsiteY0" fmla="*/ 0 h 838200"/>
              <a:gd name="connsiteX1" fmla="*/ 4854500 w 6880482"/>
              <a:gd name="connsiteY1" fmla="*/ 0 h 838200"/>
              <a:gd name="connsiteX2" fmla="*/ 5273600 w 6880482"/>
              <a:gd name="connsiteY2" fmla="*/ 419100 h 838200"/>
              <a:gd name="connsiteX3" fmla="*/ 6880451 w 6880482"/>
              <a:gd name="connsiteY3" fmla="*/ 420619 h 838200"/>
              <a:gd name="connsiteX4" fmla="*/ 6839302 w 6880482"/>
              <a:gd name="connsiteY4" fmla="*/ 831050 h 838200"/>
              <a:gd name="connsiteX5" fmla="*/ 0 w 6880482"/>
              <a:gd name="connsiteY5" fmla="*/ 838200 h 838200"/>
              <a:gd name="connsiteX6" fmla="*/ 0 w 6880482"/>
              <a:gd name="connsiteY6" fmla="*/ 0 h 838200"/>
              <a:gd name="connsiteX0" fmla="*/ 0 w 6892779"/>
              <a:gd name="connsiteY0" fmla="*/ 0 h 838200"/>
              <a:gd name="connsiteX1" fmla="*/ 4854500 w 6892779"/>
              <a:gd name="connsiteY1" fmla="*/ 0 h 838200"/>
              <a:gd name="connsiteX2" fmla="*/ 5273600 w 6892779"/>
              <a:gd name="connsiteY2" fmla="*/ 419100 h 838200"/>
              <a:gd name="connsiteX3" fmla="*/ 6880451 w 6892779"/>
              <a:gd name="connsiteY3" fmla="*/ 420619 h 838200"/>
              <a:gd name="connsiteX4" fmla="*/ 6892779 w 6892779"/>
              <a:gd name="connsiteY4" fmla="*/ 837700 h 838200"/>
              <a:gd name="connsiteX5" fmla="*/ 0 w 6892779"/>
              <a:gd name="connsiteY5" fmla="*/ 838200 h 838200"/>
              <a:gd name="connsiteX6" fmla="*/ 0 w 6892779"/>
              <a:gd name="connsiteY6" fmla="*/ 0 h 838200"/>
              <a:gd name="connsiteX0" fmla="*/ 0 w 6880607"/>
              <a:gd name="connsiteY0" fmla="*/ 0 h 838200"/>
              <a:gd name="connsiteX1" fmla="*/ 4854500 w 6880607"/>
              <a:gd name="connsiteY1" fmla="*/ 0 h 838200"/>
              <a:gd name="connsiteX2" fmla="*/ 5273600 w 6880607"/>
              <a:gd name="connsiteY2" fmla="*/ 419100 h 838200"/>
              <a:gd name="connsiteX3" fmla="*/ 6880451 w 6880607"/>
              <a:gd name="connsiteY3" fmla="*/ 420619 h 838200"/>
              <a:gd name="connsiteX4" fmla="*/ 6874953 w 6880607"/>
              <a:gd name="connsiteY4" fmla="*/ 837700 h 838200"/>
              <a:gd name="connsiteX5" fmla="*/ 0 w 6880607"/>
              <a:gd name="connsiteY5" fmla="*/ 838200 h 838200"/>
              <a:gd name="connsiteX6" fmla="*/ 0 w 6880607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17295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20620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6873322 w 10168180"/>
              <a:gd name="connsiteY3" fmla="*/ 420620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67511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44065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2843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1280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754398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0175239 w 11424460"/>
              <a:gd name="connsiteY3" fmla="*/ 42061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06495 w 11424460"/>
              <a:gd name="connsiteY3" fmla="*/ 416608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2462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1660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11633"/>
              <a:gd name="connsiteY0" fmla="*/ 0 h 845310"/>
              <a:gd name="connsiteX1" fmla="*/ 4754398 w 11411633"/>
              <a:gd name="connsiteY1" fmla="*/ 0 h 845310"/>
              <a:gd name="connsiteX2" fmla="*/ 5273600 w 11411633"/>
              <a:gd name="connsiteY2" fmla="*/ 419100 h 845310"/>
              <a:gd name="connsiteX3" fmla="*/ 11411500 w 11411633"/>
              <a:gd name="connsiteY3" fmla="*/ 416609 h 845310"/>
              <a:gd name="connsiteX4" fmla="*/ 11404440 w 11411633"/>
              <a:gd name="connsiteY4" fmla="*/ 845310 h 845310"/>
              <a:gd name="connsiteX5" fmla="*/ 0 w 11411633"/>
              <a:gd name="connsiteY5" fmla="*/ 838200 h 845310"/>
              <a:gd name="connsiteX6" fmla="*/ 0 w 11411633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273600 w 11404440"/>
              <a:gd name="connsiteY2" fmla="*/ 419100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097627 w 11404440"/>
              <a:gd name="connsiteY2" fmla="*/ 278095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93219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76793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18106"/>
              <a:gd name="connsiteY0" fmla="*/ 0 h 839834"/>
              <a:gd name="connsiteX1" fmla="*/ 4754398 w 11418106"/>
              <a:gd name="connsiteY1" fmla="*/ 0 h 839834"/>
              <a:gd name="connsiteX2" fmla="*/ 5097627 w 11418106"/>
              <a:gd name="connsiteY2" fmla="*/ 278095 h 839834"/>
              <a:gd name="connsiteX3" fmla="*/ 11408323 w 11418106"/>
              <a:gd name="connsiteY3" fmla="*/ 276793 h 839834"/>
              <a:gd name="connsiteX4" fmla="*/ 11418106 w 11418106"/>
              <a:gd name="connsiteY4" fmla="*/ 839834 h 839834"/>
              <a:gd name="connsiteX5" fmla="*/ 0 w 11418106"/>
              <a:gd name="connsiteY5" fmla="*/ 838200 h 839834"/>
              <a:gd name="connsiteX6" fmla="*/ 0 w 11418106"/>
              <a:gd name="connsiteY6" fmla="*/ 0 h 839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18106" h="839834">
                <a:moveTo>
                  <a:pt x="0" y="0"/>
                </a:moveTo>
                <a:lnTo>
                  <a:pt x="4754398" y="0"/>
                </a:lnTo>
                <a:lnTo>
                  <a:pt x="5097627" y="278095"/>
                </a:lnTo>
                <a:lnTo>
                  <a:pt x="11408323" y="276793"/>
                </a:lnTo>
                <a:cubicBezTo>
                  <a:pt x="11409704" y="431622"/>
                  <a:pt x="11416725" y="685005"/>
                  <a:pt x="11418106" y="839834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ichtungspfeil 3"/>
          <p:cNvSpPr/>
          <p:nvPr userDrawn="1"/>
        </p:nvSpPr>
        <p:spPr bwMode="auto">
          <a:xfrm flipV="1">
            <a:off x="-8048" y="0"/>
            <a:ext cx="3970447" cy="8382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ichtungspfeil 4"/>
          <p:cNvSpPr/>
          <p:nvPr userDrawn="1"/>
        </p:nvSpPr>
        <p:spPr bwMode="auto">
          <a:xfrm flipV="1">
            <a:off x="0" y="0"/>
            <a:ext cx="3657600" cy="83820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ichtungspfeil 5"/>
          <p:cNvSpPr/>
          <p:nvPr userDrawn="1"/>
        </p:nvSpPr>
        <p:spPr bwMode="auto">
          <a:xfrm flipV="1">
            <a:off x="0" y="0"/>
            <a:ext cx="33686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"/>
            <a:ext cx="26670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4114800" y="-15138"/>
            <a:ext cx="5029201" cy="548538"/>
          </a:xfrm>
        </p:spPr>
        <p:txBody>
          <a:bodyPr bIns="72000" anchor="b" anchorCtr="0"/>
          <a:lstStyle>
            <a:lvl1pPr marL="0" indent="0">
              <a:buNone/>
              <a:defRPr sz="1200" i="1"/>
            </a:lvl1pPr>
            <a:lvl2pPr marL="457200" indent="0">
              <a:buNone/>
              <a:defRPr sz="1200" i="1"/>
            </a:lvl2pPr>
            <a:lvl3pPr marL="914400" indent="0">
              <a:buNone/>
              <a:defRPr sz="1200" i="1"/>
            </a:lvl3pPr>
            <a:lvl4pPr marL="1371600" indent="0">
              <a:buNone/>
              <a:defRPr sz="1200" i="1"/>
            </a:lvl4pPr>
            <a:lvl5pPr marL="1828800" indent="0">
              <a:buNone/>
              <a:defRPr sz="1200" i="1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257233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mit 2 Diagrammen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33401" y="6358364"/>
            <a:ext cx="3856227" cy="209946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/>
          </p:nvPr>
        </p:nvSpPr>
        <p:spPr>
          <a:xfrm>
            <a:off x="914401" y="1471613"/>
            <a:ext cx="3475227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4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4571999" y="1471613"/>
            <a:ext cx="3813313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4"/>
          </p:nvPr>
        </p:nvSpPr>
        <p:spPr>
          <a:xfrm rot="16200000" flipH="1">
            <a:off x="-612635" y="3425961"/>
            <a:ext cx="2673077" cy="381001"/>
          </a:xfrm>
          <a:prstGeom prst="hexagon">
            <a:avLst>
              <a:gd name="adj" fmla="val 52600"/>
              <a:gd name="vf" fmla="val 115470"/>
            </a:avLst>
          </a:prstGeom>
          <a:noFill/>
          <a:ln cap="sq">
            <a:solidFill>
              <a:schemeClr val="bg1">
                <a:lumMod val="50000"/>
              </a:schemeClr>
            </a:solidFill>
          </a:ln>
        </p:spPr>
        <p:txBody>
          <a:bodyPr vert="horz" anchor="ctr" anchorCtr="0"/>
          <a:lstStyle>
            <a:lvl1pPr marL="0" indent="0" algn="ctr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5"/>
          </p:nvPr>
        </p:nvSpPr>
        <p:spPr>
          <a:xfrm>
            <a:off x="1138238" y="4951413"/>
            <a:ext cx="7247074" cy="206375"/>
          </a:xfrm>
          <a:prstGeom prst="hexagon">
            <a:avLst>
              <a:gd name="adj" fmla="val 51585"/>
              <a:gd name="vf" fmla="val 115470"/>
            </a:avLst>
          </a:prstGeom>
          <a:ln>
            <a:solidFill>
              <a:schemeClr val="bg1">
                <a:lumMod val="50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6"/>
          </p:nvPr>
        </p:nvSpPr>
        <p:spPr>
          <a:xfrm>
            <a:off x="1138210" y="5334000"/>
            <a:ext cx="7247102" cy="222250"/>
          </a:xfr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6781800" y="6324600"/>
            <a:ext cx="18288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Text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33400" y="6324601"/>
            <a:ext cx="40386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471115" y="2971800"/>
            <a:ext cx="3708400" cy="2320511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5250" indent="-87313">
              <a:buClr>
                <a:schemeClr val="bg1">
                  <a:lumMod val="50000"/>
                </a:schemeClr>
              </a:buClr>
              <a:buSzPct val="160000"/>
              <a:buFont typeface="AppleSymbols" charset="0"/>
              <a:buChar char="﹥"/>
              <a:tabLst/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6781800" y="6324600"/>
            <a:ext cx="18288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4092575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800" y="1731963"/>
            <a:ext cx="4094163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63AC2DC-BFA2-2B40-908E-C5C849A57247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650CEB1-628D-F848-989F-ED2069D4F00A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CD70205-E53B-DA48-9683-18CA3129B472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3300A15-EDCD-B14F-AA7F-E066B38028BC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8600" y="4198716"/>
            <a:ext cx="8001000" cy="60188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 sz="32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581400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28600" y="4787900"/>
            <a:ext cx="8001000" cy="1155700"/>
          </a:xfrm>
        </p:spPr>
        <p:txBody>
          <a:bodyPr/>
          <a:lstStyle>
            <a:lvl1pPr marL="0" indent="0">
              <a:buNone/>
              <a:defRPr sz="1600" i="1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1600" i="1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600" i="1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 i="1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 i="1"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-54000" y="3537673"/>
            <a:ext cx="9252000" cy="152400"/>
          </a:xfrm>
          <a:prstGeom prst="rect">
            <a:avLst/>
          </a:prstGeom>
          <a:solidFill>
            <a:schemeClr val="accent3">
              <a:lumMod val="50000"/>
              <a:alpha val="7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bliqueBottomLeft"/>
            <a:lightRig rig="threePt" dir="t"/>
          </a:scene3d>
        </p:spPr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SmartArt-Platzhalter 9"/>
          <p:cNvSpPr>
            <a:spLocks noGrp="1"/>
          </p:cNvSpPr>
          <p:nvPr>
            <p:ph type="dgm" sz="quarter" idx="13"/>
          </p:nvPr>
        </p:nvSpPr>
        <p:spPr>
          <a:xfrm>
            <a:off x="628650" y="1219200"/>
            <a:ext cx="7829550" cy="495300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62350" y="4778375"/>
            <a:ext cx="5324475" cy="14144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40125" y="2454275"/>
            <a:ext cx="5322888" cy="2259013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kern="1200" baseline="0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ＭＳ Ｐゴシック" pitchFamily="2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8710833"/>
      </p:ext>
    </p:extLst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chtungspfeil 8"/>
          <p:cNvSpPr/>
          <p:nvPr userDrawn="1"/>
        </p:nvSpPr>
        <p:spPr bwMode="auto">
          <a:xfrm flipV="1">
            <a:off x="0" y="-5648"/>
            <a:ext cx="9149187" cy="839837"/>
          </a:xfrm>
          <a:custGeom>
            <a:avLst/>
            <a:gdLst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4854500 w 5273600"/>
              <a:gd name="connsiteY3" fmla="*/ 838200 h 838200"/>
              <a:gd name="connsiteX4" fmla="*/ 0 w 5273600"/>
              <a:gd name="connsiteY4" fmla="*/ 838200 h 838200"/>
              <a:gd name="connsiteX5" fmla="*/ 0 w 5273600"/>
              <a:gd name="connsiteY5" fmla="*/ 0 h 838200"/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5128652 w 5273600"/>
              <a:gd name="connsiteY3" fmla="*/ 572494 h 838200"/>
              <a:gd name="connsiteX4" fmla="*/ 4854500 w 5273600"/>
              <a:gd name="connsiteY4" fmla="*/ 838200 h 838200"/>
              <a:gd name="connsiteX5" fmla="*/ 0 w 5273600"/>
              <a:gd name="connsiteY5" fmla="*/ 838200 h 838200"/>
              <a:gd name="connsiteX6" fmla="*/ 0 w 5273600"/>
              <a:gd name="connsiteY6" fmla="*/ 0 h 838200"/>
              <a:gd name="connsiteX0" fmla="*/ 0 w 8293271"/>
              <a:gd name="connsiteY0" fmla="*/ 0 h 838200"/>
              <a:gd name="connsiteX1" fmla="*/ 4854500 w 8293271"/>
              <a:gd name="connsiteY1" fmla="*/ 0 h 838200"/>
              <a:gd name="connsiteX2" fmla="*/ 5273600 w 8293271"/>
              <a:gd name="connsiteY2" fmla="*/ 419100 h 838200"/>
              <a:gd name="connsiteX3" fmla="*/ 8293271 w 8293271"/>
              <a:gd name="connsiteY3" fmla="*/ 381663 h 838200"/>
              <a:gd name="connsiteX4" fmla="*/ 4854500 w 8293271"/>
              <a:gd name="connsiteY4" fmla="*/ 838200 h 838200"/>
              <a:gd name="connsiteX5" fmla="*/ 0 w 8293271"/>
              <a:gd name="connsiteY5" fmla="*/ 838200 h 838200"/>
              <a:gd name="connsiteX6" fmla="*/ 0 w 8293271"/>
              <a:gd name="connsiteY6" fmla="*/ 0 h 838200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381663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13468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29370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3332"/>
              <a:gd name="connsiteY0" fmla="*/ 0 h 846151"/>
              <a:gd name="connsiteX1" fmla="*/ 4854500 w 8293332"/>
              <a:gd name="connsiteY1" fmla="*/ 0 h 846151"/>
              <a:gd name="connsiteX2" fmla="*/ 5273600 w 8293332"/>
              <a:gd name="connsiteY2" fmla="*/ 419100 h 846151"/>
              <a:gd name="connsiteX3" fmla="*/ 8293271 w 8293332"/>
              <a:gd name="connsiteY3" fmla="*/ 429370 h 846151"/>
              <a:gd name="connsiteX4" fmla="*/ 8273561 w 8293332"/>
              <a:gd name="connsiteY4" fmla="*/ 846151 h 846151"/>
              <a:gd name="connsiteX5" fmla="*/ 0 w 8293332"/>
              <a:gd name="connsiteY5" fmla="*/ 838200 h 846151"/>
              <a:gd name="connsiteX6" fmla="*/ 0 w 8293332"/>
              <a:gd name="connsiteY6" fmla="*/ 0 h 846151"/>
              <a:gd name="connsiteX0" fmla="*/ 0 w 8285412"/>
              <a:gd name="connsiteY0" fmla="*/ 0 h 846151"/>
              <a:gd name="connsiteX1" fmla="*/ 4854500 w 8285412"/>
              <a:gd name="connsiteY1" fmla="*/ 0 h 846151"/>
              <a:gd name="connsiteX2" fmla="*/ 5273600 w 8285412"/>
              <a:gd name="connsiteY2" fmla="*/ 419100 h 846151"/>
              <a:gd name="connsiteX3" fmla="*/ 8285320 w 8285412"/>
              <a:gd name="connsiteY3" fmla="*/ 421419 h 846151"/>
              <a:gd name="connsiteX4" fmla="*/ 8273561 w 8285412"/>
              <a:gd name="connsiteY4" fmla="*/ 846151 h 846151"/>
              <a:gd name="connsiteX5" fmla="*/ 0 w 8285412"/>
              <a:gd name="connsiteY5" fmla="*/ 838200 h 846151"/>
              <a:gd name="connsiteX6" fmla="*/ 0 w 8285412"/>
              <a:gd name="connsiteY6" fmla="*/ 0 h 846151"/>
              <a:gd name="connsiteX0" fmla="*/ 0 w 8277560"/>
              <a:gd name="connsiteY0" fmla="*/ 0 h 846151"/>
              <a:gd name="connsiteX1" fmla="*/ 4854500 w 8277560"/>
              <a:gd name="connsiteY1" fmla="*/ 0 h 846151"/>
              <a:gd name="connsiteX2" fmla="*/ 5273600 w 8277560"/>
              <a:gd name="connsiteY2" fmla="*/ 419100 h 846151"/>
              <a:gd name="connsiteX3" fmla="*/ 8277369 w 8277560"/>
              <a:gd name="connsiteY3" fmla="*/ 405517 h 846151"/>
              <a:gd name="connsiteX4" fmla="*/ 8273561 w 8277560"/>
              <a:gd name="connsiteY4" fmla="*/ 846151 h 846151"/>
              <a:gd name="connsiteX5" fmla="*/ 0 w 8277560"/>
              <a:gd name="connsiteY5" fmla="*/ 838200 h 846151"/>
              <a:gd name="connsiteX6" fmla="*/ 0 w 8277560"/>
              <a:gd name="connsiteY6" fmla="*/ 0 h 846151"/>
              <a:gd name="connsiteX0" fmla="*/ 0 w 9778910"/>
              <a:gd name="connsiteY0" fmla="*/ 0 h 846151"/>
              <a:gd name="connsiteX1" fmla="*/ 4854500 w 9778910"/>
              <a:gd name="connsiteY1" fmla="*/ 0 h 846151"/>
              <a:gd name="connsiteX2" fmla="*/ 5273600 w 9778910"/>
              <a:gd name="connsiteY2" fmla="*/ 419100 h 846151"/>
              <a:gd name="connsiteX3" fmla="*/ 9778910 w 9778910"/>
              <a:gd name="connsiteY3" fmla="*/ 415142 h 846151"/>
              <a:gd name="connsiteX4" fmla="*/ 8273561 w 9778910"/>
              <a:gd name="connsiteY4" fmla="*/ 846151 h 846151"/>
              <a:gd name="connsiteX5" fmla="*/ 0 w 9778910"/>
              <a:gd name="connsiteY5" fmla="*/ 838200 h 846151"/>
              <a:gd name="connsiteX6" fmla="*/ 0 w 9778910"/>
              <a:gd name="connsiteY6" fmla="*/ 0 h 846151"/>
              <a:gd name="connsiteX0" fmla="*/ 0 w 9788536"/>
              <a:gd name="connsiteY0" fmla="*/ 0 h 846151"/>
              <a:gd name="connsiteX1" fmla="*/ 4854500 w 9788536"/>
              <a:gd name="connsiteY1" fmla="*/ 0 h 846151"/>
              <a:gd name="connsiteX2" fmla="*/ 5273600 w 9788536"/>
              <a:gd name="connsiteY2" fmla="*/ 419100 h 846151"/>
              <a:gd name="connsiteX3" fmla="*/ 9788536 w 9788536"/>
              <a:gd name="connsiteY3" fmla="*/ 434392 h 846151"/>
              <a:gd name="connsiteX4" fmla="*/ 8273561 w 9788536"/>
              <a:gd name="connsiteY4" fmla="*/ 846151 h 846151"/>
              <a:gd name="connsiteX5" fmla="*/ 0 w 9788536"/>
              <a:gd name="connsiteY5" fmla="*/ 838200 h 846151"/>
              <a:gd name="connsiteX6" fmla="*/ 0 w 9788536"/>
              <a:gd name="connsiteY6" fmla="*/ 0 h 846151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88536 w 9803978"/>
              <a:gd name="connsiteY3" fmla="*/ 434392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98161 w 9803978"/>
              <a:gd name="connsiteY3" fmla="*/ 415143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798161"/>
              <a:gd name="connsiteY0" fmla="*/ 0 h 838200"/>
              <a:gd name="connsiteX1" fmla="*/ 4854500 w 9798161"/>
              <a:gd name="connsiteY1" fmla="*/ 0 h 838200"/>
              <a:gd name="connsiteX2" fmla="*/ 5273600 w 9798161"/>
              <a:gd name="connsiteY2" fmla="*/ 419100 h 838200"/>
              <a:gd name="connsiteX3" fmla="*/ 9798161 w 9798161"/>
              <a:gd name="connsiteY3" fmla="*/ 415143 h 838200"/>
              <a:gd name="connsiteX4" fmla="*/ 6839302 w 9798161"/>
              <a:gd name="connsiteY4" fmla="*/ 831050 h 838200"/>
              <a:gd name="connsiteX5" fmla="*/ 0 w 9798161"/>
              <a:gd name="connsiteY5" fmla="*/ 838200 h 838200"/>
              <a:gd name="connsiteX6" fmla="*/ 0 w 9798161"/>
              <a:gd name="connsiteY6" fmla="*/ 0 h 838200"/>
              <a:gd name="connsiteX0" fmla="*/ 0 w 6880482"/>
              <a:gd name="connsiteY0" fmla="*/ 0 h 838200"/>
              <a:gd name="connsiteX1" fmla="*/ 4854500 w 6880482"/>
              <a:gd name="connsiteY1" fmla="*/ 0 h 838200"/>
              <a:gd name="connsiteX2" fmla="*/ 5273600 w 6880482"/>
              <a:gd name="connsiteY2" fmla="*/ 419100 h 838200"/>
              <a:gd name="connsiteX3" fmla="*/ 6880451 w 6880482"/>
              <a:gd name="connsiteY3" fmla="*/ 420619 h 838200"/>
              <a:gd name="connsiteX4" fmla="*/ 6839302 w 6880482"/>
              <a:gd name="connsiteY4" fmla="*/ 831050 h 838200"/>
              <a:gd name="connsiteX5" fmla="*/ 0 w 6880482"/>
              <a:gd name="connsiteY5" fmla="*/ 838200 h 838200"/>
              <a:gd name="connsiteX6" fmla="*/ 0 w 6880482"/>
              <a:gd name="connsiteY6" fmla="*/ 0 h 838200"/>
              <a:gd name="connsiteX0" fmla="*/ 0 w 6892779"/>
              <a:gd name="connsiteY0" fmla="*/ 0 h 838200"/>
              <a:gd name="connsiteX1" fmla="*/ 4854500 w 6892779"/>
              <a:gd name="connsiteY1" fmla="*/ 0 h 838200"/>
              <a:gd name="connsiteX2" fmla="*/ 5273600 w 6892779"/>
              <a:gd name="connsiteY2" fmla="*/ 419100 h 838200"/>
              <a:gd name="connsiteX3" fmla="*/ 6880451 w 6892779"/>
              <a:gd name="connsiteY3" fmla="*/ 420619 h 838200"/>
              <a:gd name="connsiteX4" fmla="*/ 6892779 w 6892779"/>
              <a:gd name="connsiteY4" fmla="*/ 837700 h 838200"/>
              <a:gd name="connsiteX5" fmla="*/ 0 w 6892779"/>
              <a:gd name="connsiteY5" fmla="*/ 838200 h 838200"/>
              <a:gd name="connsiteX6" fmla="*/ 0 w 6892779"/>
              <a:gd name="connsiteY6" fmla="*/ 0 h 838200"/>
              <a:gd name="connsiteX0" fmla="*/ 0 w 6880607"/>
              <a:gd name="connsiteY0" fmla="*/ 0 h 838200"/>
              <a:gd name="connsiteX1" fmla="*/ 4854500 w 6880607"/>
              <a:gd name="connsiteY1" fmla="*/ 0 h 838200"/>
              <a:gd name="connsiteX2" fmla="*/ 5273600 w 6880607"/>
              <a:gd name="connsiteY2" fmla="*/ 419100 h 838200"/>
              <a:gd name="connsiteX3" fmla="*/ 6880451 w 6880607"/>
              <a:gd name="connsiteY3" fmla="*/ 420619 h 838200"/>
              <a:gd name="connsiteX4" fmla="*/ 6874953 w 6880607"/>
              <a:gd name="connsiteY4" fmla="*/ 837700 h 838200"/>
              <a:gd name="connsiteX5" fmla="*/ 0 w 6880607"/>
              <a:gd name="connsiteY5" fmla="*/ 838200 h 838200"/>
              <a:gd name="connsiteX6" fmla="*/ 0 w 6880607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17295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20620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6873322 w 10168180"/>
              <a:gd name="connsiteY3" fmla="*/ 420620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67511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44065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2843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68180"/>
              <a:gd name="connsiteY0" fmla="*/ 0 h 853331"/>
              <a:gd name="connsiteX1" fmla="*/ 4854500 w 10168180"/>
              <a:gd name="connsiteY1" fmla="*/ 0 h 853331"/>
              <a:gd name="connsiteX2" fmla="*/ 5273600 w 10168180"/>
              <a:gd name="connsiteY2" fmla="*/ 419100 h 853331"/>
              <a:gd name="connsiteX3" fmla="*/ 10157860 w 10168180"/>
              <a:gd name="connsiteY3" fmla="*/ 412804 h 853331"/>
              <a:gd name="connsiteX4" fmla="*/ 10168180 w 10168180"/>
              <a:gd name="connsiteY4" fmla="*/ 853331 h 853331"/>
              <a:gd name="connsiteX5" fmla="*/ 0 w 10168180"/>
              <a:gd name="connsiteY5" fmla="*/ 838200 h 853331"/>
              <a:gd name="connsiteX6" fmla="*/ 0 w 10168180"/>
              <a:gd name="connsiteY6" fmla="*/ 0 h 853331"/>
              <a:gd name="connsiteX0" fmla="*/ 0 w 10175372"/>
              <a:gd name="connsiteY0" fmla="*/ 0 h 853331"/>
              <a:gd name="connsiteX1" fmla="*/ 4854500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0175372"/>
              <a:gd name="connsiteY0" fmla="*/ 0 h 853331"/>
              <a:gd name="connsiteX1" fmla="*/ 4754398 w 10175372"/>
              <a:gd name="connsiteY1" fmla="*/ 0 h 853331"/>
              <a:gd name="connsiteX2" fmla="*/ 5273600 w 10175372"/>
              <a:gd name="connsiteY2" fmla="*/ 419100 h 853331"/>
              <a:gd name="connsiteX3" fmla="*/ 10175239 w 10175372"/>
              <a:gd name="connsiteY3" fmla="*/ 420619 h 853331"/>
              <a:gd name="connsiteX4" fmla="*/ 10168180 w 10175372"/>
              <a:gd name="connsiteY4" fmla="*/ 853331 h 853331"/>
              <a:gd name="connsiteX5" fmla="*/ 0 w 10175372"/>
              <a:gd name="connsiteY5" fmla="*/ 838200 h 853331"/>
              <a:gd name="connsiteX6" fmla="*/ 0 w 10175372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0175239 w 11424460"/>
              <a:gd name="connsiteY3" fmla="*/ 42061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06495 w 11424460"/>
              <a:gd name="connsiteY3" fmla="*/ 416608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2462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24460"/>
              <a:gd name="connsiteY0" fmla="*/ 0 h 853331"/>
              <a:gd name="connsiteX1" fmla="*/ 4754398 w 11424460"/>
              <a:gd name="connsiteY1" fmla="*/ 0 h 853331"/>
              <a:gd name="connsiteX2" fmla="*/ 5273600 w 11424460"/>
              <a:gd name="connsiteY2" fmla="*/ 419100 h 853331"/>
              <a:gd name="connsiteX3" fmla="*/ 11411500 w 11424460"/>
              <a:gd name="connsiteY3" fmla="*/ 416609 h 853331"/>
              <a:gd name="connsiteX4" fmla="*/ 11424460 w 11424460"/>
              <a:gd name="connsiteY4" fmla="*/ 853331 h 853331"/>
              <a:gd name="connsiteX5" fmla="*/ 0 w 11424460"/>
              <a:gd name="connsiteY5" fmla="*/ 838200 h 853331"/>
              <a:gd name="connsiteX6" fmla="*/ 0 w 11424460"/>
              <a:gd name="connsiteY6" fmla="*/ 0 h 853331"/>
              <a:gd name="connsiteX0" fmla="*/ 0 w 11411633"/>
              <a:gd name="connsiteY0" fmla="*/ 0 h 845310"/>
              <a:gd name="connsiteX1" fmla="*/ 4754398 w 11411633"/>
              <a:gd name="connsiteY1" fmla="*/ 0 h 845310"/>
              <a:gd name="connsiteX2" fmla="*/ 5273600 w 11411633"/>
              <a:gd name="connsiteY2" fmla="*/ 419100 h 845310"/>
              <a:gd name="connsiteX3" fmla="*/ 11411500 w 11411633"/>
              <a:gd name="connsiteY3" fmla="*/ 416609 h 845310"/>
              <a:gd name="connsiteX4" fmla="*/ 11404440 w 11411633"/>
              <a:gd name="connsiteY4" fmla="*/ 845310 h 845310"/>
              <a:gd name="connsiteX5" fmla="*/ 0 w 11411633"/>
              <a:gd name="connsiteY5" fmla="*/ 838200 h 845310"/>
              <a:gd name="connsiteX6" fmla="*/ 0 w 11411633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273600 w 11404440"/>
              <a:gd name="connsiteY2" fmla="*/ 419100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4440"/>
              <a:gd name="connsiteY0" fmla="*/ 0 h 845310"/>
              <a:gd name="connsiteX1" fmla="*/ 4754398 w 11404440"/>
              <a:gd name="connsiteY1" fmla="*/ 0 h 845310"/>
              <a:gd name="connsiteX2" fmla="*/ 5097627 w 11404440"/>
              <a:gd name="connsiteY2" fmla="*/ 278095 h 845310"/>
              <a:gd name="connsiteX3" fmla="*/ 11401488 w 11404440"/>
              <a:gd name="connsiteY3" fmla="*/ 424629 h 845310"/>
              <a:gd name="connsiteX4" fmla="*/ 11404440 w 11404440"/>
              <a:gd name="connsiteY4" fmla="*/ 845310 h 845310"/>
              <a:gd name="connsiteX5" fmla="*/ 0 w 11404440"/>
              <a:gd name="connsiteY5" fmla="*/ 838200 h 845310"/>
              <a:gd name="connsiteX6" fmla="*/ 0 w 11404440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93219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08513"/>
              <a:gd name="connsiteY0" fmla="*/ 0 h 845310"/>
              <a:gd name="connsiteX1" fmla="*/ 4754398 w 11408513"/>
              <a:gd name="connsiteY1" fmla="*/ 0 h 845310"/>
              <a:gd name="connsiteX2" fmla="*/ 5097627 w 11408513"/>
              <a:gd name="connsiteY2" fmla="*/ 278095 h 845310"/>
              <a:gd name="connsiteX3" fmla="*/ 11408323 w 11408513"/>
              <a:gd name="connsiteY3" fmla="*/ 276793 h 845310"/>
              <a:gd name="connsiteX4" fmla="*/ 11404440 w 11408513"/>
              <a:gd name="connsiteY4" fmla="*/ 845310 h 845310"/>
              <a:gd name="connsiteX5" fmla="*/ 0 w 11408513"/>
              <a:gd name="connsiteY5" fmla="*/ 838200 h 845310"/>
              <a:gd name="connsiteX6" fmla="*/ 0 w 11408513"/>
              <a:gd name="connsiteY6" fmla="*/ 0 h 845310"/>
              <a:gd name="connsiteX0" fmla="*/ 0 w 11418106"/>
              <a:gd name="connsiteY0" fmla="*/ 0 h 839834"/>
              <a:gd name="connsiteX1" fmla="*/ 4754398 w 11418106"/>
              <a:gd name="connsiteY1" fmla="*/ 0 h 839834"/>
              <a:gd name="connsiteX2" fmla="*/ 5097627 w 11418106"/>
              <a:gd name="connsiteY2" fmla="*/ 278095 h 839834"/>
              <a:gd name="connsiteX3" fmla="*/ 11408323 w 11418106"/>
              <a:gd name="connsiteY3" fmla="*/ 276793 h 839834"/>
              <a:gd name="connsiteX4" fmla="*/ 11418106 w 11418106"/>
              <a:gd name="connsiteY4" fmla="*/ 839834 h 839834"/>
              <a:gd name="connsiteX5" fmla="*/ 0 w 11418106"/>
              <a:gd name="connsiteY5" fmla="*/ 838200 h 839834"/>
              <a:gd name="connsiteX6" fmla="*/ 0 w 11418106"/>
              <a:gd name="connsiteY6" fmla="*/ 0 h 839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18106" h="839834">
                <a:moveTo>
                  <a:pt x="0" y="0"/>
                </a:moveTo>
                <a:lnTo>
                  <a:pt x="4754398" y="0"/>
                </a:lnTo>
                <a:lnTo>
                  <a:pt x="5097627" y="278095"/>
                </a:lnTo>
                <a:lnTo>
                  <a:pt x="11408323" y="276793"/>
                </a:lnTo>
                <a:cubicBezTo>
                  <a:pt x="11409704" y="431622"/>
                  <a:pt x="11416725" y="685005"/>
                  <a:pt x="11418106" y="839834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ichtungspfeil 3"/>
          <p:cNvSpPr/>
          <p:nvPr userDrawn="1"/>
        </p:nvSpPr>
        <p:spPr bwMode="auto">
          <a:xfrm flipV="1">
            <a:off x="-8048" y="0"/>
            <a:ext cx="3970447" cy="8382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ichtungspfeil 4"/>
          <p:cNvSpPr/>
          <p:nvPr userDrawn="1"/>
        </p:nvSpPr>
        <p:spPr bwMode="auto">
          <a:xfrm flipV="1">
            <a:off x="0" y="0"/>
            <a:ext cx="3657600" cy="83820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ichtungspfeil 5"/>
          <p:cNvSpPr/>
          <p:nvPr userDrawn="1"/>
        </p:nvSpPr>
        <p:spPr bwMode="auto">
          <a:xfrm flipV="1">
            <a:off x="0" y="0"/>
            <a:ext cx="33686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"/>
            <a:ext cx="26670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4114800" y="-15138"/>
            <a:ext cx="5029201" cy="548538"/>
          </a:xfrm>
        </p:spPr>
        <p:txBody>
          <a:bodyPr bIns="72000" anchor="b" anchorCtr="0"/>
          <a:lstStyle>
            <a:lvl1pPr marL="0" indent="0">
              <a:buNone/>
              <a:defRPr sz="1200" i="1"/>
            </a:lvl1pPr>
            <a:lvl2pPr marL="457200" indent="0">
              <a:buNone/>
              <a:defRPr sz="1200" i="1"/>
            </a:lvl2pPr>
            <a:lvl3pPr marL="914400" indent="0">
              <a:buNone/>
              <a:defRPr sz="1200" i="1"/>
            </a:lvl3pPr>
            <a:lvl4pPr marL="1371600" indent="0">
              <a:buNone/>
              <a:defRPr sz="1200" i="1"/>
            </a:lvl4pPr>
            <a:lvl5pPr marL="1828800" indent="0">
              <a:buNone/>
              <a:defRPr sz="1200" i="1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9995717"/>
      </p:ext>
    </p:extLst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57200" y="4198716"/>
            <a:ext cx="8229600" cy="60188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 sz="32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537673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457200" y="4787900"/>
            <a:ext cx="8229600" cy="1155700"/>
          </a:xfrm>
        </p:spPr>
        <p:txBody>
          <a:bodyPr/>
          <a:lstStyle>
            <a:lvl1pPr marL="0" indent="0">
              <a:buNone/>
              <a:defRPr sz="1600" i="1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1600" i="1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600" i="1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 i="1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 i="1"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-54000" y="3537673"/>
            <a:ext cx="9252000" cy="152400"/>
          </a:xfrm>
          <a:prstGeom prst="rect">
            <a:avLst/>
          </a:prstGeom>
          <a:solidFill>
            <a:schemeClr val="accent3">
              <a:lumMod val="50000"/>
              <a:alpha val="7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bliqueBottomLeft"/>
            <a:lightRig rig="threePt" dir="t"/>
          </a:scene3d>
        </p:spPr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08505"/>
      </p:ext>
    </p:extLst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47176370"/>
      </p:ext>
    </p:extLst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33400" y="6324600"/>
            <a:ext cx="40320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6324600" y="6324600"/>
            <a:ext cx="22860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9965013"/>
      </p:ext>
    </p:extLst>
  </p:cSld>
  <p:clrMapOvr>
    <a:masterClrMapping/>
  </p:clrMapOvr>
  <p:transition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mit 2 Diagrammen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33401" y="6358364"/>
            <a:ext cx="3856227" cy="209946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/>
          </p:nvPr>
        </p:nvSpPr>
        <p:spPr>
          <a:xfrm>
            <a:off x="914401" y="1471613"/>
            <a:ext cx="3475227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4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4571999" y="1471613"/>
            <a:ext cx="3813313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4"/>
          </p:nvPr>
        </p:nvSpPr>
        <p:spPr>
          <a:xfrm rot="16200000" flipH="1">
            <a:off x="-612635" y="3425961"/>
            <a:ext cx="2673077" cy="381001"/>
          </a:xfrm>
          <a:prstGeom prst="hexagon">
            <a:avLst>
              <a:gd name="adj" fmla="val 52600"/>
              <a:gd name="vf" fmla="val 115470"/>
            </a:avLst>
          </a:prstGeom>
          <a:noFill/>
          <a:ln cap="sq">
            <a:solidFill>
              <a:schemeClr val="bg1">
                <a:lumMod val="50000"/>
              </a:schemeClr>
            </a:solidFill>
          </a:ln>
        </p:spPr>
        <p:txBody>
          <a:bodyPr vert="horz" anchor="ctr" anchorCtr="0"/>
          <a:lstStyle>
            <a:lvl1pPr marL="0" indent="0" algn="ctr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5"/>
          </p:nvPr>
        </p:nvSpPr>
        <p:spPr>
          <a:xfrm>
            <a:off x="1138238" y="4951413"/>
            <a:ext cx="7247074" cy="206375"/>
          </a:xfrm>
          <a:prstGeom prst="hexagon">
            <a:avLst>
              <a:gd name="adj" fmla="val 51585"/>
              <a:gd name="vf" fmla="val 115470"/>
            </a:avLst>
          </a:prstGeom>
          <a:ln>
            <a:solidFill>
              <a:schemeClr val="bg1">
                <a:lumMod val="50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6"/>
          </p:nvPr>
        </p:nvSpPr>
        <p:spPr>
          <a:xfrm>
            <a:off x="1138210" y="5334000"/>
            <a:ext cx="7247102" cy="222250"/>
          </a:xfr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7"/>
          </p:nvPr>
        </p:nvSpPr>
        <p:spPr>
          <a:xfrm>
            <a:off x="6781800" y="6324600"/>
            <a:ext cx="18288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878019"/>
      </p:ext>
    </p:extLst>
  </p:cSld>
  <p:clrMapOvr>
    <a:masterClrMapping/>
  </p:clrMapOvr>
  <p:transition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Text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33400" y="6324601"/>
            <a:ext cx="40386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471115" y="2971800"/>
            <a:ext cx="3708400" cy="2320511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5250" indent="-87313">
              <a:buClr>
                <a:schemeClr val="bg1">
                  <a:lumMod val="50000"/>
                </a:schemeClr>
              </a:buClr>
              <a:buSzPct val="160000"/>
              <a:buFont typeface="AppleSymbols" charset="0"/>
              <a:buChar char="﹥"/>
              <a:tabLst/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6781800" y="6324600"/>
            <a:ext cx="1828800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04565271"/>
      </p:ext>
    </p:extLst>
  </p:cSld>
  <p:clrMapOvr>
    <a:masterClrMapping/>
  </p:clrMapOvr>
  <p:transition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4092575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800" y="1731963"/>
            <a:ext cx="4094163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9099277"/>
      </p:ext>
    </p:extLst>
  </p:cSld>
  <p:clrMapOvr>
    <a:masterClrMapping/>
  </p:clrMapOvr>
  <p:transition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148038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0"/>
          </p:nvPr>
        </p:nvSpPr>
        <p:spPr>
          <a:xfrm>
            <a:off x="4876800" y="122254"/>
            <a:ext cx="4267200" cy="304800"/>
          </a:xfrm>
        </p:spPr>
        <p:txBody>
          <a:bodyPr anchor="ctr" anchorCtr="0"/>
          <a:lstStyle>
            <a:lvl1pPr marL="0" indent="0">
              <a:buNone/>
              <a:defRPr sz="1200" i="1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5856009"/>
      </p:ext>
    </p:extLst>
  </p:cSld>
  <p:clrMapOvr>
    <a:masterClrMapping/>
  </p:clrMapOvr>
  <p:transition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583240"/>
      </p:ext>
    </p:extLst>
  </p:cSld>
  <p:clrMapOvr>
    <a:masterClrMapping/>
  </p:clrMapOvr>
  <p:transition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27115752"/>
      </p:ext>
    </p:extLst>
  </p:cSld>
  <p:clrMapOvr>
    <a:masterClrMapping/>
  </p:clrMapOvr>
  <p:transition>
    <p:wipe dir="r"/>
  </p:transition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442498"/>
      </p:ext>
    </p:extLst>
  </p:cSld>
  <p:clrMapOvr>
    <a:masterClrMapping/>
  </p:clrMapOvr>
  <p:transition>
    <p:wipe dir="r"/>
  </p:transition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63AC2DC-BFA2-2B40-908E-C5C849A57247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650CEB1-628D-F848-989F-ED2069D4F00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77748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80715208"/>
      </p:ext>
    </p:extLst>
  </p:cSld>
  <p:clrMapOvr>
    <a:masterClrMapping/>
  </p:clrMapOvr>
  <p:transition>
    <p:wipe dir="r"/>
  </p:transition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CD70205-E53B-DA48-9683-18CA3129B472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B3300A15-EDCD-B14F-AA7F-E066B38028B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87475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SmartArt-Platzhalter 9"/>
          <p:cNvSpPr>
            <a:spLocks noGrp="1"/>
          </p:cNvSpPr>
          <p:nvPr>
            <p:ph type="dgm" sz="quarter" idx="13"/>
          </p:nvPr>
        </p:nvSpPr>
        <p:spPr>
          <a:xfrm>
            <a:off x="628650" y="1219200"/>
            <a:ext cx="7829550" cy="49530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9467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43609"/>
            <a:ext cx="9144000" cy="47288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20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21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7225927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9" y="2118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2118"/>
                        <a:ext cx="1587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/>
        </p:nvSpPr>
        <p:spPr>
          <a:xfrm>
            <a:off x="0" y="1343609"/>
            <a:ext cx="9144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20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21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538" y="781921"/>
            <a:ext cx="8416782" cy="461665"/>
          </a:xfrm>
        </p:spPr>
        <p:txBody>
          <a:bodyPr wrap="square" anchor="b"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2516450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blackWhite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62350" y="4778375"/>
            <a:ext cx="5324475" cy="14144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40125" y="2454275"/>
            <a:ext cx="5322888" cy="2259013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rgbClr val="FFFFFF"/>
                </a:solidFill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dirty="0">
              <a:solidFill>
                <a:srgbClr val="FFFFFF"/>
              </a:solidFill>
              <a:ea typeface="ＭＳ Ｐゴシック" pitchFamily="34" charset="-128"/>
              <a:cs typeface="ＭＳ Ｐゴシック" pitchFamily="29" charset="-128"/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04825" y="6358364"/>
            <a:ext cx="4067175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4092575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800" y="1731963"/>
            <a:ext cx="4094163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114" y="1"/>
            <a:ext cx="6767885" cy="838199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1938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blackWhite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56000" y="2924175"/>
            <a:ext cx="5297488" cy="3271838"/>
          </a:xfrm>
        </p:spPr>
        <p:txBody>
          <a:bodyPr lIns="0" tIns="0" rIns="0" bIns="0" anchor="ctr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4913" y="600075"/>
            <a:ext cx="1144587" cy="269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rgbClr val="FFFFFF"/>
                </a:solidFill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dirty="0">
              <a:solidFill>
                <a:srgbClr val="FFFFFF"/>
              </a:solidFill>
              <a:ea typeface="ＭＳ Ｐゴシック" pitchFamily="34" charset="-128"/>
              <a:cs typeface="ＭＳ Ｐゴシック" pitchFamily="29" charset="-128"/>
            </a:endParaRP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mit 2 Diagrammen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781799" y="6358364"/>
            <a:ext cx="1828801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04825" y="6358364"/>
            <a:ext cx="4067174" cy="209946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/>
          </p:nvPr>
        </p:nvSpPr>
        <p:spPr>
          <a:xfrm>
            <a:off x="914401" y="1471613"/>
            <a:ext cx="3475227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4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4571999" y="1471613"/>
            <a:ext cx="3813313" cy="280987"/>
          </a:xfrm>
        </p:spPr>
        <p:txBody>
          <a:bodyPr/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4"/>
          </p:nvPr>
        </p:nvSpPr>
        <p:spPr>
          <a:xfrm rot="16200000" flipH="1">
            <a:off x="-612635" y="3425961"/>
            <a:ext cx="2673077" cy="381001"/>
          </a:xfrm>
          <a:prstGeom prst="hexagon">
            <a:avLst>
              <a:gd name="adj" fmla="val 52600"/>
              <a:gd name="vf" fmla="val 115470"/>
            </a:avLst>
          </a:prstGeom>
          <a:noFill/>
          <a:ln cap="sq">
            <a:solidFill>
              <a:schemeClr val="bg1">
                <a:lumMod val="50000"/>
              </a:schemeClr>
            </a:solidFill>
          </a:ln>
        </p:spPr>
        <p:txBody>
          <a:bodyPr vert="horz" anchor="ctr" anchorCtr="0"/>
          <a:lstStyle>
            <a:lvl1pPr marL="0" indent="0" algn="ctr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5"/>
          </p:nvPr>
        </p:nvSpPr>
        <p:spPr>
          <a:xfrm>
            <a:off x="1138238" y="4951413"/>
            <a:ext cx="7247074" cy="206375"/>
          </a:xfrm>
          <a:prstGeom prst="hexagon">
            <a:avLst>
              <a:gd name="adj" fmla="val 51585"/>
              <a:gd name="vf" fmla="val 115470"/>
            </a:avLst>
          </a:prstGeom>
          <a:ln>
            <a:solidFill>
              <a:schemeClr val="bg1">
                <a:lumMod val="50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6"/>
          </p:nvPr>
        </p:nvSpPr>
        <p:spPr>
          <a:xfrm>
            <a:off x="1138210" y="5334000"/>
            <a:ext cx="7247102" cy="222250"/>
          </a:xfr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0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1000"/>
            </a:lvl4pPr>
            <a:lvl5pPr marL="1828800" indent="0" algn="ctr">
              <a:buNone/>
              <a:defRPr sz="10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4825" y="1731963"/>
            <a:ext cx="8339138" cy="443547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8339138" cy="2141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4025900"/>
            <a:ext cx="8339138" cy="2141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182563"/>
            <a:ext cx="8347075" cy="128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3958118" cy="4467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697836" y="1728788"/>
            <a:ext cx="4127078" cy="4462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114" y="1"/>
            <a:ext cx="6767885" cy="838199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5333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304800" y="533400"/>
            <a:ext cx="5943600" cy="304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i="1">
                <a:solidFill>
                  <a:schemeClr val="bg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391400" y="0"/>
            <a:ext cx="1676400" cy="838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i="0">
                <a:solidFill>
                  <a:schemeClr val="tx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838199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391400" y="0"/>
            <a:ext cx="1676400" cy="838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i="0">
                <a:solidFill>
                  <a:schemeClr val="tx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Text und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04825" y="6358364"/>
            <a:ext cx="4067175" cy="203133"/>
          </a:xfr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wrap="square" anchor="b" anchorCtr="0">
            <a:spAutoFit/>
          </a:bodyPr>
          <a:lstStyle>
            <a:lvl1pPr marL="0" indent="0">
              <a:buNone/>
              <a:defRPr sz="800">
                <a:effectLst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471115" y="3429001"/>
            <a:ext cx="3708400" cy="1142999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95250" indent="-87313">
              <a:buClr>
                <a:schemeClr val="bg1">
                  <a:lumMod val="50000"/>
                </a:schemeClr>
              </a:buClr>
              <a:buSzPct val="160000"/>
              <a:buFont typeface="AppleSymbols" charset="0"/>
              <a:buChar char="﹥"/>
              <a:tabLst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endParaRPr lang="de-DE" dirty="0"/>
          </a:p>
        </p:txBody>
      </p:sp>
    </p:spTree>
  </p:cSld>
  <p:clrMapOvr>
    <a:masterClrMapping/>
  </p:clrMapOvr>
  <p:transition>
    <p:wipe dir="r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5333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SmartArt-Platzhalter 9"/>
          <p:cNvSpPr>
            <a:spLocks noGrp="1"/>
          </p:cNvSpPr>
          <p:nvPr>
            <p:ph type="dgm" sz="quarter" idx="13"/>
          </p:nvPr>
        </p:nvSpPr>
        <p:spPr>
          <a:xfrm>
            <a:off x="628650" y="1219200"/>
            <a:ext cx="7829550" cy="495300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51899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1114" y="1"/>
            <a:ext cx="6767885" cy="838199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29450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49324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5333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304800" y="533400"/>
            <a:ext cx="5943600" cy="304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i="1">
                <a:solidFill>
                  <a:schemeClr val="bg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391400" y="0"/>
            <a:ext cx="1676400" cy="838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i="0">
                <a:solidFill>
                  <a:schemeClr val="tx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207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31963"/>
            <a:ext cx="4092575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800" y="1731963"/>
            <a:ext cx="4094163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5810396"/>
      </p:ext>
    </p:extLst>
  </p:cSld>
  <p:clrMapOvr>
    <a:masterClrMapping/>
  </p:clrMapOvr>
  <p:transition>
    <p:wipe dir="r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074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838199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391400" y="0"/>
            <a:ext cx="1676400" cy="838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000" i="0">
                <a:solidFill>
                  <a:schemeClr val="tx1"/>
                </a:solidFill>
              </a:defRPr>
            </a:lvl1pPr>
            <a:lvl2pPr marL="457200" indent="0">
              <a:buNone/>
              <a:defRPr sz="1400" i="1">
                <a:solidFill>
                  <a:schemeClr val="bg1"/>
                </a:solidFill>
              </a:defRPr>
            </a:lvl2pPr>
            <a:lvl3pPr marL="914400" indent="0">
              <a:buNone/>
              <a:defRPr sz="1400" i="1">
                <a:solidFill>
                  <a:schemeClr val="bg1"/>
                </a:solidFill>
              </a:defRPr>
            </a:lvl3pPr>
            <a:lvl4pPr marL="1371600" indent="0">
              <a:buNone/>
              <a:defRPr sz="1400" i="1">
                <a:solidFill>
                  <a:schemeClr val="bg1"/>
                </a:solidFill>
              </a:defRPr>
            </a:lvl4pPr>
            <a:lvl5pPr marL="1828800" indent="0">
              <a:buNone/>
              <a:defRPr sz="14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480032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66320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456790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3973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1"/>
            <a:ext cx="6934200" cy="5333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88269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91967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SmartArt-Platzhalter 9"/>
          <p:cNvSpPr>
            <a:spLocks noGrp="1"/>
          </p:cNvSpPr>
          <p:nvPr>
            <p:ph type="dgm" sz="quarter" idx="13"/>
          </p:nvPr>
        </p:nvSpPr>
        <p:spPr>
          <a:xfrm>
            <a:off x="628650" y="1219200"/>
            <a:ext cx="7829550" cy="49530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52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8"/>
          <p:cNvSpPr>
            <a:spLocks noGrp="1"/>
          </p:cNvSpPr>
          <p:nvPr>
            <p:ph type="title"/>
          </p:nvPr>
        </p:nvSpPr>
        <p:spPr>
          <a:xfrm>
            <a:off x="504825" y="114300"/>
            <a:ext cx="6124575" cy="6096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78014590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2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2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7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chtungspfeil 8"/>
          <p:cNvSpPr/>
          <p:nvPr userDrawn="1"/>
        </p:nvSpPr>
        <p:spPr bwMode="auto">
          <a:xfrm flipV="1">
            <a:off x="2743198" y="-4"/>
            <a:ext cx="6412149" cy="838203"/>
          </a:xfrm>
          <a:custGeom>
            <a:avLst/>
            <a:gdLst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4854500 w 5273600"/>
              <a:gd name="connsiteY3" fmla="*/ 838200 h 838200"/>
              <a:gd name="connsiteX4" fmla="*/ 0 w 5273600"/>
              <a:gd name="connsiteY4" fmla="*/ 838200 h 838200"/>
              <a:gd name="connsiteX5" fmla="*/ 0 w 5273600"/>
              <a:gd name="connsiteY5" fmla="*/ 0 h 838200"/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5128652 w 5273600"/>
              <a:gd name="connsiteY3" fmla="*/ 572494 h 838200"/>
              <a:gd name="connsiteX4" fmla="*/ 4854500 w 5273600"/>
              <a:gd name="connsiteY4" fmla="*/ 838200 h 838200"/>
              <a:gd name="connsiteX5" fmla="*/ 0 w 5273600"/>
              <a:gd name="connsiteY5" fmla="*/ 838200 h 838200"/>
              <a:gd name="connsiteX6" fmla="*/ 0 w 5273600"/>
              <a:gd name="connsiteY6" fmla="*/ 0 h 838200"/>
              <a:gd name="connsiteX0" fmla="*/ 0 w 8293271"/>
              <a:gd name="connsiteY0" fmla="*/ 0 h 838200"/>
              <a:gd name="connsiteX1" fmla="*/ 4854500 w 8293271"/>
              <a:gd name="connsiteY1" fmla="*/ 0 h 838200"/>
              <a:gd name="connsiteX2" fmla="*/ 5273600 w 8293271"/>
              <a:gd name="connsiteY2" fmla="*/ 419100 h 838200"/>
              <a:gd name="connsiteX3" fmla="*/ 8293271 w 8293271"/>
              <a:gd name="connsiteY3" fmla="*/ 381663 h 838200"/>
              <a:gd name="connsiteX4" fmla="*/ 4854500 w 8293271"/>
              <a:gd name="connsiteY4" fmla="*/ 838200 h 838200"/>
              <a:gd name="connsiteX5" fmla="*/ 0 w 8293271"/>
              <a:gd name="connsiteY5" fmla="*/ 838200 h 838200"/>
              <a:gd name="connsiteX6" fmla="*/ 0 w 8293271"/>
              <a:gd name="connsiteY6" fmla="*/ 0 h 838200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381663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13468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29370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3332"/>
              <a:gd name="connsiteY0" fmla="*/ 0 h 846151"/>
              <a:gd name="connsiteX1" fmla="*/ 4854500 w 8293332"/>
              <a:gd name="connsiteY1" fmla="*/ 0 h 846151"/>
              <a:gd name="connsiteX2" fmla="*/ 5273600 w 8293332"/>
              <a:gd name="connsiteY2" fmla="*/ 419100 h 846151"/>
              <a:gd name="connsiteX3" fmla="*/ 8293271 w 8293332"/>
              <a:gd name="connsiteY3" fmla="*/ 429370 h 846151"/>
              <a:gd name="connsiteX4" fmla="*/ 8273561 w 8293332"/>
              <a:gd name="connsiteY4" fmla="*/ 846151 h 846151"/>
              <a:gd name="connsiteX5" fmla="*/ 0 w 8293332"/>
              <a:gd name="connsiteY5" fmla="*/ 838200 h 846151"/>
              <a:gd name="connsiteX6" fmla="*/ 0 w 8293332"/>
              <a:gd name="connsiteY6" fmla="*/ 0 h 846151"/>
              <a:gd name="connsiteX0" fmla="*/ 0 w 8285412"/>
              <a:gd name="connsiteY0" fmla="*/ 0 h 846151"/>
              <a:gd name="connsiteX1" fmla="*/ 4854500 w 8285412"/>
              <a:gd name="connsiteY1" fmla="*/ 0 h 846151"/>
              <a:gd name="connsiteX2" fmla="*/ 5273600 w 8285412"/>
              <a:gd name="connsiteY2" fmla="*/ 419100 h 846151"/>
              <a:gd name="connsiteX3" fmla="*/ 8285320 w 8285412"/>
              <a:gd name="connsiteY3" fmla="*/ 421419 h 846151"/>
              <a:gd name="connsiteX4" fmla="*/ 8273561 w 8285412"/>
              <a:gd name="connsiteY4" fmla="*/ 846151 h 846151"/>
              <a:gd name="connsiteX5" fmla="*/ 0 w 8285412"/>
              <a:gd name="connsiteY5" fmla="*/ 838200 h 846151"/>
              <a:gd name="connsiteX6" fmla="*/ 0 w 8285412"/>
              <a:gd name="connsiteY6" fmla="*/ 0 h 846151"/>
              <a:gd name="connsiteX0" fmla="*/ 0 w 8277560"/>
              <a:gd name="connsiteY0" fmla="*/ 0 h 846151"/>
              <a:gd name="connsiteX1" fmla="*/ 4854500 w 8277560"/>
              <a:gd name="connsiteY1" fmla="*/ 0 h 846151"/>
              <a:gd name="connsiteX2" fmla="*/ 5273600 w 8277560"/>
              <a:gd name="connsiteY2" fmla="*/ 419100 h 846151"/>
              <a:gd name="connsiteX3" fmla="*/ 8277369 w 8277560"/>
              <a:gd name="connsiteY3" fmla="*/ 405517 h 846151"/>
              <a:gd name="connsiteX4" fmla="*/ 8273561 w 8277560"/>
              <a:gd name="connsiteY4" fmla="*/ 846151 h 846151"/>
              <a:gd name="connsiteX5" fmla="*/ 0 w 8277560"/>
              <a:gd name="connsiteY5" fmla="*/ 838200 h 846151"/>
              <a:gd name="connsiteX6" fmla="*/ 0 w 8277560"/>
              <a:gd name="connsiteY6" fmla="*/ 0 h 846151"/>
              <a:gd name="connsiteX0" fmla="*/ 0 w 9778910"/>
              <a:gd name="connsiteY0" fmla="*/ 0 h 846151"/>
              <a:gd name="connsiteX1" fmla="*/ 4854500 w 9778910"/>
              <a:gd name="connsiteY1" fmla="*/ 0 h 846151"/>
              <a:gd name="connsiteX2" fmla="*/ 5273600 w 9778910"/>
              <a:gd name="connsiteY2" fmla="*/ 419100 h 846151"/>
              <a:gd name="connsiteX3" fmla="*/ 9778910 w 9778910"/>
              <a:gd name="connsiteY3" fmla="*/ 415142 h 846151"/>
              <a:gd name="connsiteX4" fmla="*/ 8273561 w 9778910"/>
              <a:gd name="connsiteY4" fmla="*/ 846151 h 846151"/>
              <a:gd name="connsiteX5" fmla="*/ 0 w 9778910"/>
              <a:gd name="connsiteY5" fmla="*/ 838200 h 846151"/>
              <a:gd name="connsiteX6" fmla="*/ 0 w 9778910"/>
              <a:gd name="connsiteY6" fmla="*/ 0 h 846151"/>
              <a:gd name="connsiteX0" fmla="*/ 0 w 9788536"/>
              <a:gd name="connsiteY0" fmla="*/ 0 h 846151"/>
              <a:gd name="connsiteX1" fmla="*/ 4854500 w 9788536"/>
              <a:gd name="connsiteY1" fmla="*/ 0 h 846151"/>
              <a:gd name="connsiteX2" fmla="*/ 5273600 w 9788536"/>
              <a:gd name="connsiteY2" fmla="*/ 419100 h 846151"/>
              <a:gd name="connsiteX3" fmla="*/ 9788536 w 9788536"/>
              <a:gd name="connsiteY3" fmla="*/ 434392 h 846151"/>
              <a:gd name="connsiteX4" fmla="*/ 8273561 w 9788536"/>
              <a:gd name="connsiteY4" fmla="*/ 846151 h 846151"/>
              <a:gd name="connsiteX5" fmla="*/ 0 w 9788536"/>
              <a:gd name="connsiteY5" fmla="*/ 838200 h 846151"/>
              <a:gd name="connsiteX6" fmla="*/ 0 w 9788536"/>
              <a:gd name="connsiteY6" fmla="*/ 0 h 846151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88536 w 9803978"/>
              <a:gd name="connsiteY3" fmla="*/ 434392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98161 w 9803978"/>
              <a:gd name="connsiteY3" fmla="*/ 415143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798161"/>
              <a:gd name="connsiteY0" fmla="*/ 0 h 838200"/>
              <a:gd name="connsiteX1" fmla="*/ 4854500 w 9798161"/>
              <a:gd name="connsiteY1" fmla="*/ 0 h 838200"/>
              <a:gd name="connsiteX2" fmla="*/ 5273600 w 9798161"/>
              <a:gd name="connsiteY2" fmla="*/ 419100 h 838200"/>
              <a:gd name="connsiteX3" fmla="*/ 9798161 w 9798161"/>
              <a:gd name="connsiteY3" fmla="*/ 415143 h 838200"/>
              <a:gd name="connsiteX4" fmla="*/ 6839302 w 9798161"/>
              <a:gd name="connsiteY4" fmla="*/ 831050 h 838200"/>
              <a:gd name="connsiteX5" fmla="*/ 0 w 9798161"/>
              <a:gd name="connsiteY5" fmla="*/ 838200 h 838200"/>
              <a:gd name="connsiteX6" fmla="*/ 0 w 9798161"/>
              <a:gd name="connsiteY6" fmla="*/ 0 h 838200"/>
              <a:gd name="connsiteX0" fmla="*/ 0 w 6880482"/>
              <a:gd name="connsiteY0" fmla="*/ 0 h 838200"/>
              <a:gd name="connsiteX1" fmla="*/ 4854500 w 6880482"/>
              <a:gd name="connsiteY1" fmla="*/ 0 h 838200"/>
              <a:gd name="connsiteX2" fmla="*/ 5273600 w 6880482"/>
              <a:gd name="connsiteY2" fmla="*/ 419100 h 838200"/>
              <a:gd name="connsiteX3" fmla="*/ 6880451 w 6880482"/>
              <a:gd name="connsiteY3" fmla="*/ 420619 h 838200"/>
              <a:gd name="connsiteX4" fmla="*/ 6839302 w 6880482"/>
              <a:gd name="connsiteY4" fmla="*/ 831050 h 838200"/>
              <a:gd name="connsiteX5" fmla="*/ 0 w 6880482"/>
              <a:gd name="connsiteY5" fmla="*/ 838200 h 838200"/>
              <a:gd name="connsiteX6" fmla="*/ 0 w 6880482"/>
              <a:gd name="connsiteY6" fmla="*/ 0 h 838200"/>
              <a:gd name="connsiteX0" fmla="*/ 0 w 6892779"/>
              <a:gd name="connsiteY0" fmla="*/ 0 h 838200"/>
              <a:gd name="connsiteX1" fmla="*/ 4854500 w 6892779"/>
              <a:gd name="connsiteY1" fmla="*/ 0 h 838200"/>
              <a:gd name="connsiteX2" fmla="*/ 5273600 w 6892779"/>
              <a:gd name="connsiteY2" fmla="*/ 419100 h 838200"/>
              <a:gd name="connsiteX3" fmla="*/ 6880451 w 6892779"/>
              <a:gd name="connsiteY3" fmla="*/ 420619 h 838200"/>
              <a:gd name="connsiteX4" fmla="*/ 6892779 w 6892779"/>
              <a:gd name="connsiteY4" fmla="*/ 837700 h 838200"/>
              <a:gd name="connsiteX5" fmla="*/ 0 w 6892779"/>
              <a:gd name="connsiteY5" fmla="*/ 838200 h 838200"/>
              <a:gd name="connsiteX6" fmla="*/ 0 w 6892779"/>
              <a:gd name="connsiteY6" fmla="*/ 0 h 838200"/>
              <a:gd name="connsiteX0" fmla="*/ 0 w 6880607"/>
              <a:gd name="connsiteY0" fmla="*/ 0 h 838200"/>
              <a:gd name="connsiteX1" fmla="*/ 4854500 w 6880607"/>
              <a:gd name="connsiteY1" fmla="*/ 0 h 838200"/>
              <a:gd name="connsiteX2" fmla="*/ 5273600 w 6880607"/>
              <a:gd name="connsiteY2" fmla="*/ 419100 h 838200"/>
              <a:gd name="connsiteX3" fmla="*/ 6880451 w 6880607"/>
              <a:gd name="connsiteY3" fmla="*/ 420619 h 838200"/>
              <a:gd name="connsiteX4" fmla="*/ 6874953 w 6880607"/>
              <a:gd name="connsiteY4" fmla="*/ 837700 h 838200"/>
              <a:gd name="connsiteX5" fmla="*/ 0 w 6880607"/>
              <a:gd name="connsiteY5" fmla="*/ 838200 h 838200"/>
              <a:gd name="connsiteX6" fmla="*/ 0 w 6880607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17295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20620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4953" h="838200">
                <a:moveTo>
                  <a:pt x="0" y="0"/>
                </a:moveTo>
                <a:lnTo>
                  <a:pt x="4854500" y="0"/>
                </a:lnTo>
                <a:lnTo>
                  <a:pt x="5273600" y="419100"/>
                </a:lnTo>
                <a:lnTo>
                  <a:pt x="6873322" y="420620"/>
                </a:lnTo>
                <a:cubicBezTo>
                  <a:pt x="6874703" y="575449"/>
                  <a:pt x="6873572" y="682871"/>
                  <a:pt x="6874953" y="837700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ichtungspfeil 9"/>
          <p:cNvSpPr/>
          <p:nvPr userDrawn="1"/>
        </p:nvSpPr>
        <p:spPr bwMode="auto">
          <a:xfrm flipV="1">
            <a:off x="2743200" y="0"/>
            <a:ext cx="4648200" cy="8382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ichtungspfeil 7"/>
          <p:cNvSpPr/>
          <p:nvPr userDrawn="1"/>
        </p:nvSpPr>
        <p:spPr bwMode="auto">
          <a:xfrm flipV="1">
            <a:off x="2743200" y="0"/>
            <a:ext cx="4343400" cy="83820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31963"/>
            <a:ext cx="8339138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kern="1200" baseline="0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kern="1200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ＭＳ Ｐゴシック" pitchFamily="29" charset="-128"/>
            </a:endParaRPr>
          </a:p>
        </p:txBody>
      </p:sp>
      <p:sp>
        <p:nvSpPr>
          <p:cNvPr id="3" name="Richtungspfeil 2"/>
          <p:cNvSpPr/>
          <p:nvPr userDrawn="1"/>
        </p:nvSpPr>
        <p:spPr bwMode="auto">
          <a:xfrm flipV="1">
            <a:off x="0" y="0"/>
            <a:ext cx="67976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114300"/>
            <a:ext cx="612457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253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901" r:id="rId2"/>
    <p:sldLayoutId id="2147483876" r:id="rId3"/>
    <p:sldLayoutId id="2147483662" r:id="rId4"/>
    <p:sldLayoutId id="2147483912" r:id="rId5"/>
    <p:sldLayoutId id="2147483960" r:id="rId6"/>
    <p:sldLayoutId id="2147483913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825" r:id="rId13"/>
    <p:sldLayoutId id="2147483826" r:id="rId14"/>
  </p:sldLayoutIdLst>
  <p:transition>
    <p:wipe dir="r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9pPr>
    </p:titleStyle>
    <p:bodyStyle>
      <a:lvl1pPr marL="231775" indent="-231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rgbClr val="51515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rgbClr val="51515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rgbClr val="51515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1600">
          <a:solidFill>
            <a:srgbClr val="51515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rgbClr val="51515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chtungspfeil 8"/>
          <p:cNvSpPr/>
          <p:nvPr userDrawn="1"/>
        </p:nvSpPr>
        <p:spPr bwMode="auto">
          <a:xfrm flipV="1">
            <a:off x="2743198" y="-4"/>
            <a:ext cx="6412149" cy="838203"/>
          </a:xfrm>
          <a:custGeom>
            <a:avLst/>
            <a:gdLst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4854500 w 5273600"/>
              <a:gd name="connsiteY3" fmla="*/ 838200 h 838200"/>
              <a:gd name="connsiteX4" fmla="*/ 0 w 5273600"/>
              <a:gd name="connsiteY4" fmla="*/ 838200 h 838200"/>
              <a:gd name="connsiteX5" fmla="*/ 0 w 5273600"/>
              <a:gd name="connsiteY5" fmla="*/ 0 h 838200"/>
              <a:gd name="connsiteX0" fmla="*/ 0 w 5273600"/>
              <a:gd name="connsiteY0" fmla="*/ 0 h 838200"/>
              <a:gd name="connsiteX1" fmla="*/ 4854500 w 5273600"/>
              <a:gd name="connsiteY1" fmla="*/ 0 h 838200"/>
              <a:gd name="connsiteX2" fmla="*/ 5273600 w 5273600"/>
              <a:gd name="connsiteY2" fmla="*/ 419100 h 838200"/>
              <a:gd name="connsiteX3" fmla="*/ 5128652 w 5273600"/>
              <a:gd name="connsiteY3" fmla="*/ 572494 h 838200"/>
              <a:gd name="connsiteX4" fmla="*/ 4854500 w 5273600"/>
              <a:gd name="connsiteY4" fmla="*/ 838200 h 838200"/>
              <a:gd name="connsiteX5" fmla="*/ 0 w 5273600"/>
              <a:gd name="connsiteY5" fmla="*/ 838200 h 838200"/>
              <a:gd name="connsiteX6" fmla="*/ 0 w 5273600"/>
              <a:gd name="connsiteY6" fmla="*/ 0 h 838200"/>
              <a:gd name="connsiteX0" fmla="*/ 0 w 8293271"/>
              <a:gd name="connsiteY0" fmla="*/ 0 h 838200"/>
              <a:gd name="connsiteX1" fmla="*/ 4854500 w 8293271"/>
              <a:gd name="connsiteY1" fmla="*/ 0 h 838200"/>
              <a:gd name="connsiteX2" fmla="*/ 5273600 w 8293271"/>
              <a:gd name="connsiteY2" fmla="*/ 419100 h 838200"/>
              <a:gd name="connsiteX3" fmla="*/ 8293271 w 8293271"/>
              <a:gd name="connsiteY3" fmla="*/ 381663 h 838200"/>
              <a:gd name="connsiteX4" fmla="*/ 4854500 w 8293271"/>
              <a:gd name="connsiteY4" fmla="*/ 838200 h 838200"/>
              <a:gd name="connsiteX5" fmla="*/ 0 w 8293271"/>
              <a:gd name="connsiteY5" fmla="*/ 838200 h 838200"/>
              <a:gd name="connsiteX6" fmla="*/ 0 w 8293271"/>
              <a:gd name="connsiteY6" fmla="*/ 0 h 838200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381663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13468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7415"/>
              <a:gd name="connsiteY0" fmla="*/ 0 h 846151"/>
              <a:gd name="connsiteX1" fmla="*/ 4854500 w 8297415"/>
              <a:gd name="connsiteY1" fmla="*/ 0 h 846151"/>
              <a:gd name="connsiteX2" fmla="*/ 5273600 w 8297415"/>
              <a:gd name="connsiteY2" fmla="*/ 419100 h 846151"/>
              <a:gd name="connsiteX3" fmla="*/ 8293271 w 8297415"/>
              <a:gd name="connsiteY3" fmla="*/ 429370 h 846151"/>
              <a:gd name="connsiteX4" fmla="*/ 8297415 w 8297415"/>
              <a:gd name="connsiteY4" fmla="*/ 846151 h 846151"/>
              <a:gd name="connsiteX5" fmla="*/ 0 w 8297415"/>
              <a:gd name="connsiteY5" fmla="*/ 838200 h 846151"/>
              <a:gd name="connsiteX6" fmla="*/ 0 w 8297415"/>
              <a:gd name="connsiteY6" fmla="*/ 0 h 846151"/>
              <a:gd name="connsiteX0" fmla="*/ 0 w 8293332"/>
              <a:gd name="connsiteY0" fmla="*/ 0 h 846151"/>
              <a:gd name="connsiteX1" fmla="*/ 4854500 w 8293332"/>
              <a:gd name="connsiteY1" fmla="*/ 0 h 846151"/>
              <a:gd name="connsiteX2" fmla="*/ 5273600 w 8293332"/>
              <a:gd name="connsiteY2" fmla="*/ 419100 h 846151"/>
              <a:gd name="connsiteX3" fmla="*/ 8293271 w 8293332"/>
              <a:gd name="connsiteY3" fmla="*/ 429370 h 846151"/>
              <a:gd name="connsiteX4" fmla="*/ 8273561 w 8293332"/>
              <a:gd name="connsiteY4" fmla="*/ 846151 h 846151"/>
              <a:gd name="connsiteX5" fmla="*/ 0 w 8293332"/>
              <a:gd name="connsiteY5" fmla="*/ 838200 h 846151"/>
              <a:gd name="connsiteX6" fmla="*/ 0 w 8293332"/>
              <a:gd name="connsiteY6" fmla="*/ 0 h 846151"/>
              <a:gd name="connsiteX0" fmla="*/ 0 w 8285412"/>
              <a:gd name="connsiteY0" fmla="*/ 0 h 846151"/>
              <a:gd name="connsiteX1" fmla="*/ 4854500 w 8285412"/>
              <a:gd name="connsiteY1" fmla="*/ 0 h 846151"/>
              <a:gd name="connsiteX2" fmla="*/ 5273600 w 8285412"/>
              <a:gd name="connsiteY2" fmla="*/ 419100 h 846151"/>
              <a:gd name="connsiteX3" fmla="*/ 8285320 w 8285412"/>
              <a:gd name="connsiteY3" fmla="*/ 421419 h 846151"/>
              <a:gd name="connsiteX4" fmla="*/ 8273561 w 8285412"/>
              <a:gd name="connsiteY4" fmla="*/ 846151 h 846151"/>
              <a:gd name="connsiteX5" fmla="*/ 0 w 8285412"/>
              <a:gd name="connsiteY5" fmla="*/ 838200 h 846151"/>
              <a:gd name="connsiteX6" fmla="*/ 0 w 8285412"/>
              <a:gd name="connsiteY6" fmla="*/ 0 h 846151"/>
              <a:gd name="connsiteX0" fmla="*/ 0 w 8277560"/>
              <a:gd name="connsiteY0" fmla="*/ 0 h 846151"/>
              <a:gd name="connsiteX1" fmla="*/ 4854500 w 8277560"/>
              <a:gd name="connsiteY1" fmla="*/ 0 h 846151"/>
              <a:gd name="connsiteX2" fmla="*/ 5273600 w 8277560"/>
              <a:gd name="connsiteY2" fmla="*/ 419100 h 846151"/>
              <a:gd name="connsiteX3" fmla="*/ 8277369 w 8277560"/>
              <a:gd name="connsiteY3" fmla="*/ 405517 h 846151"/>
              <a:gd name="connsiteX4" fmla="*/ 8273561 w 8277560"/>
              <a:gd name="connsiteY4" fmla="*/ 846151 h 846151"/>
              <a:gd name="connsiteX5" fmla="*/ 0 w 8277560"/>
              <a:gd name="connsiteY5" fmla="*/ 838200 h 846151"/>
              <a:gd name="connsiteX6" fmla="*/ 0 w 8277560"/>
              <a:gd name="connsiteY6" fmla="*/ 0 h 846151"/>
              <a:gd name="connsiteX0" fmla="*/ 0 w 9778910"/>
              <a:gd name="connsiteY0" fmla="*/ 0 h 846151"/>
              <a:gd name="connsiteX1" fmla="*/ 4854500 w 9778910"/>
              <a:gd name="connsiteY1" fmla="*/ 0 h 846151"/>
              <a:gd name="connsiteX2" fmla="*/ 5273600 w 9778910"/>
              <a:gd name="connsiteY2" fmla="*/ 419100 h 846151"/>
              <a:gd name="connsiteX3" fmla="*/ 9778910 w 9778910"/>
              <a:gd name="connsiteY3" fmla="*/ 415142 h 846151"/>
              <a:gd name="connsiteX4" fmla="*/ 8273561 w 9778910"/>
              <a:gd name="connsiteY4" fmla="*/ 846151 h 846151"/>
              <a:gd name="connsiteX5" fmla="*/ 0 w 9778910"/>
              <a:gd name="connsiteY5" fmla="*/ 838200 h 846151"/>
              <a:gd name="connsiteX6" fmla="*/ 0 w 9778910"/>
              <a:gd name="connsiteY6" fmla="*/ 0 h 846151"/>
              <a:gd name="connsiteX0" fmla="*/ 0 w 9788536"/>
              <a:gd name="connsiteY0" fmla="*/ 0 h 846151"/>
              <a:gd name="connsiteX1" fmla="*/ 4854500 w 9788536"/>
              <a:gd name="connsiteY1" fmla="*/ 0 h 846151"/>
              <a:gd name="connsiteX2" fmla="*/ 5273600 w 9788536"/>
              <a:gd name="connsiteY2" fmla="*/ 419100 h 846151"/>
              <a:gd name="connsiteX3" fmla="*/ 9788536 w 9788536"/>
              <a:gd name="connsiteY3" fmla="*/ 434392 h 846151"/>
              <a:gd name="connsiteX4" fmla="*/ 8273561 w 9788536"/>
              <a:gd name="connsiteY4" fmla="*/ 846151 h 846151"/>
              <a:gd name="connsiteX5" fmla="*/ 0 w 9788536"/>
              <a:gd name="connsiteY5" fmla="*/ 838200 h 846151"/>
              <a:gd name="connsiteX6" fmla="*/ 0 w 9788536"/>
              <a:gd name="connsiteY6" fmla="*/ 0 h 846151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88536 w 9803978"/>
              <a:gd name="connsiteY3" fmla="*/ 434392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803978"/>
              <a:gd name="connsiteY0" fmla="*/ 0 h 838200"/>
              <a:gd name="connsiteX1" fmla="*/ 4854500 w 9803978"/>
              <a:gd name="connsiteY1" fmla="*/ 0 h 838200"/>
              <a:gd name="connsiteX2" fmla="*/ 5273600 w 9803978"/>
              <a:gd name="connsiteY2" fmla="*/ 419100 h 838200"/>
              <a:gd name="connsiteX3" fmla="*/ 9798161 w 9803978"/>
              <a:gd name="connsiteY3" fmla="*/ 415143 h 838200"/>
              <a:gd name="connsiteX4" fmla="*/ 9803978 w 9803978"/>
              <a:gd name="connsiteY4" fmla="*/ 836525 h 838200"/>
              <a:gd name="connsiteX5" fmla="*/ 0 w 9803978"/>
              <a:gd name="connsiteY5" fmla="*/ 838200 h 838200"/>
              <a:gd name="connsiteX6" fmla="*/ 0 w 9803978"/>
              <a:gd name="connsiteY6" fmla="*/ 0 h 838200"/>
              <a:gd name="connsiteX0" fmla="*/ 0 w 9798161"/>
              <a:gd name="connsiteY0" fmla="*/ 0 h 838200"/>
              <a:gd name="connsiteX1" fmla="*/ 4854500 w 9798161"/>
              <a:gd name="connsiteY1" fmla="*/ 0 h 838200"/>
              <a:gd name="connsiteX2" fmla="*/ 5273600 w 9798161"/>
              <a:gd name="connsiteY2" fmla="*/ 419100 h 838200"/>
              <a:gd name="connsiteX3" fmla="*/ 9798161 w 9798161"/>
              <a:gd name="connsiteY3" fmla="*/ 415143 h 838200"/>
              <a:gd name="connsiteX4" fmla="*/ 6839302 w 9798161"/>
              <a:gd name="connsiteY4" fmla="*/ 831050 h 838200"/>
              <a:gd name="connsiteX5" fmla="*/ 0 w 9798161"/>
              <a:gd name="connsiteY5" fmla="*/ 838200 h 838200"/>
              <a:gd name="connsiteX6" fmla="*/ 0 w 9798161"/>
              <a:gd name="connsiteY6" fmla="*/ 0 h 838200"/>
              <a:gd name="connsiteX0" fmla="*/ 0 w 6880482"/>
              <a:gd name="connsiteY0" fmla="*/ 0 h 838200"/>
              <a:gd name="connsiteX1" fmla="*/ 4854500 w 6880482"/>
              <a:gd name="connsiteY1" fmla="*/ 0 h 838200"/>
              <a:gd name="connsiteX2" fmla="*/ 5273600 w 6880482"/>
              <a:gd name="connsiteY2" fmla="*/ 419100 h 838200"/>
              <a:gd name="connsiteX3" fmla="*/ 6880451 w 6880482"/>
              <a:gd name="connsiteY3" fmla="*/ 420619 h 838200"/>
              <a:gd name="connsiteX4" fmla="*/ 6839302 w 6880482"/>
              <a:gd name="connsiteY4" fmla="*/ 831050 h 838200"/>
              <a:gd name="connsiteX5" fmla="*/ 0 w 6880482"/>
              <a:gd name="connsiteY5" fmla="*/ 838200 h 838200"/>
              <a:gd name="connsiteX6" fmla="*/ 0 w 6880482"/>
              <a:gd name="connsiteY6" fmla="*/ 0 h 838200"/>
              <a:gd name="connsiteX0" fmla="*/ 0 w 6892779"/>
              <a:gd name="connsiteY0" fmla="*/ 0 h 838200"/>
              <a:gd name="connsiteX1" fmla="*/ 4854500 w 6892779"/>
              <a:gd name="connsiteY1" fmla="*/ 0 h 838200"/>
              <a:gd name="connsiteX2" fmla="*/ 5273600 w 6892779"/>
              <a:gd name="connsiteY2" fmla="*/ 419100 h 838200"/>
              <a:gd name="connsiteX3" fmla="*/ 6880451 w 6892779"/>
              <a:gd name="connsiteY3" fmla="*/ 420619 h 838200"/>
              <a:gd name="connsiteX4" fmla="*/ 6892779 w 6892779"/>
              <a:gd name="connsiteY4" fmla="*/ 837700 h 838200"/>
              <a:gd name="connsiteX5" fmla="*/ 0 w 6892779"/>
              <a:gd name="connsiteY5" fmla="*/ 838200 h 838200"/>
              <a:gd name="connsiteX6" fmla="*/ 0 w 6892779"/>
              <a:gd name="connsiteY6" fmla="*/ 0 h 838200"/>
              <a:gd name="connsiteX0" fmla="*/ 0 w 6880607"/>
              <a:gd name="connsiteY0" fmla="*/ 0 h 838200"/>
              <a:gd name="connsiteX1" fmla="*/ 4854500 w 6880607"/>
              <a:gd name="connsiteY1" fmla="*/ 0 h 838200"/>
              <a:gd name="connsiteX2" fmla="*/ 5273600 w 6880607"/>
              <a:gd name="connsiteY2" fmla="*/ 419100 h 838200"/>
              <a:gd name="connsiteX3" fmla="*/ 6880451 w 6880607"/>
              <a:gd name="connsiteY3" fmla="*/ 420619 h 838200"/>
              <a:gd name="connsiteX4" fmla="*/ 6874953 w 6880607"/>
              <a:gd name="connsiteY4" fmla="*/ 837700 h 838200"/>
              <a:gd name="connsiteX5" fmla="*/ 0 w 6880607"/>
              <a:gd name="connsiteY5" fmla="*/ 838200 h 838200"/>
              <a:gd name="connsiteX6" fmla="*/ 0 w 6880607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17295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  <a:gd name="connsiteX0" fmla="*/ 0 w 6874953"/>
              <a:gd name="connsiteY0" fmla="*/ 0 h 838200"/>
              <a:gd name="connsiteX1" fmla="*/ 4854500 w 6874953"/>
              <a:gd name="connsiteY1" fmla="*/ 0 h 838200"/>
              <a:gd name="connsiteX2" fmla="*/ 5273600 w 6874953"/>
              <a:gd name="connsiteY2" fmla="*/ 419100 h 838200"/>
              <a:gd name="connsiteX3" fmla="*/ 6873322 w 6874953"/>
              <a:gd name="connsiteY3" fmla="*/ 420620 h 838200"/>
              <a:gd name="connsiteX4" fmla="*/ 6874953 w 6874953"/>
              <a:gd name="connsiteY4" fmla="*/ 837700 h 838200"/>
              <a:gd name="connsiteX5" fmla="*/ 0 w 6874953"/>
              <a:gd name="connsiteY5" fmla="*/ 838200 h 838200"/>
              <a:gd name="connsiteX6" fmla="*/ 0 w 6874953"/>
              <a:gd name="connsiteY6" fmla="*/ 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4953" h="838200">
                <a:moveTo>
                  <a:pt x="0" y="0"/>
                </a:moveTo>
                <a:lnTo>
                  <a:pt x="4854500" y="0"/>
                </a:lnTo>
                <a:lnTo>
                  <a:pt x="5273600" y="419100"/>
                </a:lnTo>
                <a:lnTo>
                  <a:pt x="6873322" y="420620"/>
                </a:lnTo>
                <a:cubicBezTo>
                  <a:pt x="6874703" y="575449"/>
                  <a:pt x="6873572" y="682871"/>
                  <a:pt x="6874953" y="837700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ichtungspfeil 9"/>
          <p:cNvSpPr/>
          <p:nvPr userDrawn="1"/>
        </p:nvSpPr>
        <p:spPr bwMode="auto">
          <a:xfrm flipV="1">
            <a:off x="2743200" y="0"/>
            <a:ext cx="4648200" cy="83820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ichtungspfeil 7"/>
          <p:cNvSpPr/>
          <p:nvPr userDrawn="1"/>
        </p:nvSpPr>
        <p:spPr bwMode="auto">
          <a:xfrm flipV="1">
            <a:off x="2743200" y="0"/>
            <a:ext cx="4343400" cy="83820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31963"/>
            <a:ext cx="8339138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ichtungspfeil 2"/>
          <p:cNvSpPr/>
          <p:nvPr userDrawn="1"/>
        </p:nvSpPr>
        <p:spPr bwMode="auto">
          <a:xfrm flipV="1">
            <a:off x="0" y="0"/>
            <a:ext cx="6797600" cy="838200"/>
          </a:xfrm>
          <a:prstGeom prst="homePlate">
            <a:avLst/>
          </a:prstGeom>
          <a:solidFill>
            <a:srgbClr val="716F73"/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rightRoom" dir="t"/>
          </a:scene3d>
          <a:sp3d prstMaterial="powder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114300"/>
            <a:ext cx="612457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012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  <p:sldLayoutId id="2147483982" r:id="rId13"/>
    <p:sldLayoutId id="2147483985" r:id="rId14"/>
    <p:sldLayoutId id="2147483986" r:id="rId15"/>
    <p:sldLayoutId id="2147483987" r:id="rId16"/>
  </p:sldLayoutIdLst>
  <p:transition>
    <p:wipe dir="r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9pPr>
    </p:titleStyle>
    <p:bodyStyle>
      <a:lvl1pPr marL="231775" indent="-231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rgbClr val="51515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rgbClr val="51515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rgbClr val="51515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1600">
          <a:solidFill>
            <a:srgbClr val="51515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rgbClr val="51515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31963"/>
            <a:ext cx="8339138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114300"/>
            <a:ext cx="612457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3" name="Eingebuchteter Richtungspfeil 19">
            <a:extLst>
              <a:ext uri="{FF2B5EF4-FFF2-40B4-BE49-F238E27FC236}">
                <a16:creationId xmlns:a16="http://schemas.microsoft.com/office/drawing/2014/main" id="{C97A4B69-D93F-4544-8D95-CFD03C7A6B74}"/>
              </a:ext>
            </a:extLst>
          </p:cNvPr>
          <p:cNvSpPr/>
          <p:nvPr userDrawn="1"/>
        </p:nvSpPr>
        <p:spPr>
          <a:xfrm>
            <a:off x="7010400" y="-2"/>
            <a:ext cx="2140506" cy="838201"/>
          </a:xfrm>
          <a:custGeom>
            <a:avLst/>
            <a:gdLst>
              <a:gd name="connsiteX0" fmla="*/ 0 w 2590800"/>
              <a:gd name="connsiteY0" fmla="*/ 0 h 838200"/>
              <a:gd name="connsiteX1" fmla="*/ 2171700 w 2590800"/>
              <a:gd name="connsiteY1" fmla="*/ 0 h 838200"/>
              <a:gd name="connsiteX2" fmla="*/ 2590800 w 2590800"/>
              <a:gd name="connsiteY2" fmla="*/ 419100 h 838200"/>
              <a:gd name="connsiteX3" fmla="*/ 2171700 w 2590800"/>
              <a:gd name="connsiteY3" fmla="*/ 838200 h 838200"/>
              <a:gd name="connsiteX4" fmla="*/ 0 w 2590800"/>
              <a:gd name="connsiteY4" fmla="*/ 838200 h 838200"/>
              <a:gd name="connsiteX5" fmla="*/ 419100 w 2590800"/>
              <a:gd name="connsiteY5" fmla="*/ 419100 h 838200"/>
              <a:gd name="connsiteX6" fmla="*/ 0 w 2590800"/>
              <a:gd name="connsiteY6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71700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40169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40169"/>
              <a:gd name="connsiteY0" fmla="*/ 0 h 838200"/>
              <a:gd name="connsiteX1" fmla="*/ 2136665 w 2140169"/>
              <a:gd name="connsiteY1" fmla="*/ 3503 h 838200"/>
              <a:gd name="connsiteX2" fmla="*/ 2140169 w 2140169"/>
              <a:gd name="connsiteY2" fmla="*/ 838200 h 838200"/>
              <a:gd name="connsiteX3" fmla="*/ 0 w 2140169"/>
              <a:gd name="connsiteY3" fmla="*/ 838200 h 838200"/>
              <a:gd name="connsiteX4" fmla="*/ 419100 w 2140169"/>
              <a:gd name="connsiteY4" fmla="*/ 419100 h 838200"/>
              <a:gd name="connsiteX5" fmla="*/ 0 w 214016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7006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50679"/>
              <a:gd name="connsiteY0" fmla="*/ 0 h 838200"/>
              <a:gd name="connsiteX1" fmla="*/ 2150679 w 2150679"/>
              <a:gd name="connsiteY1" fmla="*/ 3502 h 838200"/>
              <a:gd name="connsiteX2" fmla="*/ 2140169 w 2150679"/>
              <a:gd name="connsiteY2" fmla="*/ 838200 h 838200"/>
              <a:gd name="connsiteX3" fmla="*/ 0 w 2150679"/>
              <a:gd name="connsiteY3" fmla="*/ 838200 h 838200"/>
              <a:gd name="connsiteX4" fmla="*/ 419100 w 2150679"/>
              <a:gd name="connsiteY4" fmla="*/ 419100 h 838200"/>
              <a:gd name="connsiteX5" fmla="*/ 0 w 215067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3502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40324"/>
              <a:gd name="connsiteY0" fmla="*/ 0 h 838200"/>
              <a:gd name="connsiteX1" fmla="*/ 2136665 w 2140324"/>
              <a:gd name="connsiteY1" fmla="*/ 7006 h 838200"/>
              <a:gd name="connsiteX2" fmla="*/ 2140169 w 2140324"/>
              <a:gd name="connsiteY2" fmla="*/ 838200 h 838200"/>
              <a:gd name="connsiteX3" fmla="*/ 0 w 2140324"/>
              <a:gd name="connsiteY3" fmla="*/ 838200 h 838200"/>
              <a:gd name="connsiteX4" fmla="*/ 419100 w 2140324"/>
              <a:gd name="connsiteY4" fmla="*/ 419100 h 838200"/>
              <a:gd name="connsiteX5" fmla="*/ 0 w 2140324"/>
              <a:gd name="connsiteY5" fmla="*/ 0 h 838200"/>
              <a:gd name="connsiteX0" fmla="*/ 0 w 2140506"/>
              <a:gd name="connsiteY0" fmla="*/ 1 h 838201"/>
              <a:gd name="connsiteX1" fmla="*/ 2140169 w 2140506"/>
              <a:gd name="connsiteY1" fmla="*/ 0 h 838201"/>
              <a:gd name="connsiteX2" fmla="*/ 2140169 w 2140506"/>
              <a:gd name="connsiteY2" fmla="*/ 838201 h 838201"/>
              <a:gd name="connsiteX3" fmla="*/ 0 w 2140506"/>
              <a:gd name="connsiteY3" fmla="*/ 838201 h 838201"/>
              <a:gd name="connsiteX4" fmla="*/ 419100 w 2140506"/>
              <a:gd name="connsiteY4" fmla="*/ 419101 h 838201"/>
              <a:gd name="connsiteX5" fmla="*/ 0 w 2140506"/>
              <a:gd name="connsiteY5" fmla="*/ 1 h 83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0506" h="838201">
                <a:moveTo>
                  <a:pt x="0" y="1"/>
                </a:moveTo>
                <a:lnTo>
                  <a:pt x="2140169" y="0"/>
                </a:lnTo>
                <a:cubicBezTo>
                  <a:pt x="2139001" y="277065"/>
                  <a:pt x="2141337" y="561136"/>
                  <a:pt x="2140169" y="838201"/>
                </a:cubicBezTo>
                <a:lnTo>
                  <a:pt x="0" y="838201"/>
                </a:lnTo>
                <a:lnTo>
                  <a:pt x="419100" y="419101"/>
                </a:lnTo>
                <a:lnTo>
                  <a:pt x="0" y="1"/>
                </a:lnTo>
                <a:close/>
              </a:path>
            </a:pathLst>
          </a:custGeom>
          <a:solidFill>
            <a:srgbClr val="44C1A3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ichtungspfeil 13">
            <a:extLst>
              <a:ext uri="{FF2B5EF4-FFF2-40B4-BE49-F238E27FC236}">
                <a16:creationId xmlns:a16="http://schemas.microsoft.com/office/drawing/2014/main" id="{047DF50C-249D-0B40-879B-322AD3546F4A}"/>
              </a:ext>
            </a:extLst>
          </p:cNvPr>
          <p:cNvSpPr/>
          <p:nvPr userDrawn="1"/>
        </p:nvSpPr>
        <p:spPr>
          <a:xfrm>
            <a:off x="0" y="0"/>
            <a:ext cx="7239000" cy="838200"/>
          </a:xfrm>
          <a:prstGeom prst="homePlate">
            <a:avLst/>
          </a:prstGeom>
          <a:solidFill>
            <a:srgbClr val="44C1A3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998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4" r:id="rId14"/>
    <p:sldLayoutId id="2147484005" r:id="rId15"/>
    <p:sldLayoutId id="2147484006" r:id="rId16"/>
    <p:sldLayoutId id="2147484029" r:id="rId17"/>
    <p:sldLayoutId id="2147484030" r:id="rId18"/>
  </p:sldLayoutIdLst>
  <p:transition>
    <p:wipe dir="r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9pPr>
    </p:titleStyle>
    <p:bodyStyle>
      <a:lvl1pPr marL="231775" indent="-231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rgbClr val="51515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rgbClr val="51515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rgbClr val="51515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1600">
          <a:solidFill>
            <a:srgbClr val="51515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rgbClr val="51515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blipFill dpi="0" rotWithShape="0">
          <a:blip r:embed="rId10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31963"/>
            <a:ext cx="8339138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6888" y="182563"/>
            <a:ext cx="8347075" cy="1282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br>
              <a:rPr lang="en-US" dirty="0"/>
            </a:br>
            <a:r>
              <a:rPr lang="en-US" dirty="0"/>
              <a:t>Click to edit Master title style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3B80D2CE-69A5-49C4-8C23-AC68749E97A5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rgbClr val="FFFFFF"/>
                </a:solidFill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dirty="0">
              <a:solidFill>
                <a:srgbClr val="FFFFFF"/>
              </a:solidFill>
              <a:ea typeface="ＭＳ Ｐゴシック" pitchFamily="34" charset="-128"/>
              <a:cs typeface="ＭＳ Ｐゴシック" pitchFamily="2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93769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4" r:id="rId8"/>
  </p:sldLayoutIdLst>
  <p:transition>
    <p:wipe dir="r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</a:defRPr>
      </a:lvl9pPr>
    </p:titleStyle>
    <p:bodyStyle>
      <a:lvl1pPr marL="231775" indent="-231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31963"/>
            <a:ext cx="8339138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6888" y="182563"/>
            <a:ext cx="8347075" cy="1282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br>
              <a:rPr lang="en-US"/>
            </a:br>
            <a:r>
              <a:rPr lang="en-US"/>
              <a:t>Click to edit Master title style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786813" y="88900"/>
            <a:ext cx="268287" cy="263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4" tIns="9144" rIns="9144" bIns="9144">
            <a:spAutoFit/>
          </a:bodyPr>
          <a:lstStyle/>
          <a:p>
            <a:pPr defTabSz="947738"/>
            <a:fld id="{7339C42B-973E-4AD7-88A9-81453E8A0739}" type="slidenum">
              <a:rPr lang="en-US" sz="1600" b="1">
                <a:solidFill>
                  <a:srgbClr val="FAB900"/>
                </a:solidFill>
              </a:rPr>
              <a:pPr defTabSz="947738"/>
              <a:t>‹#›</a:t>
            </a:fld>
            <a:endParaRPr lang="en-US" sz="1600" b="1" dirty="0">
              <a:solidFill>
                <a:srgbClr val="FAB9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 userDrawn="1"/>
        </p:nvSpPr>
        <p:spPr bwMode="auto">
          <a:xfrm>
            <a:off x="6170109" y="6629400"/>
            <a:ext cx="297389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rgbClr val="FFFFFF"/>
                </a:solidFill>
                <a:ea typeface="ＭＳ Ｐゴシック" pitchFamily="34" charset="-128"/>
                <a:cs typeface="ＭＳ Ｐゴシック" pitchFamily="29" charset="-128"/>
              </a:rPr>
              <a:t>Not for external distribution. Do Not Copy or Distribute.</a:t>
            </a:r>
            <a:endParaRPr lang="en-US" sz="900" i="1" dirty="0">
              <a:solidFill>
                <a:srgbClr val="FFFFFF"/>
              </a:solidFill>
              <a:ea typeface="ＭＳ Ｐゴシック" pitchFamily="34" charset="-128"/>
              <a:cs typeface="ＭＳ Ｐゴシック" pitchFamily="2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079879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</p:sldLayoutIdLst>
  <p:transition>
    <p:wipe dir="r"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231775" indent="-231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542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5pPr>
      <a:lvl6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6pPr>
      <a:lvl7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7pPr>
      <a:lvl8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8pPr>
      <a:lvl9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EB492-17BC-C14D-A195-EA622902896C}" type="datetimeFigureOut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01.04.2021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F810-6356-C641-8645-11288CFFD959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Eingebuchteter Richtungspfeil 19"/>
          <p:cNvSpPr/>
          <p:nvPr userDrawn="1"/>
        </p:nvSpPr>
        <p:spPr>
          <a:xfrm>
            <a:off x="7010400" y="-2"/>
            <a:ext cx="2140506" cy="838201"/>
          </a:xfrm>
          <a:custGeom>
            <a:avLst/>
            <a:gdLst>
              <a:gd name="connsiteX0" fmla="*/ 0 w 2590800"/>
              <a:gd name="connsiteY0" fmla="*/ 0 h 838200"/>
              <a:gd name="connsiteX1" fmla="*/ 2171700 w 2590800"/>
              <a:gd name="connsiteY1" fmla="*/ 0 h 838200"/>
              <a:gd name="connsiteX2" fmla="*/ 2590800 w 2590800"/>
              <a:gd name="connsiteY2" fmla="*/ 419100 h 838200"/>
              <a:gd name="connsiteX3" fmla="*/ 2171700 w 2590800"/>
              <a:gd name="connsiteY3" fmla="*/ 838200 h 838200"/>
              <a:gd name="connsiteX4" fmla="*/ 0 w 2590800"/>
              <a:gd name="connsiteY4" fmla="*/ 838200 h 838200"/>
              <a:gd name="connsiteX5" fmla="*/ 419100 w 2590800"/>
              <a:gd name="connsiteY5" fmla="*/ 419100 h 838200"/>
              <a:gd name="connsiteX6" fmla="*/ 0 w 2590800"/>
              <a:gd name="connsiteY6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71700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40169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40169"/>
              <a:gd name="connsiteY0" fmla="*/ 0 h 838200"/>
              <a:gd name="connsiteX1" fmla="*/ 2136665 w 2140169"/>
              <a:gd name="connsiteY1" fmla="*/ 3503 h 838200"/>
              <a:gd name="connsiteX2" fmla="*/ 2140169 w 2140169"/>
              <a:gd name="connsiteY2" fmla="*/ 838200 h 838200"/>
              <a:gd name="connsiteX3" fmla="*/ 0 w 2140169"/>
              <a:gd name="connsiteY3" fmla="*/ 838200 h 838200"/>
              <a:gd name="connsiteX4" fmla="*/ 419100 w 2140169"/>
              <a:gd name="connsiteY4" fmla="*/ 419100 h 838200"/>
              <a:gd name="connsiteX5" fmla="*/ 0 w 214016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7006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50679"/>
              <a:gd name="connsiteY0" fmla="*/ 0 h 838200"/>
              <a:gd name="connsiteX1" fmla="*/ 2150679 w 2150679"/>
              <a:gd name="connsiteY1" fmla="*/ 3502 h 838200"/>
              <a:gd name="connsiteX2" fmla="*/ 2140169 w 2150679"/>
              <a:gd name="connsiteY2" fmla="*/ 838200 h 838200"/>
              <a:gd name="connsiteX3" fmla="*/ 0 w 2150679"/>
              <a:gd name="connsiteY3" fmla="*/ 838200 h 838200"/>
              <a:gd name="connsiteX4" fmla="*/ 419100 w 2150679"/>
              <a:gd name="connsiteY4" fmla="*/ 419100 h 838200"/>
              <a:gd name="connsiteX5" fmla="*/ 0 w 215067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3502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40324"/>
              <a:gd name="connsiteY0" fmla="*/ 0 h 838200"/>
              <a:gd name="connsiteX1" fmla="*/ 2136665 w 2140324"/>
              <a:gd name="connsiteY1" fmla="*/ 7006 h 838200"/>
              <a:gd name="connsiteX2" fmla="*/ 2140169 w 2140324"/>
              <a:gd name="connsiteY2" fmla="*/ 838200 h 838200"/>
              <a:gd name="connsiteX3" fmla="*/ 0 w 2140324"/>
              <a:gd name="connsiteY3" fmla="*/ 838200 h 838200"/>
              <a:gd name="connsiteX4" fmla="*/ 419100 w 2140324"/>
              <a:gd name="connsiteY4" fmla="*/ 419100 h 838200"/>
              <a:gd name="connsiteX5" fmla="*/ 0 w 2140324"/>
              <a:gd name="connsiteY5" fmla="*/ 0 h 838200"/>
              <a:gd name="connsiteX0" fmla="*/ 0 w 2140506"/>
              <a:gd name="connsiteY0" fmla="*/ 1 h 838201"/>
              <a:gd name="connsiteX1" fmla="*/ 2140169 w 2140506"/>
              <a:gd name="connsiteY1" fmla="*/ 0 h 838201"/>
              <a:gd name="connsiteX2" fmla="*/ 2140169 w 2140506"/>
              <a:gd name="connsiteY2" fmla="*/ 838201 h 838201"/>
              <a:gd name="connsiteX3" fmla="*/ 0 w 2140506"/>
              <a:gd name="connsiteY3" fmla="*/ 838201 h 838201"/>
              <a:gd name="connsiteX4" fmla="*/ 419100 w 2140506"/>
              <a:gd name="connsiteY4" fmla="*/ 419101 h 838201"/>
              <a:gd name="connsiteX5" fmla="*/ 0 w 2140506"/>
              <a:gd name="connsiteY5" fmla="*/ 1 h 83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0506" h="838201">
                <a:moveTo>
                  <a:pt x="0" y="1"/>
                </a:moveTo>
                <a:lnTo>
                  <a:pt x="2140169" y="0"/>
                </a:lnTo>
                <a:cubicBezTo>
                  <a:pt x="2139001" y="277065"/>
                  <a:pt x="2141337" y="561136"/>
                  <a:pt x="2140169" y="838201"/>
                </a:cubicBezTo>
                <a:lnTo>
                  <a:pt x="0" y="838201"/>
                </a:lnTo>
                <a:lnTo>
                  <a:pt x="419100" y="41910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1" name="Richtungspfeil 20"/>
          <p:cNvSpPr/>
          <p:nvPr userDrawn="1"/>
        </p:nvSpPr>
        <p:spPr>
          <a:xfrm>
            <a:off x="0" y="0"/>
            <a:ext cx="72390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Titelplatzhalter 6"/>
          <p:cNvSpPr>
            <a:spLocks noGrp="1"/>
          </p:cNvSpPr>
          <p:nvPr>
            <p:ph type="title"/>
          </p:nvPr>
        </p:nvSpPr>
        <p:spPr>
          <a:xfrm>
            <a:off x="471114" y="6349"/>
            <a:ext cx="6310685" cy="8318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6509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charset="2"/>
        <a:buChar char="§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EB492-17BC-C14D-A195-EA622902896C}" type="datetimeFigureOut">
              <a:rPr lang="de-DE" smtClean="0"/>
              <a:t>01.04.2021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F810-6356-C641-8645-11288CFFD959}" type="slidenum">
              <a:rPr lang="de-DE" smtClean="0"/>
              <a:t>‹#›</a:t>
            </a:fld>
            <a:endParaRPr lang="de-DE"/>
          </a:p>
        </p:txBody>
      </p:sp>
      <p:sp>
        <p:nvSpPr>
          <p:cNvPr id="20" name="Eingebuchteter Richtungspfeil 19"/>
          <p:cNvSpPr/>
          <p:nvPr userDrawn="1"/>
        </p:nvSpPr>
        <p:spPr>
          <a:xfrm>
            <a:off x="7010400" y="-2"/>
            <a:ext cx="2140506" cy="838201"/>
          </a:xfrm>
          <a:custGeom>
            <a:avLst/>
            <a:gdLst>
              <a:gd name="connsiteX0" fmla="*/ 0 w 2590800"/>
              <a:gd name="connsiteY0" fmla="*/ 0 h 838200"/>
              <a:gd name="connsiteX1" fmla="*/ 2171700 w 2590800"/>
              <a:gd name="connsiteY1" fmla="*/ 0 h 838200"/>
              <a:gd name="connsiteX2" fmla="*/ 2590800 w 2590800"/>
              <a:gd name="connsiteY2" fmla="*/ 419100 h 838200"/>
              <a:gd name="connsiteX3" fmla="*/ 2171700 w 2590800"/>
              <a:gd name="connsiteY3" fmla="*/ 838200 h 838200"/>
              <a:gd name="connsiteX4" fmla="*/ 0 w 2590800"/>
              <a:gd name="connsiteY4" fmla="*/ 838200 h 838200"/>
              <a:gd name="connsiteX5" fmla="*/ 419100 w 2590800"/>
              <a:gd name="connsiteY5" fmla="*/ 419100 h 838200"/>
              <a:gd name="connsiteX6" fmla="*/ 0 w 2590800"/>
              <a:gd name="connsiteY6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71700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71700"/>
              <a:gd name="connsiteY0" fmla="*/ 0 h 838200"/>
              <a:gd name="connsiteX1" fmla="*/ 2171700 w 2171700"/>
              <a:gd name="connsiteY1" fmla="*/ 0 h 838200"/>
              <a:gd name="connsiteX2" fmla="*/ 2140169 w 2171700"/>
              <a:gd name="connsiteY2" fmla="*/ 838200 h 838200"/>
              <a:gd name="connsiteX3" fmla="*/ 0 w 2171700"/>
              <a:gd name="connsiteY3" fmla="*/ 838200 h 838200"/>
              <a:gd name="connsiteX4" fmla="*/ 419100 w 2171700"/>
              <a:gd name="connsiteY4" fmla="*/ 419100 h 838200"/>
              <a:gd name="connsiteX5" fmla="*/ 0 w 2171700"/>
              <a:gd name="connsiteY5" fmla="*/ 0 h 838200"/>
              <a:gd name="connsiteX0" fmla="*/ 0 w 2140169"/>
              <a:gd name="connsiteY0" fmla="*/ 0 h 838200"/>
              <a:gd name="connsiteX1" fmla="*/ 2136665 w 2140169"/>
              <a:gd name="connsiteY1" fmla="*/ 3503 h 838200"/>
              <a:gd name="connsiteX2" fmla="*/ 2140169 w 2140169"/>
              <a:gd name="connsiteY2" fmla="*/ 838200 h 838200"/>
              <a:gd name="connsiteX3" fmla="*/ 0 w 2140169"/>
              <a:gd name="connsiteY3" fmla="*/ 838200 h 838200"/>
              <a:gd name="connsiteX4" fmla="*/ 419100 w 2140169"/>
              <a:gd name="connsiteY4" fmla="*/ 419100 h 838200"/>
              <a:gd name="connsiteX5" fmla="*/ 0 w 214016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7006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50679"/>
              <a:gd name="connsiteY0" fmla="*/ 0 h 838200"/>
              <a:gd name="connsiteX1" fmla="*/ 2150679 w 2150679"/>
              <a:gd name="connsiteY1" fmla="*/ 3502 h 838200"/>
              <a:gd name="connsiteX2" fmla="*/ 2140169 w 2150679"/>
              <a:gd name="connsiteY2" fmla="*/ 838200 h 838200"/>
              <a:gd name="connsiteX3" fmla="*/ 0 w 2150679"/>
              <a:gd name="connsiteY3" fmla="*/ 838200 h 838200"/>
              <a:gd name="connsiteX4" fmla="*/ 419100 w 2150679"/>
              <a:gd name="connsiteY4" fmla="*/ 419100 h 838200"/>
              <a:gd name="connsiteX5" fmla="*/ 0 w 2150679"/>
              <a:gd name="connsiteY5" fmla="*/ 0 h 838200"/>
              <a:gd name="connsiteX0" fmla="*/ 0 w 2143672"/>
              <a:gd name="connsiteY0" fmla="*/ 0 h 838200"/>
              <a:gd name="connsiteX1" fmla="*/ 2143672 w 2143672"/>
              <a:gd name="connsiteY1" fmla="*/ 3502 h 838200"/>
              <a:gd name="connsiteX2" fmla="*/ 2140169 w 2143672"/>
              <a:gd name="connsiteY2" fmla="*/ 838200 h 838200"/>
              <a:gd name="connsiteX3" fmla="*/ 0 w 2143672"/>
              <a:gd name="connsiteY3" fmla="*/ 838200 h 838200"/>
              <a:gd name="connsiteX4" fmla="*/ 419100 w 2143672"/>
              <a:gd name="connsiteY4" fmla="*/ 419100 h 838200"/>
              <a:gd name="connsiteX5" fmla="*/ 0 w 2143672"/>
              <a:gd name="connsiteY5" fmla="*/ 0 h 838200"/>
              <a:gd name="connsiteX0" fmla="*/ 0 w 2140324"/>
              <a:gd name="connsiteY0" fmla="*/ 0 h 838200"/>
              <a:gd name="connsiteX1" fmla="*/ 2136665 w 2140324"/>
              <a:gd name="connsiteY1" fmla="*/ 7006 h 838200"/>
              <a:gd name="connsiteX2" fmla="*/ 2140169 w 2140324"/>
              <a:gd name="connsiteY2" fmla="*/ 838200 h 838200"/>
              <a:gd name="connsiteX3" fmla="*/ 0 w 2140324"/>
              <a:gd name="connsiteY3" fmla="*/ 838200 h 838200"/>
              <a:gd name="connsiteX4" fmla="*/ 419100 w 2140324"/>
              <a:gd name="connsiteY4" fmla="*/ 419100 h 838200"/>
              <a:gd name="connsiteX5" fmla="*/ 0 w 2140324"/>
              <a:gd name="connsiteY5" fmla="*/ 0 h 838200"/>
              <a:gd name="connsiteX0" fmla="*/ 0 w 2140506"/>
              <a:gd name="connsiteY0" fmla="*/ 1 h 838201"/>
              <a:gd name="connsiteX1" fmla="*/ 2140169 w 2140506"/>
              <a:gd name="connsiteY1" fmla="*/ 0 h 838201"/>
              <a:gd name="connsiteX2" fmla="*/ 2140169 w 2140506"/>
              <a:gd name="connsiteY2" fmla="*/ 838201 h 838201"/>
              <a:gd name="connsiteX3" fmla="*/ 0 w 2140506"/>
              <a:gd name="connsiteY3" fmla="*/ 838201 h 838201"/>
              <a:gd name="connsiteX4" fmla="*/ 419100 w 2140506"/>
              <a:gd name="connsiteY4" fmla="*/ 419101 h 838201"/>
              <a:gd name="connsiteX5" fmla="*/ 0 w 2140506"/>
              <a:gd name="connsiteY5" fmla="*/ 1 h 83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0506" h="838201">
                <a:moveTo>
                  <a:pt x="0" y="1"/>
                </a:moveTo>
                <a:lnTo>
                  <a:pt x="2140169" y="0"/>
                </a:lnTo>
                <a:cubicBezTo>
                  <a:pt x="2139001" y="277065"/>
                  <a:pt x="2141337" y="561136"/>
                  <a:pt x="2140169" y="838201"/>
                </a:cubicBezTo>
                <a:lnTo>
                  <a:pt x="0" y="838201"/>
                </a:lnTo>
                <a:lnTo>
                  <a:pt x="419100" y="41910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ichtungspfeil 20"/>
          <p:cNvSpPr/>
          <p:nvPr userDrawn="1"/>
        </p:nvSpPr>
        <p:spPr>
          <a:xfrm>
            <a:off x="0" y="0"/>
            <a:ext cx="7239000" cy="838200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itelplatzhalter 6"/>
          <p:cNvSpPr>
            <a:spLocks noGrp="1"/>
          </p:cNvSpPr>
          <p:nvPr>
            <p:ph type="title"/>
          </p:nvPr>
        </p:nvSpPr>
        <p:spPr>
          <a:xfrm>
            <a:off x="471114" y="6349"/>
            <a:ext cx="6310685" cy="8318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556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charset="2"/>
        <a:buChar char="§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5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v-osteologie.org/dvo_leitlinien/dvo-leitlinie-201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platzhalter 3">
            <a:extLst>
              <a:ext uri="{FF2B5EF4-FFF2-40B4-BE49-F238E27FC236}">
                <a16:creationId xmlns:a16="http://schemas.microsoft.com/office/drawing/2014/main" id="{0067A889-4629-8C4C-9E2E-64358075E3F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3" b="10743"/>
          <a:stretch>
            <a:fillRect/>
          </a:stretch>
        </p:blipFill>
        <p:spPr/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6167342"/>
            <a:ext cx="2209800" cy="576470"/>
          </a:xfrm>
          <a:prstGeom prst="rect">
            <a:avLst/>
          </a:prstGeom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FA5F7F12-51B5-3541-88E6-11BAF317D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Glucocorticoid</a:t>
            </a:r>
            <a:r>
              <a:rPr lang="de-DE" dirty="0"/>
              <a:t>-induzierte Osteoporose </a:t>
            </a:r>
          </a:p>
          <a:p>
            <a:endParaRPr lang="de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26CC2C-0137-40E8-905F-53F9B517E12A}"/>
              </a:ext>
            </a:extLst>
          </p:cNvPr>
          <p:cNvSpPr/>
          <p:nvPr/>
        </p:nvSpPr>
        <p:spPr>
          <a:xfrm>
            <a:off x="68152" y="6611779"/>
            <a:ext cx="18293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/>
              <a:t>SC-AT-AMG162-00714 0421</a:t>
            </a:r>
            <a:endParaRPr lang="de-DE" sz="1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88268488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5727-DDBB-4EB9-97AE-2E9616875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kern="1200" dirty="0"/>
              <a:t>Knochendichte-Veränderung an der Lendenwirbelsäule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F46DEBF-E512-49CB-9EBE-B4AF9862DCC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9390" y="1916790"/>
            <a:ext cx="8783130" cy="4067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2DD6AB-DE2B-4D7B-9FAB-0C1F15023DE6}"/>
              </a:ext>
            </a:extLst>
          </p:cNvPr>
          <p:cNvSpPr txBox="1"/>
          <p:nvPr/>
        </p:nvSpPr>
        <p:spPr>
          <a:xfrm>
            <a:off x="1890050" y="1598728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>
                <a:latin typeface="Calibri" panose="020F0502020204030204" pitchFamily="34" charset="0"/>
                <a:cs typeface="Calibri" panose="020F0502020204030204" pitchFamily="34" charset="0"/>
              </a:rPr>
              <a:t>GC-Neubehandlung </a:t>
            </a:r>
            <a:endParaRPr 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113318-01D5-4595-B5A0-DA02830529BE}"/>
              </a:ext>
            </a:extLst>
          </p:cNvPr>
          <p:cNvSpPr txBox="1"/>
          <p:nvPr/>
        </p:nvSpPr>
        <p:spPr>
          <a:xfrm>
            <a:off x="6172200" y="1598728"/>
            <a:ext cx="1878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>
                <a:latin typeface="Calibri" panose="020F0502020204030204" pitchFamily="34" charset="0"/>
                <a:cs typeface="Calibri" panose="020F0502020204030204" pitchFamily="34" charset="0"/>
              </a:rPr>
              <a:t>GC-Weiterbehandlung </a:t>
            </a:r>
            <a:endParaRPr 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36DCB851-9A32-45C0-84E4-19CAE6FE5F38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248832683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5727-DDBB-4EB9-97AE-2E9616875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kern="1200" dirty="0"/>
              <a:t>Knochendichte-Veränderung an der Gesamthüfte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ECEFBC-8DB4-4DC9-91A9-812D62B0B54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76227" y="1770854"/>
            <a:ext cx="8591546" cy="45368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BDE7536-2481-4880-9B0E-E4940D9B0CEC}"/>
              </a:ext>
            </a:extLst>
          </p:cNvPr>
          <p:cNvSpPr txBox="1"/>
          <p:nvPr/>
        </p:nvSpPr>
        <p:spPr>
          <a:xfrm>
            <a:off x="1907630" y="1294642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>
                <a:latin typeface="Calibri" panose="020F0502020204030204" pitchFamily="34" charset="0"/>
                <a:cs typeface="Calibri" panose="020F0502020204030204" pitchFamily="34" charset="0"/>
              </a:rPr>
              <a:t>GC-Neubehandlung </a:t>
            </a:r>
            <a:endParaRPr 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18DE87-7E89-47E7-A0B3-8B50A068525E}"/>
              </a:ext>
            </a:extLst>
          </p:cNvPr>
          <p:cNvSpPr txBox="1"/>
          <p:nvPr/>
        </p:nvSpPr>
        <p:spPr>
          <a:xfrm>
            <a:off x="6172200" y="1294642"/>
            <a:ext cx="1878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>
                <a:latin typeface="Calibri" panose="020F0502020204030204" pitchFamily="34" charset="0"/>
                <a:cs typeface="Calibri" panose="020F0502020204030204" pitchFamily="34" charset="0"/>
              </a:rPr>
              <a:t>GC-Weiterbehandlung </a:t>
            </a:r>
            <a:endParaRPr 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9543DF78-C4CE-495C-85BD-FB8B45B7A24A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2035902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200" dirty="0" err="1"/>
              <a:t>Häufigste</a:t>
            </a:r>
            <a:r>
              <a:rPr lang="en-US" b="1" kern="1200" dirty="0"/>
              <a:t> </a:t>
            </a:r>
            <a:r>
              <a:rPr lang="en-US" b="1" kern="1200" dirty="0" err="1"/>
              <a:t>unerwünschte</a:t>
            </a:r>
            <a:r>
              <a:rPr lang="en-US" b="1" kern="1200" dirty="0"/>
              <a:t> </a:t>
            </a:r>
            <a:r>
              <a:rPr lang="en-US" b="1" kern="1200" dirty="0" err="1"/>
              <a:t>Ereignisse</a:t>
            </a:r>
            <a:br>
              <a:rPr lang="en-US" b="1" kern="1200" dirty="0"/>
            </a:br>
            <a:r>
              <a:rPr lang="en-US" kern="1200" dirty="0" err="1"/>
              <a:t>Kombinierte</a:t>
            </a:r>
            <a:r>
              <a:rPr lang="en-US" kern="1200" dirty="0"/>
              <a:t> </a:t>
            </a:r>
            <a:r>
              <a:rPr lang="en-US" kern="1200" dirty="0" err="1"/>
              <a:t>Subgruppen</a:t>
            </a:r>
            <a:r>
              <a:rPr lang="en-US" kern="1200" dirty="0"/>
              <a:t> – </a:t>
            </a:r>
            <a:r>
              <a:rPr lang="en-US" kern="1200" dirty="0" err="1"/>
              <a:t>Kumulative</a:t>
            </a:r>
            <a:r>
              <a:rPr lang="en-US" kern="1200" dirty="0"/>
              <a:t> </a:t>
            </a:r>
            <a:r>
              <a:rPr lang="en-US" kern="1200" dirty="0" err="1"/>
              <a:t>Daten</a:t>
            </a:r>
            <a:r>
              <a:rPr lang="en-US" kern="1200" dirty="0"/>
              <a:t>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658952"/>
              </p:ext>
            </p:extLst>
          </p:nvPr>
        </p:nvGraphicFramePr>
        <p:xfrm>
          <a:off x="457200" y="2114550"/>
          <a:ext cx="8229602" cy="3374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Primäre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12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Finale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24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extLst>
                  <a:ext uri="{0D108BD9-81ED-4DB2-BD59-A6C34878D82A}">
                    <a16:rowId xmlns:a16="http://schemas.microsoft.com/office/drawing/2014/main" val="743710155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7807" marR="117807" marT="32918" marB="32918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(N = 384)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Denosumab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(N = 394)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385)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Denosumab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394)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Rückenschmerzen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17 (4,4)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18 (4,6)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23 (6,0)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25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(6,3)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Arthralgie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21 (5,5)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17 (4,3)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34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(8,8)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23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(5,8)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Hypertonie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13 (3,4)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15 (3,8)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15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(3,9)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21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(5,3)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Virale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Infektion</a:t>
                      </a:r>
                      <a:r>
                        <a:rPr lang="en-US" sz="1200" b="1" dirty="0">
                          <a:effectLst/>
                        </a:rPr>
                        <a:t> der </a:t>
                      </a:r>
                      <a:r>
                        <a:rPr lang="en-US" sz="1200" b="1" dirty="0" err="1">
                          <a:effectLst/>
                        </a:rPr>
                        <a:t>oberen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Atemwege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r>
                        <a:rPr lang="en-US" sz="1200" b="1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US" sz="1200" b="1" baseline="3000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r>
                        <a:rPr lang="en-US" sz="1200" b="1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19 (4,9)</a:t>
                      </a:r>
                      <a:r>
                        <a:rPr lang="en-US" sz="1200" b="1" baseline="30000" dirty="0">
                          <a:solidFill>
                            <a:srgbClr val="37A76F"/>
                          </a:solidFill>
                          <a:effectLst/>
                        </a:rPr>
                        <a:t>a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20 (5,1)</a:t>
                      </a:r>
                      <a:r>
                        <a:rPr lang="en-US" sz="1200" b="1" baseline="30000" dirty="0">
                          <a:solidFill>
                            <a:srgbClr val="37A76F"/>
                          </a:solidFill>
                          <a:effectLst/>
                        </a:rPr>
                        <a:t>a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 lvl="0" indent="0" algn="l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effectLst/>
                        </a:rPr>
                        <a:t>Infektion</a:t>
                      </a:r>
                      <a:r>
                        <a:rPr lang="en-US" sz="1200" b="1" dirty="0">
                          <a:effectLst/>
                        </a:rPr>
                        <a:t> der </a:t>
                      </a:r>
                      <a:r>
                        <a:rPr lang="en-US" sz="1200" b="1" dirty="0" err="1">
                          <a:effectLst/>
                        </a:rPr>
                        <a:t>oberen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Atemwege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10 (2,6)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11 (2,8)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12 (3,1)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20 (5,1)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Bronchitis 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11 (2,9)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15 (3,8)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17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(4,4)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19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Harnwegsinfektion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8 (2,1)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12 (3,0)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13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(3,4)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18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(4,6)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Kopfschmerzen</a:t>
                      </a:r>
                      <a:r>
                        <a:rPr lang="en-US" sz="12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7 (1,8)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14 (3,6)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9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(2,3)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16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(4,1)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Übelkeit</a:t>
                      </a:r>
                      <a:r>
                        <a:rPr lang="en-US" sz="1200" b="1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14 (3,6)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9 (2,3)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17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(4,4)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15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(3,8)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Katarakt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15 (3,9)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5 (1,3)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(5,2)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(2,5)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Osteoarthritis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13 (3,4)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8 (2,0)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16 (4,2)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10 (2,5)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5572637"/>
            <a:ext cx="8229599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900" b="1" baseline="30000" dirty="0" err="1"/>
              <a:t>a</a:t>
            </a:r>
            <a:r>
              <a:rPr lang="en-US" sz="900" b="1" i="1" dirty="0" err="1"/>
              <a:t>Preferred</a:t>
            </a:r>
            <a:r>
              <a:rPr lang="en-US" sz="900" b="1" i="1" dirty="0"/>
              <a:t> terms</a:t>
            </a:r>
            <a:r>
              <a:rPr lang="en-US" sz="900" b="1" dirty="0"/>
              <a:t> </a:t>
            </a:r>
            <a:r>
              <a:rPr lang="en-US" sz="900" b="1" dirty="0" err="1"/>
              <a:t>nach</a:t>
            </a:r>
            <a:r>
              <a:rPr lang="en-US" sz="900" b="1" dirty="0"/>
              <a:t> </a:t>
            </a:r>
            <a:r>
              <a:rPr lang="en-US" sz="900" b="1" i="1" dirty="0"/>
              <a:t>Medical Dictionary for Regulatory Activities </a:t>
            </a:r>
            <a:r>
              <a:rPr lang="en-US" sz="900" b="1" dirty="0"/>
              <a:t>(MedDRA) v19.0 </a:t>
            </a:r>
            <a:r>
              <a:rPr lang="en-US" sz="900" b="1" dirty="0" err="1"/>
              <a:t>für</a:t>
            </a:r>
            <a:r>
              <a:rPr lang="en-US" sz="900" b="1" dirty="0"/>
              <a:t> die </a:t>
            </a:r>
            <a:r>
              <a:rPr lang="en-US" sz="900" b="1" dirty="0" err="1"/>
              <a:t>prmäre</a:t>
            </a:r>
            <a:r>
              <a:rPr lang="en-US" sz="900" b="1" dirty="0"/>
              <a:t> </a:t>
            </a:r>
            <a:r>
              <a:rPr lang="en-US" sz="900" b="1" dirty="0" err="1"/>
              <a:t>Analyse</a:t>
            </a:r>
            <a:r>
              <a:rPr lang="en-US" sz="900" b="1" dirty="0"/>
              <a:t> und MedDRA v20.0 </a:t>
            </a:r>
            <a:r>
              <a:rPr lang="en-US" sz="900" b="1" dirty="0" err="1"/>
              <a:t>für</a:t>
            </a:r>
            <a:r>
              <a:rPr lang="en-US" sz="900" b="1" dirty="0"/>
              <a:t> die finale </a:t>
            </a:r>
            <a:r>
              <a:rPr lang="en-US" sz="900" b="1" dirty="0" err="1"/>
              <a:t>Analyse</a:t>
            </a:r>
            <a:r>
              <a:rPr lang="en-US" sz="900" b="1" dirty="0"/>
              <a:t>. “Nasopharyngitis” in der </a:t>
            </a:r>
            <a:r>
              <a:rPr lang="en-US" sz="900" b="1" dirty="0" err="1"/>
              <a:t>primären</a:t>
            </a:r>
            <a:r>
              <a:rPr lang="en-US" sz="900" b="1" dirty="0"/>
              <a:t> </a:t>
            </a:r>
            <a:r>
              <a:rPr lang="en-US" sz="900" b="1" dirty="0" err="1"/>
              <a:t>Analyse</a:t>
            </a:r>
            <a:r>
              <a:rPr lang="en-US" sz="900" b="1" dirty="0"/>
              <a:t> </a:t>
            </a:r>
            <a:r>
              <a:rPr lang="en-US" sz="900" b="1" dirty="0" err="1"/>
              <a:t>wurden</a:t>
            </a:r>
            <a:r>
              <a:rPr lang="en-US" sz="900" b="1" dirty="0"/>
              <a:t> in der finale </a:t>
            </a:r>
            <a:r>
              <a:rPr lang="en-US" sz="900" b="1" dirty="0" err="1"/>
              <a:t>Analyse</a:t>
            </a:r>
            <a:r>
              <a:rPr lang="en-US" sz="900" b="1" dirty="0"/>
              <a:t> </a:t>
            </a:r>
            <a:r>
              <a:rPr lang="en-US" sz="900" b="1" dirty="0" err="1"/>
              <a:t>geändert</a:t>
            </a:r>
            <a:r>
              <a:rPr lang="en-US" sz="900" b="1" dirty="0"/>
              <a:t> </a:t>
            </a:r>
            <a:r>
              <a:rPr lang="en-US" sz="900" b="1" dirty="0" err="1"/>
              <a:t>zu</a:t>
            </a:r>
            <a:r>
              <a:rPr lang="en-US" sz="900" b="1" dirty="0"/>
              <a:t> “</a:t>
            </a:r>
            <a:r>
              <a:rPr lang="en-US" sz="900" b="1" dirty="0" err="1"/>
              <a:t>Virale</a:t>
            </a:r>
            <a:r>
              <a:rPr lang="en-US" sz="900" b="1" dirty="0"/>
              <a:t> </a:t>
            </a:r>
            <a:r>
              <a:rPr lang="en-US" sz="900" b="1" dirty="0" err="1"/>
              <a:t>Infektion</a:t>
            </a:r>
            <a:r>
              <a:rPr lang="en-US" sz="900" b="1" dirty="0"/>
              <a:t> der </a:t>
            </a:r>
            <a:r>
              <a:rPr lang="en-US" sz="900" b="1" dirty="0" err="1"/>
              <a:t>oberen</a:t>
            </a:r>
            <a:r>
              <a:rPr lang="en-US" sz="900" b="1" dirty="0"/>
              <a:t> </a:t>
            </a:r>
            <a:r>
              <a:rPr lang="en-US" sz="900" b="1" dirty="0" err="1"/>
              <a:t>Atemwege</a:t>
            </a:r>
            <a:r>
              <a:rPr lang="en-US" sz="900" b="1" dirty="0"/>
              <a:t>”.</a:t>
            </a: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247C31F7-5744-4C78-A3C7-75090A424501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3211572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b="1" kern="1200" dirty="0" err="1"/>
              <a:t>Unerwüschte</a:t>
            </a:r>
            <a:r>
              <a:rPr lang="en-US" b="1" kern="1200" dirty="0"/>
              <a:t> </a:t>
            </a:r>
            <a:r>
              <a:rPr lang="en-US" b="1" kern="1200" dirty="0" err="1"/>
              <a:t>Ereignisse</a:t>
            </a:r>
            <a:r>
              <a:rPr lang="en-US" b="1" kern="1200" dirty="0"/>
              <a:t> von </a:t>
            </a:r>
            <a:r>
              <a:rPr lang="en-US" b="1" kern="1200" dirty="0" err="1"/>
              <a:t>speziellem</a:t>
            </a:r>
            <a:r>
              <a:rPr lang="en-US" b="1" kern="1200" dirty="0"/>
              <a:t> </a:t>
            </a:r>
            <a:r>
              <a:rPr lang="en-US" b="1" kern="1200" dirty="0" err="1"/>
              <a:t>Interesse</a:t>
            </a:r>
            <a:r>
              <a:rPr lang="en-US" b="1" kern="1200" dirty="0"/>
              <a:t> </a:t>
            </a:r>
            <a:r>
              <a:rPr lang="en-US" kern="1200" dirty="0" err="1"/>
              <a:t>Kombinierte</a:t>
            </a:r>
            <a:r>
              <a:rPr lang="en-US" kern="1200" dirty="0"/>
              <a:t> </a:t>
            </a:r>
            <a:r>
              <a:rPr lang="en-US" kern="1200" dirty="0" err="1"/>
              <a:t>Subruppen</a:t>
            </a:r>
            <a:r>
              <a:rPr lang="en-US" kern="1200" dirty="0"/>
              <a:t> – </a:t>
            </a:r>
            <a:r>
              <a:rPr lang="en-US" kern="1200" dirty="0" err="1"/>
              <a:t>Kumulative</a:t>
            </a:r>
            <a:r>
              <a:rPr lang="en-US" kern="1200" dirty="0"/>
              <a:t> </a:t>
            </a:r>
            <a:r>
              <a:rPr lang="en-US" kern="1200" dirty="0" err="1"/>
              <a:t>Daten</a:t>
            </a:r>
            <a:r>
              <a:rPr lang="en-US" kern="1200" dirty="0"/>
              <a:t>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177236"/>
              </p:ext>
            </p:extLst>
          </p:nvPr>
        </p:nvGraphicFramePr>
        <p:xfrm>
          <a:off x="457200" y="2114550"/>
          <a:ext cx="8229974" cy="36374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Primäre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12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Finale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24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extLst>
                  <a:ext uri="{0D108BD9-81ED-4DB2-BD59-A6C34878D82A}">
                    <a16:rowId xmlns:a16="http://schemas.microsoft.com/office/drawing/2014/main" val="272408625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59607" marR="59607" marT="21946" marB="21946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(N = 384)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Denosumab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(N = 394)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385)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Denosumab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394)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Hypokalzämie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Überempfindlichkeit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12 (3,1)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19 (4,8)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18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(4,7)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25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(6,3)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Schwerwiegende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Infektion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15 (3,9)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17 (4,3)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25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(6,5)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23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(5,8)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Schwerwiegende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Hautinfektion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Malignome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3 (0,8)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5 (1,3)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7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(1,8)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12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(3,0)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Herzerkrankungen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16 (4,2)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20 (5,1)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29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(7,5)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26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(6,6)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Gefäßerkrankungen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25 (6,5)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25 (6,3)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32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(8,3)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43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(10,9)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Ekzeme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2 (0,5)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Akute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Pankreatitis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2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(0,5)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Muskuloskeletale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Schmerzen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56 (14,6)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54 (13,7)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73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(19,0)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71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(18,0)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Kieferosteonekrosen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(ONJ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311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Atypische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</a:rPr>
                        <a:t>Feumurfrakturen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</a:rPr>
                        <a:t>(AFF)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0 (0,0)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0</a:t>
                      </a: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 (0,0)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rgbClr val="37A76F"/>
                          </a:solidFill>
                          <a:effectLst/>
                        </a:rPr>
                        <a:t>1 (0,3)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13716" marB="1371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extplatzhalter 2">
            <a:extLst>
              <a:ext uri="{FF2B5EF4-FFF2-40B4-BE49-F238E27FC236}">
                <a16:creationId xmlns:a16="http://schemas.microsoft.com/office/drawing/2014/main" id="{8A5ADBFA-FBF0-4794-B1BF-EA02BA089158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3033827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200" dirty="0"/>
              <a:t>Neue </a:t>
            </a:r>
            <a:r>
              <a:rPr lang="en-US" b="1" kern="1200" dirty="0" err="1"/>
              <a:t>vertebrale</a:t>
            </a:r>
            <a:r>
              <a:rPr lang="en-US" b="1" kern="1200" dirty="0"/>
              <a:t> und </a:t>
            </a:r>
            <a:r>
              <a:rPr lang="en-US" b="1" kern="1200" dirty="0" err="1"/>
              <a:t>klinische</a:t>
            </a:r>
            <a:r>
              <a:rPr lang="en-US" b="1" kern="1200" dirty="0"/>
              <a:t> </a:t>
            </a:r>
            <a:r>
              <a:rPr lang="en-US" b="1" kern="1200" dirty="0" err="1"/>
              <a:t>Frakturen</a:t>
            </a:r>
            <a:br>
              <a:rPr lang="en-US" b="1" kern="1200" dirty="0"/>
            </a:br>
            <a:r>
              <a:rPr lang="en-US" kern="1200" dirty="0" err="1"/>
              <a:t>Kombinierte</a:t>
            </a:r>
            <a:r>
              <a:rPr lang="en-US" kern="1200" dirty="0"/>
              <a:t> </a:t>
            </a:r>
            <a:r>
              <a:rPr lang="en-US" kern="1200" dirty="0" err="1"/>
              <a:t>Subruppen</a:t>
            </a:r>
            <a:r>
              <a:rPr lang="en-US" kern="1200" dirty="0"/>
              <a:t> – </a:t>
            </a:r>
            <a:r>
              <a:rPr lang="en-US" kern="1200" dirty="0" err="1"/>
              <a:t>Kumulative</a:t>
            </a:r>
            <a:r>
              <a:rPr lang="en-US" kern="1200" dirty="0"/>
              <a:t> </a:t>
            </a:r>
            <a:r>
              <a:rPr lang="en-US" kern="1200" dirty="0" err="1"/>
              <a:t>Daten</a:t>
            </a:r>
            <a:endParaRPr lang="en-US" sz="1800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64512"/>
              </p:ext>
            </p:extLst>
          </p:nvPr>
        </p:nvGraphicFramePr>
        <p:xfrm>
          <a:off x="457200" y="2286000"/>
          <a:ext cx="8229602" cy="15574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9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8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Frakturtyp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342900" marB="6858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Primäre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12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89411" marR="89411" marT="41148" marB="41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Finale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: 24 </a:t>
                      </a: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Monate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89411" marR="89411" marT="41148" marB="41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19214" marR="119214" marT="54864" marB="54864" anchor="ctr"/>
                </a:tc>
                <a:extLst>
                  <a:ext uri="{0D108BD9-81ED-4DB2-BD59-A6C34878D82A}">
                    <a16:rowId xmlns:a16="http://schemas.microsoft.com/office/drawing/2014/main" val="2893597010"/>
                  </a:ext>
                </a:extLst>
              </a:tr>
              <a:tr h="503339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6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30070" marR="13007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Denosumab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n/N (%)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Denosumab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n/N (%)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Neue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vertebrale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11/342 (3,2)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9/333 (2,7)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20/346 (5,8)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14/338 (4,1)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l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Klinische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15/397 (3,8)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19/398 (4,8)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2857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23/397 (5,8)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25/398 (6,3)</a:t>
                      </a:r>
                      <a:endParaRPr lang="en-US" sz="1200" b="1" dirty="0">
                        <a:solidFill>
                          <a:srgbClr val="37A76F"/>
                        </a:solidFill>
                        <a:effectLst/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marL="97553" marR="9755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BDBE9B2-F71C-AB40-BBFF-C2DF9D1AA3A2}"/>
              </a:ext>
            </a:extLst>
          </p:cNvPr>
          <p:cNvSpPr txBox="1"/>
          <p:nvPr/>
        </p:nvSpPr>
        <p:spPr>
          <a:xfrm>
            <a:off x="457200" y="3975185"/>
            <a:ext cx="822959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1200" dirty="0"/>
              <a:t>Die </a:t>
            </a:r>
            <a:r>
              <a:rPr lang="en-US" sz="1200" dirty="0" err="1"/>
              <a:t>Studie</a:t>
            </a:r>
            <a:r>
              <a:rPr lang="en-US" sz="1200" dirty="0"/>
              <a:t> war </a:t>
            </a:r>
            <a:r>
              <a:rPr lang="en-US" sz="1200" dirty="0" err="1"/>
              <a:t>nicht</a:t>
            </a:r>
            <a:r>
              <a:rPr lang="en-US" sz="1200" dirty="0"/>
              <a:t> </a:t>
            </a:r>
            <a:r>
              <a:rPr lang="en-US" sz="1200" dirty="0" err="1"/>
              <a:t>darauf</a:t>
            </a:r>
            <a:r>
              <a:rPr lang="en-US" sz="1200" dirty="0"/>
              <a:t> </a:t>
            </a:r>
            <a:r>
              <a:rPr lang="en-US" sz="1200" dirty="0" err="1"/>
              <a:t>ausgelegt</a:t>
            </a:r>
            <a:r>
              <a:rPr lang="en-US" sz="1200" dirty="0"/>
              <a:t> </a:t>
            </a:r>
            <a:r>
              <a:rPr lang="en-US" sz="1200" dirty="0" err="1"/>
              <a:t>Frakturen</a:t>
            </a:r>
            <a:r>
              <a:rPr lang="en-US" sz="1200" dirty="0"/>
              <a:t> </a:t>
            </a:r>
            <a:r>
              <a:rPr lang="en-US" sz="1200" dirty="0" err="1"/>
              <a:t>zu</a:t>
            </a:r>
            <a:r>
              <a:rPr lang="en-US" sz="1200" dirty="0"/>
              <a:t> </a:t>
            </a:r>
            <a:r>
              <a:rPr lang="en-US" sz="1200" dirty="0" err="1"/>
              <a:t>vergleichen</a:t>
            </a:r>
            <a:r>
              <a:rPr lang="en-US" sz="1200"/>
              <a:t>.</a:t>
            </a:r>
            <a:endParaRPr lang="en-US" sz="1200" dirty="0"/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EEC17ADE-8913-4F00-90D5-760E3FD7318F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1136097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1200" dirty="0" err="1"/>
              <a:t>Schwerwiegende</a:t>
            </a:r>
            <a:r>
              <a:rPr lang="en-US" b="1" kern="1200" dirty="0"/>
              <a:t> </a:t>
            </a:r>
            <a:r>
              <a:rPr lang="en-US" b="1" kern="1200" dirty="0" err="1"/>
              <a:t>Infektionen</a:t>
            </a:r>
            <a:r>
              <a:rPr lang="en-US" b="1" kern="1200" dirty="0"/>
              <a:t> in den </a:t>
            </a:r>
            <a:r>
              <a:rPr lang="en-US" b="1" kern="1200" dirty="0" err="1"/>
              <a:t>Hochrisiko-Subgruppen</a:t>
            </a:r>
            <a:r>
              <a:rPr lang="en-US" b="1" kern="1200" dirty="0"/>
              <a:t>  </a:t>
            </a:r>
            <a:r>
              <a:rPr lang="en-US" kern="1200" dirty="0" err="1"/>
              <a:t>Kombinierte</a:t>
            </a:r>
            <a:r>
              <a:rPr lang="en-US" kern="1200" dirty="0"/>
              <a:t> </a:t>
            </a:r>
            <a:r>
              <a:rPr lang="en-US" kern="1200" dirty="0" err="1"/>
              <a:t>Subgruppen</a:t>
            </a:r>
            <a:r>
              <a:rPr lang="en-US" kern="1200" dirty="0"/>
              <a:t> – </a:t>
            </a:r>
            <a:r>
              <a:rPr lang="en-US" kern="1200" dirty="0" err="1"/>
              <a:t>Kumulative</a:t>
            </a:r>
            <a:r>
              <a:rPr lang="en-US" kern="1200" dirty="0"/>
              <a:t> </a:t>
            </a:r>
            <a:r>
              <a:rPr lang="en-US" kern="1200" dirty="0" err="1"/>
              <a:t>Daten</a:t>
            </a:r>
            <a:endParaRPr lang="en-US" kern="1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643103"/>
              </p:ext>
            </p:extLst>
          </p:nvPr>
        </p:nvGraphicFramePr>
        <p:xfrm>
          <a:off x="2000250" y="2114550"/>
          <a:ext cx="5143500" cy="1316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Gleichzeitige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Gabe von </a:t>
                      </a: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Biologika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</a:t>
                      </a:r>
                      <a:endParaRPr lang="en-US" sz="1200" b="1" kern="1200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9411" marR="89411" marT="41148" marB="41148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9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33)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 (%)</a:t>
                      </a:r>
                    </a:p>
                  </a:txBody>
                  <a:tcPr marL="89411" marR="89411" marT="41148" marB="41148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Denosumab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23)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 (%)</a:t>
                      </a:r>
                    </a:p>
                  </a:txBody>
                  <a:tcPr marL="89411" marR="89411" marT="41148" marB="411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</a:t>
                      </a:r>
                      <a:r>
                        <a:rPr lang="en-US" sz="1200" b="1" baseline="0" dirty="0">
                          <a:effectLst/>
                        </a:rPr>
                        <a:t> (12,1)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9411" marR="89411" marT="41148" marB="41148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 (0,0)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9411" marR="89411" marT="41148" marB="411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406400"/>
              </p:ext>
            </p:extLst>
          </p:nvPr>
        </p:nvGraphicFramePr>
        <p:xfrm>
          <a:off x="2000250" y="3771900"/>
          <a:ext cx="5143500" cy="1316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Gleichzeitige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Gabe von </a:t>
                      </a: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Immunsuppressiva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oder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rgbClr val="37A76F"/>
                          </a:solidFill>
                          <a:effectLst/>
                        </a:rPr>
                        <a:t>Biologika</a:t>
                      </a:r>
                      <a:r>
                        <a:rPr lang="en-US" sz="1200" b="1" kern="1200" dirty="0">
                          <a:solidFill>
                            <a:srgbClr val="37A76F"/>
                          </a:solidFill>
                          <a:effectLst/>
                        </a:rPr>
                        <a:t> </a:t>
                      </a:r>
                      <a:endParaRPr lang="en-US" sz="1200" b="1" kern="1200" dirty="0">
                        <a:solidFill>
                          <a:srgbClr val="37A76F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296" marR="82296" marT="41148" marB="41148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9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37A76F"/>
                          </a:solidFill>
                          <a:effectLst/>
                        </a:rPr>
                        <a:t>Risedronat</a:t>
                      </a:r>
                      <a:b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</a:b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207)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 (%)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Denosumab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</a:rPr>
                        <a:t>(N = 195)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37A76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 (%)</a:t>
                      </a:r>
                    </a:p>
                  </a:txBody>
                  <a:tcPr marL="82296" marR="82296" marT="41148" marB="411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14 (6,8)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7 (3,6)</a:t>
                      </a:r>
                      <a:endParaRPr lang="en-US" sz="1200" b="1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82296" marR="82296" marT="41148" marB="411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platzhalter 2">
            <a:extLst>
              <a:ext uri="{FF2B5EF4-FFF2-40B4-BE49-F238E27FC236}">
                <a16:creationId xmlns:a16="http://schemas.microsoft.com/office/drawing/2014/main" id="{B644D5A6-3293-4474-ADEA-718736EE3606}"/>
              </a:ext>
            </a:extLst>
          </p:cNvPr>
          <p:cNvSpPr txBox="1">
            <a:spLocks/>
          </p:cNvSpPr>
          <p:nvPr/>
        </p:nvSpPr>
        <p:spPr bwMode="auto">
          <a:xfrm>
            <a:off x="179671" y="6550052"/>
            <a:ext cx="4032000" cy="20313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2018840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7ED4A2-A98B-46D6-989F-E1766F12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kern="1200" dirty="0"/>
              <a:t>Zusammenfassung</a:t>
            </a:r>
            <a:endParaRPr lang="de-D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B6C903-A886-4183-878A-6F59A56A808D}"/>
              </a:ext>
            </a:extLst>
          </p:cNvPr>
          <p:cNvGrpSpPr/>
          <p:nvPr/>
        </p:nvGrpSpPr>
        <p:grpSpPr>
          <a:xfrm>
            <a:off x="826184" y="2133600"/>
            <a:ext cx="7491632" cy="3615672"/>
            <a:chOff x="332935" y="997968"/>
            <a:chExt cx="8610600" cy="413313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366515F-3113-4B68-9FEF-DE1E172614BA}"/>
                </a:ext>
              </a:extLst>
            </p:cNvPr>
            <p:cNvGrpSpPr/>
            <p:nvPr/>
          </p:nvGrpSpPr>
          <p:grpSpPr>
            <a:xfrm>
              <a:off x="332935" y="997968"/>
              <a:ext cx="8610600" cy="2922163"/>
              <a:chOff x="85725" y="3606657"/>
              <a:chExt cx="8610600" cy="2922163"/>
            </a:xfrm>
          </p:grpSpPr>
          <p:grpSp>
            <p:nvGrpSpPr>
              <p:cNvPr id="16" name="Gruppieren 10">
                <a:extLst>
                  <a:ext uri="{FF2B5EF4-FFF2-40B4-BE49-F238E27FC236}">
                    <a16:creationId xmlns:a16="http://schemas.microsoft.com/office/drawing/2014/main" id="{FA2140CA-1381-4875-8E2E-23284788E421}"/>
                  </a:ext>
                </a:extLst>
              </p:cNvPr>
              <p:cNvGrpSpPr/>
              <p:nvPr/>
            </p:nvGrpSpPr>
            <p:grpSpPr>
              <a:xfrm>
                <a:off x="85725" y="3606657"/>
                <a:ext cx="8610600" cy="870346"/>
                <a:chOff x="0" y="171825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3" name="Eingebuchteter Richtungspfeil 21">
                  <a:extLst>
                    <a:ext uri="{FF2B5EF4-FFF2-40B4-BE49-F238E27FC236}">
                      <a16:creationId xmlns:a16="http://schemas.microsoft.com/office/drawing/2014/main" id="{674B9397-CF96-4ECA-BB95-118594347EB7}"/>
                    </a:ext>
                  </a:extLst>
                </p:cNvPr>
                <p:cNvSpPr/>
                <p:nvPr/>
              </p:nvSpPr>
              <p:spPr>
                <a:xfrm>
                  <a:off x="0" y="171825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2 w 8105774"/>
                    <a:gd name="connsiteY5" fmla="*/ 443485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1" y="728059"/>
                        <a:pt x="1941" y="585772"/>
                        <a:pt x="2912" y="443485"/>
                      </a:cubicBezTo>
                      <a:cubicBezTo>
                        <a:pt x="1941" y="295657"/>
                        <a:pt x="971" y="14782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4" name="Eingebuchteter Richtungspfeil 4">
                  <a:extLst>
                    <a:ext uri="{FF2B5EF4-FFF2-40B4-BE49-F238E27FC236}">
                      <a16:creationId xmlns:a16="http://schemas.microsoft.com/office/drawing/2014/main" id="{5F568596-EE6C-472B-9215-1CA25A901700}"/>
                    </a:ext>
                  </a:extLst>
                </p:cNvPr>
                <p:cNvSpPr txBox="1"/>
                <p:nvPr/>
              </p:nvSpPr>
              <p:spPr>
                <a:xfrm>
                  <a:off x="109944" y="171825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en-US" sz="1400" dirty="0"/>
                    <a:t>Denosumab </a:t>
                  </a:r>
                  <a:r>
                    <a:rPr lang="en-US" sz="1400" dirty="0" err="1"/>
                    <a:t>führte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nach</a:t>
                  </a:r>
                  <a:r>
                    <a:rPr lang="en-US" sz="1400" dirty="0"/>
                    <a:t> 12 </a:t>
                  </a:r>
                  <a:r>
                    <a:rPr lang="en-US" sz="1400" dirty="0" err="1"/>
                    <a:t>Monaten</a:t>
                  </a:r>
                  <a:r>
                    <a:rPr lang="en-US" sz="1400" dirty="0"/>
                    <a:t> und 24 </a:t>
                  </a:r>
                  <a:r>
                    <a:rPr lang="en-US" sz="1400" dirty="0" err="1"/>
                    <a:t>Monaten</a:t>
                  </a:r>
                  <a:r>
                    <a:rPr lang="en-US" sz="1400" dirty="0"/>
                    <a:t> vs. </a:t>
                  </a:r>
                  <a:r>
                    <a:rPr lang="en-US" sz="1400" dirty="0" err="1"/>
                    <a:t>Risedronat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zu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signifikant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größeren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Knochendichtezunahmen</a:t>
                  </a:r>
                  <a:r>
                    <a:rPr lang="en-US" sz="1400" dirty="0"/>
                    <a:t> in </a:t>
                  </a:r>
                  <a:r>
                    <a:rPr lang="en-US" sz="1400" dirty="0" err="1"/>
                    <a:t>allen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Subgruppen</a:t>
                  </a:r>
                  <a:r>
                    <a:rPr lang="en-US" sz="1400" dirty="0"/>
                    <a:t>.</a:t>
                  </a:r>
                </a:p>
              </p:txBody>
            </p:sp>
          </p:grpSp>
          <p:grpSp>
            <p:nvGrpSpPr>
              <p:cNvPr id="17" name="Gruppieren 11">
                <a:extLst>
                  <a:ext uri="{FF2B5EF4-FFF2-40B4-BE49-F238E27FC236}">
                    <a16:creationId xmlns:a16="http://schemas.microsoft.com/office/drawing/2014/main" id="{6517BF7A-4C31-4147-959A-37B7015A6F82}"/>
                  </a:ext>
                </a:extLst>
              </p:cNvPr>
              <p:cNvGrpSpPr/>
              <p:nvPr/>
            </p:nvGrpSpPr>
            <p:grpSpPr>
              <a:xfrm>
                <a:off x="85725" y="4596485"/>
                <a:ext cx="8610600" cy="870346"/>
                <a:chOff x="0" y="1161653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1" name="Eingebuchteter Richtungspfeil 19">
                  <a:extLst>
                    <a:ext uri="{FF2B5EF4-FFF2-40B4-BE49-F238E27FC236}">
                      <a16:creationId xmlns:a16="http://schemas.microsoft.com/office/drawing/2014/main" id="{EE0BEED2-196B-4E6F-8812-5BAC855DDA94}"/>
                    </a:ext>
                  </a:extLst>
                </p:cNvPr>
                <p:cNvSpPr/>
                <p:nvPr/>
              </p:nvSpPr>
              <p:spPr>
                <a:xfrm>
                  <a:off x="0" y="1161653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60111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33601"/>
                        <a:pt x="1941" y="596856"/>
                        <a:pt x="2911" y="460111"/>
                      </a:cubicBezTo>
                      <a:cubicBezTo>
                        <a:pt x="1941" y="306741"/>
                        <a:pt x="970" y="153370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2" name="Eingebuchteter Richtungspfeil 6">
                  <a:extLst>
                    <a:ext uri="{FF2B5EF4-FFF2-40B4-BE49-F238E27FC236}">
                      <a16:creationId xmlns:a16="http://schemas.microsoft.com/office/drawing/2014/main" id="{C3D4976E-B6DF-4BDF-8D34-2AA3F95C738B}"/>
                    </a:ext>
                  </a:extLst>
                </p:cNvPr>
                <p:cNvSpPr txBox="1"/>
                <p:nvPr/>
              </p:nvSpPr>
              <p:spPr>
                <a:xfrm>
                  <a:off x="109944" y="1161653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pPr lvl="0">
                    <a:lnSpc>
                      <a:spcPct val="95000"/>
                    </a:lnSpc>
                    <a:buClr>
                      <a:srgbClr val="000000"/>
                    </a:buClr>
                    <a:buSzPct val="100000"/>
                    <a:defRPr/>
                  </a:pPr>
                  <a:r>
                    <a:rPr lang="en-US" altLang="de-DE" sz="1400" dirty="0"/>
                    <a:t>Die </a:t>
                  </a:r>
                  <a:r>
                    <a:rPr lang="en-US" altLang="de-DE" sz="1400" dirty="0" err="1"/>
                    <a:t>Behandlungsunterschiede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waren</a:t>
                  </a:r>
                  <a:r>
                    <a:rPr lang="en-US" altLang="de-DE" sz="1400" dirty="0"/>
                    <a:t> an </a:t>
                  </a:r>
                  <a:r>
                    <a:rPr lang="en-US" altLang="de-DE" sz="1400" dirty="0" err="1"/>
                    <a:t>allen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Skelettlokalisationen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nach</a:t>
                  </a:r>
                  <a:r>
                    <a:rPr lang="en-US" altLang="de-DE" sz="1400" dirty="0"/>
                    <a:t> 24 </a:t>
                  </a:r>
                  <a:r>
                    <a:rPr lang="en-US" altLang="de-DE" sz="1400" dirty="0" err="1"/>
                    <a:t>Monaten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größer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als</a:t>
                  </a:r>
                  <a:r>
                    <a:rPr lang="en-US" altLang="de-DE" sz="1400" dirty="0"/>
                    <a:t> </a:t>
                  </a:r>
                  <a:r>
                    <a:rPr lang="en-US" altLang="de-DE" sz="1400" dirty="0" err="1"/>
                    <a:t>nach</a:t>
                  </a:r>
                  <a:r>
                    <a:rPr lang="en-US" altLang="de-DE" sz="1400" dirty="0"/>
                    <a:t> 12 </a:t>
                  </a:r>
                  <a:r>
                    <a:rPr lang="en-US" altLang="de-DE" sz="1400" dirty="0" err="1"/>
                    <a:t>Monaten</a:t>
                  </a:r>
                  <a:r>
                    <a:rPr lang="en-US" altLang="de-DE" sz="1400" dirty="0"/>
                    <a:t>.</a:t>
                  </a:r>
                </a:p>
              </p:txBody>
            </p:sp>
          </p:grpSp>
          <p:grpSp>
            <p:nvGrpSpPr>
              <p:cNvPr id="18" name="Gruppieren 16">
                <a:extLst>
                  <a:ext uri="{FF2B5EF4-FFF2-40B4-BE49-F238E27FC236}">
                    <a16:creationId xmlns:a16="http://schemas.microsoft.com/office/drawing/2014/main" id="{69676FB4-6076-4971-B9C3-BDB44C19DA7F}"/>
                  </a:ext>
                </a:extLst>
              </p:cNvPr>
              <p:cNvGrpSpPr/>
              <p:nvPr/>
            </p:nvGrpSpPr>
            <p:grpSpPr>
              <a:xfrm>
                <a:off x="85725" y="5622946"/>
                <a:ext cx="8610600" cy="905874"/>
                <a:chOff x="0" y="2188114"/>
                <a:chExt cx="2175867" cy="905874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19" name="Eingebuchteter Richtungspfeil 17">
                  <a:extLst>
                    <a:ext uri="{FF2B5EF4-FFF2-40B4-BE49-F238E27FC236}">
                      <a16:creationId xmlns:a16="http://schemas.microsoft.com/office/drawing/2014/main" id="{C4963722-5920-4915-9508-EB25C34F0BA4}"/>
                    </a:ext>
                  </a:extLst>
                </p:cNvPr>
                <p:cNvSpPr/>
                <p:nvPr/>
              </p:nvSpPr>
              <p:spPr>
                <a:xfrm>
                  <a:off x="0" y="2188114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35173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25288"/>
                        <a:pt x="1941" y="580231"/>
                        <a:pt x="2911" y="435173"/>
                      </a:cubicBezTo>
                      <a:cubicBezTo>
                        <a:pt x="1941" y="290115"/>
                        <a:pt x="970" y="14505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0" name="Eingebuchteter Richtungspfeil 8">
                  <a:extLst>
                    <a:ext uri="{FF2B5EF4-FFF2-40B4-BE49-F238E27FC236}">
                      <a16:creationId xmlns:a16="http://schemas.microsoft.com/office/drawing/2014/main" id="{AC11E445-D706-44D3-8101-1C900250EEFA}"/>
                    </a:ext>
                  </a:extLst>
                </p:cNvPr>
                <p:cNvSpPr txBox="1"/>
                <p:nvPr/>
              </p:nvSpPr>
              <p:spPr>
                <a:xfrm>
                  <a:off x="109944" y="2223642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en-US" sz="1400" dirty="0" err="1"/>
                    <a:t>Unerwünschte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Ereignisse</a:t>
                  </a:r>
                  <a:r>
                    <a:rPr lang="en-US" sz="1400" dirty="0"/>
                    <a:t>, </a:t>
                  </a:r>
                  <a:r>
                    <a:rPr lang="en-US" sz="1400" dirty="0" err="1"/>
                    <a:t>schwerwiegende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unerwünschte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Ereignisse</a:t>
                  </a:r>
                  <a:r>
                    <a:rPr lang="en-US" sz="1400" dirty="0"/>
                    <a:t> (</a:t>
                  </a:r>
                  <a:r>
                    <a:rPr lang="en-US" sz="1400" dirty="0" err="1"/>
                    <a:t>einschließlich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Infektionen</a:t>
                  </a:r>
                  <a:r>
                    <a:rPr lang="en-US" sz="1400" dirty="0"/>
                    <a:t>) und </a:t>
                  </a:r>
                  <a:r>
                    <a:rPr lang="en-US" sz="1400" dirty="0" err="1"/>
                    <a:t>Frakturen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waren</a:t>
                  </a:r>
                  <a:r>
                    <a:rPr lang="en-US" sz="1400" dirty="0"/>
                    <a:t> </a:t>
                  </a:r>
                  <a:r>
                    <a:rPr lang="en-US" sz="1400" dirty="0" err="1"/>
                    <a:t>innerhalb</a:t>
                  </a:r>
                  <a:r>
                    <a:rPr lang="en-US" sz="1400" dirty="0"/>
                    <a:t> der Gruppen </a:t>
                  </a:r>
                  <a:r>
                    <a:rPr lang="en-US" sz="1400" dirty="0" err="1"/>
                    <a:t>vergleichbar</a:t>
                  </a:r>
                  <a:r>
                    <a:rPr lang="en-US" sz="1400" dirty="0"/>
                    <a:t>.</a:t>
                  </a:r>
                </a:p>
                <a:p>
                  <a:endParaRPr lang="de-DE" sz="1400" baseline="30000" dirty="0">
                    <a:cs typeface="Calibri" panose="020F0502020204030204" pitchFamily="34" charset="0"/>
                  </a:endParaRPr>
                </a:p>
              </p:txBody>
            </p:sp>
          </p:grpSp>
        </p:grpSp>
        <p:sp>
          <p:nvSpPr>
            <p:cNvPr id="15" name="Eingebuchteter Richtungspfeil 4">
              <a:extLst>
                <a:ext uri="{FF2B5EF4-FFF2-40B4-BE49-F238E27FC236}">
                  <a16:creationId xmlns:a16="http://schemas.microsoft.com/office/drawing/2014/main" id="{816CAB73-B7E2-4201-BAB1-4C21064D0882}"/>
                </a:ext>
              </a:extLst>
            </p:cNvPr>
            <p:cNvSpPr txBox="1"/>
            <p:nvPr/>
          </p:nvSpPr>
          <p:spPr>
            <a:xfrm>
              <a:off x="521909" y="4260755"/>
              <a:ext cx="7608896" cy="870346"/>
            </a:xfrm>
            <a:prstGeom prst="rect">
              <a:avLst/>
            </a:prstGeom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32004" tIns="10668" rIns="10668" bIns="10668" numCol="1" spcCol="1270" anchor="ctr" anchorCtr="0">
              <a:noAutofit/>
            </a:bodyPr>
            <a:lstStyle/>
            <a:p>
              <a:endParaRPr lang="en-US" sz="1400" dirty="0"/>
            </a:p>
          </p:txBody>
        </p:sp>
      </p:grp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FE313E44-568D-4E19-99D1-8DB88A3CECFA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9090357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FA9CEFE-AE19-43C8-8720-51D3E6480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Glucocorticoid-</a:t>
            </a:r>
            <a:r>
              <a:rPr lang="en-CA" b="1" dirty="0" err="1"/>
              <a:t>induzierte</a:t>
            </a:r>
            <a:r>
              <a:rPr lang="en-CA" b="1" dirty="0"/>
              <a:t> </a:t>
            </a:r>
            <a:r>
              <a:rPr lang="en-CA" b="1" dirty="0" err="1"/>
              <a:t>Osteoporose</a:t>
            </a:r>
            <a:r>
              <a:rPr lang="en-CA" b="1" dirty="0"/>
              <a:t> (GIOP)</a:t>
            </a:r>
            <a:endParaRPr lang="en-US" b="1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FA25150-E595-437A-A545-970D74FA2767}"/>
              </a:ext>
            </a:extLst>
          </p:cNvPr>
          <p:cNvGrpSpPr/>
          <p:nvPr/>
        </p:nvGrpSpPr>
        <p:grpSpPr>
          <a:xfrm>
            <a:off x="826184" y="1066800"/>
            <a:ext cx="7491632" cy="5187036"/>
            <a:chOff x="332935" y="997968"/>
            <a:chExt cx="8610600" cy="592938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7AAC5353-BA61-4E81-92AF-87B26DC4149E}"/>
                </a:ext>
              </a:extLst>
            </p:cNvPr>
            <p:cNvGrpSpPr/>
            <p:nvPr/>
          </p:nvGrpSpPr>
          <p:grpSpPr>
            <a:xfrm>
              <a:off x="332935" y="997968"/>
              <a:ext cx="8610600" cy="2886635"/>
              <a:chOff x="85725" y="3606657"/>
              <a:chExt cx="8610600" cy="2886635"/>
            </a:xfrm>
          </p:grpSpPr>
          <p:grpSp>
            <p:nvGrpSpPr>
              <p:cNvPr id="8" name="Gruppieren 10">
                <a:extLst>
                  <a:ext uri="{FF2B5EF4-FFF2-40B4-BE49-F238E27FC236}">
                    <a16:creationId xmlns:a16="http://schemas.microsoft.com/office/drawing/2014/main" id="{896A5E43-343E-46F8-8C87-5745E7C12C1A}"/>
                  </a:ext>
                </a:extLst>
              </p:cNvPr>
              <p:cNvGrpSpPr/>
              <p:nvPr/>
            </p:nvGrpSpPr>
            <p:grpSpPr>
              <a:xfrm>
                <a:off x="85725" y="3606657"/>
                <a:ext cx="8610600" cy="870346"/>
                <a:chOff x="0" y="171825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9" name="Eingebuchteter Richtungspfeil 21">
                  <a:extLst>
                    <a:ext uri="{FF2B5EF4-FFF2-40B4-BE49-F238E27FC236}">
                      <a16:creationId xmlns:a16="http://schemas.microsoft.com/office/drawing/2014/main" id="{204FF572-3F8B-4527-97BF-1B47E839C394}"/>
                    </a:ext>
                  </a:extLst>
                </p:cNvPr>
                <p:cNvSpPr/>
                <p:nvPr/>
              </p:nvSpPr>
              <p:spPr>
                <a:xfrm>
                  <a:off x="0" y="171825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2 w 8105774"/>
                    <a:gd name="connsiteY5" fmla="*/ 443485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1" y="728059"/>
                        <a:pt x="1941" y="585772"/>
                        <a:pt x="2912" y="443485"/>
                      </a:cubicBezTo>
                      <a:cubicBezTo>
                        <a:pt x="1941" y="295657"/>
                        <a:pt x="971" y="14782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10" name="Eingebuchteter Richtungspfeil 4">
                  <a:extLst>
                    <a:ext uri="{FF2B5EF4-FFF2-40B4-BE49-F238E27FC236}">
                      <a16:creationId xmlns:a16="http://schemas.microsoft.com/office/drawing/2014/main" id="{C5ED59F2-8385-4B0B-912D-86A43E17958C}"/>
                    </a:ext>
                  </a:extLst>
                </p:cNvPr>
                <p:cNvSpPr txBox="1"/>
                <p:nvPr/>
              </p:nvSpPr>
              <p:spPr>
                <a:xfrm>
                  <a:off x="109944" y="171825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/>
                    <a:t>GIOP ist die häufigste sekundäre Osteoporose-Form. </a:t>
                  </a:r>
                </a:p>
              </p:txBody>
            </p:sp>
          </p:grpSp>
          <p:grpSp>
            <p:nvGrpSpPr>
              <p:cNvPr id="11" name="Gruppieren 11">
                <a:extLst>
                  <a:ext uri="{FF2B5EF4-FFF2-40B4-BE49-F238E27FC236}">
                    <a16:creationId xmlns:a16="http://schemas.microsoft.com/office/drawing/2014/main" id="{BEB23C01-B607-4259-BCE1-295221FDB6EC}"/>
                  </a:ext>
                </a:extLst>
              </p:cNvPr>
              <p:cNvGrpSpPr/>
              <p:nvPr/>
            </p:nvGrpSpPr>
            <p:grpSpPr>
              <a:xfrm>
                <a:off x="85725" y="4596485"/>
                <a:ext cx="8610600" cy="870346"/>
                <a:chOff x="0" y="1161653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12" name="Eingebuchteter Richtungspfeil 19">
                  <a:extLst>
                    <a:ext uri="{FF2B5EF4-FFF2-40B4-BE49-F238E27FC236}">
                      <a16:creationId xmlns:a16="http://schemas.microsoft.com/office/drawing/2014/main" id="{E0B76E0A-0942-4173-ACB2-510044AF62E2}"/>
                    </a:ext>
                  </a:extLst>
                </p:cNvPr>
                <p:cNvSpPr/>
                <p:nvPr/>
              </p:nvSpPr>
              <p:spPr>
                <a:xfrm>
                  <a:off x="0" y="1161653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60111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33601"/>
                        <a:pt x="1941" y="596856"/>
                        <a:pt x="2911" y="460111"/>
                      </a:cubicBezTo>
                      <a:cubicBezTo>
                        <a:pt x="1941" y="306741"/>
                        <a:pt x="970" y="153370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13" name="Eingebuchteter Richtungspfeil 6">
                  <a:extLst>
                    <a:ext uri="{FF2B5EF4-FFF2-40B4-BE49-F238E27FC236}">
                      <a16:creationId xmlns:a16="http://schemas.microsoft.com/office/drawing/2014/main" id="{A9CF7942-A208-476B-B17D-B49D98DDD593}"/>
                    </a:ext>
                  </a:extLst>
                </p:cNvPr>
                <p:cNvSpPr txBox="1"/>
                <p:nvPr/>
              </p:nvSpPr>
              <p:spPr>
                <a:xfrm>
                  <a:off x="109944" y="1161653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b" anchorCtr="0">
                  <a:noAutofit/>
                </a:bodyPr>
                <a:lstStyle/>
                <a:p>
                  <a:pPr>
                    <a:lnSpc>
                      <a:spcPct val="95000"/>
                    </a:lnSpc>
                    <a:buClr>
                      <a:srgbClr val="000000"/>
                    </a:buClr>
                    <a:buSzPct val="100000"/>
                    <a:defRPr/>
                  </a:pPr>
                  <a:r>
                    <a:rPr lang="de-DE" sz="1400" dirty="0" err="1"/>
                    <a:t>Glucocorticoide</a:t>
                  </a:r>
                  <a:r>
                    <a:rPr lang="de-DE" sz="1400" dirty="0"/>
                    <a:t> (GC) induzieren u.a. eine gesteigerte Apoptose von </a:t>
                  </a:r>
                  <a:r>
                    <a:rPr lang="de-DE" sz="1400" dirty="0" err="1"/>
                    <a:t>Osteoblasten</a:t>
                  </a:r>
                  <a:r>
                    <a:rPr lang="de-DE" sz="1400" dirty="0"/>
                    <a:t> und </a:t>
                  </a:r>
                  <a:r>
                    <a:rPr lang="de-DE" sz="1400" dirty="0" err="1"/>
                    <a:t>Osteozyten</a:t>
                  </a:r>
                  <a:r>
                    <a:rPr lang="de-DE" sz="1400" dirty="0"/>
                    <a:t>. </a:t>
                  </a:r>
                </a:p>
                <a:p>
                  <a:pPr lvl="0">
                    <a:lnSpc>
                      <a:spcPct val="95000"/>
                    </a:lnSpc>
                    <a:buClr>
                      <a:srgbClr val="000000"/>
                    </a:buClr>
                    <a:buSzPct val="100000"/>
                    <a:defRPr/>
                  </a:pPr>
                  <a:endParaRPr lang="en-US" altLang="de-DE" sz="1400" b="1" dirty="0">
                    <a:solidFill>
                      <a:srgbClr val="000000"/>
                    </a:solidFill>
                    <a:latin typeface="+mj-lt"/>
                    <a:ea typeface="MS PGothic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" name="Gruppieren 16">
                <a:extLst>
                  <a:ext uri="{FF2B5EF4-FFF2-40B4-BE49-F238E27FC236}">
                    <a16:creationId xmlns:a16="http://schemas.microsoft.com/office/drawing/2014/main" id="{AE6CB48A-F8C4-44B2-A79F-835F3AA9891A}"/>
                  </a:ext>
                </a:extLst>
              </p:cNvPr>
              <p:cNvGrpSpPr/>
              <p:nvPr/>
            </p:nvGrpSpPr>
            <p:grpSpPr>
              <a:xfrm>
                <a:off x="85725" y="5622946"/>
                <a:ext cx="8610600" cy="870346"/>
                <a:chOff x="0" y="2188114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15" name="Eingebuchteter Richtungspfeil 17">
                  <a:extLst>
                    <a:ext uri="{FF2B5EF4-FFF2-40B4-BE49-F238E27FC236}">
                      <a16:creationId xmlns:a16="http://schemas.microsoft.com/office/drawing/2014/main" id="{01A6EE40-B3B9-4D4B-8831-A8DD4A808124}"/>
                    </a:ext>
                  </a:extLst>
                </p:cNvPr>
                <p:cNvSpPr/>
                <p:nvPr/>
              </p:nvSpPr>
              <p:spPr>
                <a:xfrm>
                  <a:off x="0" y="2188114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35173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25288"/>
                        <a:pt x="1941" y="580231"/>
                        <a:pt x="2911" y="435173"/>
                      </a:cubicBezTo>
                      <a:cubicBezTo>
                        <a:pt x="1941" y="290115"/>
                        <a:pt x="970" y="14505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16" name="Eingebuchteter Richtungspfeil 8">
                  <a:extLst>
                    <a:ext uri="{FF2B5EF4-FFF2-40B4-BE49-F238E27FC236}">
                      <a16:creationId xmlns:a16="http://schemas.microsoft.com/office/drawing/2014/main" id="{B29FC9BE-EC49-4659-AD54-16AAA7ED1B05}"/>
                    </a:ext>
                  </a:extLst>
                </p:cNvPr>
                <p:cNvSpPr txBox="1"/>
                <p:nvPr/>
              </p:nvSpPr>
              <p:spPr>
                <a:xfrm>
                  <a:off x="109944" y="2188114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/>
                    <a:t>Knochendichte (BMD)-Verlust und Frakturen treten schnell nach Beginn einer Therapie mit GC auf. Der Knochenmasseverlust kann im ersten Jahr einer systemischen GC-Therapie bis zu 15 % betragen.</a:t>
                  </a:r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82C7E14-7EA2-401E-9AF7-986F2D2063C5}"/>
                </a:ext>
              </a:extLst>
            </p:cNvPr>
            <p:cNvGrpSpPr/>
            <p:nvPr/>
          </p:nvGrpSpPr>
          <p:grpSpPr>
            <a:xfrm>
              <a:off x="332935" y="4040718"/>
              <a:ext cx="8610600" cy="2886635"/>
              <a:chOff x="-9525" y="4760903"/>
              <a:chExt cx="8610600" cy="2886635"/>
            </a:xfrm>
          </p:grpSpPr>
          <p:grpSp>
            <p:nvGrpSpPr>
              <p:cNvPr id="17" name="Gruppieren 10">
                <a:extLst>
                  <a:ext uri="{FF2B5EF4-FFF2-40B4-BE49-F238E27FC236}">
                    <a16:creationId xmlns:a16="http://schemas.microsoft.com/office/drawing/2014/main" id="{011FD38D-4E6C-48DF-A574-4F4060AE12AC}"/>
                  </a:ext>
                </a:extLst>
              </p:cNvPr>
              <p:cNvGrpSpPr/>
              <p:nvPr/>
            </p:nvGrpSpPr>
            <p:grpSpPr>
              <a:xfrm>
                <a:off x="-9525" y="4760903"/>
                <a:ext cx="8610600" cy="870346"/>
                <a:chOff x="0" y="171825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18" name="Eingebuchteter Richtungspfeil 21">
                  <a:extLst>
                    <a:ext uri="{FF2B5EF4-FFF2-40B4-BE49-F238E27FC236}">
                      <a16:creationId xmlns:a16="http://schemas.microsoft.com/office/drawing/2014/main" id="{7042628F-1EC1-4E07-B1B0-25E8DB25DDEA}"/>
                    </a:ext>
                  </a:extLst>
                </p:cNvPr>
                <p:cNvSpPr/>
                <p:nvPr/>
              </p:nvSpPr>
              <p:spPr>
                <a:xfrm>
                  <a:off x="0" y="171825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2 w 8105774"/>
                    <a:gd name="connsiteY5" fmla="*/ 443485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1" y="728059"/>
                        <a:pt x="1941" y="585772"/>
                        <a:pt x="2912" y="443485"/>
                      </a:cubicBezTo>
                      <a:cubicBezTo>
                        <a:pt x="1941" y="295657"/>
                        <a:pt x="971" y="14782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19" name="Eingebuchteter Richtungspfeil 4">
                  <a:extLst>
                    <a:ext uri="{FF2B5EF4-FFF2-40B4-BE49-F238E27FC236}">
                      <a16:creationId xmlns:a16="http://schemas.microsoft.com/office/drawing/2014/main" id="{01752356-DDA5-4926-9489-07C2C661516E}"/>
                    </a:ext>
                  </a:extLst>
                </p:cNvPr>
                <p:cNvSpPr txBox="1"/>
                <p:nvPr/>
              </p:nvSpPr>
              <p:spPr>
                <a:xfrm>
                  <a:off x="109944" y="171825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/>
                    <a:t>Nach Beenden der GC-Therapie fällt das erhöhte Risiko bereits im ersten Jahr deutlich ab.</a:t>
                  </a:r>
                </a:p>
              </p:txBody>
            </p:sp>
          </p:grpSp>
          <p:grpSp>
            <p:nvGrpSpPr>
              <p:cNvPr id="20" name="Gruppieren 11">
                <a:extLst>
                  <a:ext uri="{FF2B5EF4-FFF2-40B4-BE49-F238E27FC236}">
                    <a16:creationId xmlns:a16="http://schemas.microsoft.com/office/drawing/2014/main" id="{E380A052-E056-4F6A-AC93-12AF9FBA2F79}"/>
                  </a:ext>
                </a:extLst>
              </p:cNvPr>
              <p:cNvGrpSpPr/>
              <p:nvPr/>
            </p:nvGrpSpPr>
            <p:grpSpPr>
              <a:xfrm>
                <a:off x="-9525" y="5750731"/>
                <a:ext cx="8610600" cy="870346"/>
                <a:chOff x="0" y="1161653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1" name="Eingebuchteter Richtungspfeil 19">
                  <a:extLst>
                    <a:ext uri="{FF2B5EF4-FFF2-40B4-BE49-F238E27FC236}">
                      <a16:creationId xmlns:a16="http://schemas.microsoft.com/office/drawing/2014/main" id="{8F476398-0328-481B-8FD0-92F30F7CFBC2}"/>
                    </a:ext>
                  </a:extLst>
                </p:cNvPr>
                <p:cNvSpPr/>
                <p:nvPr/>
              </p:nvSpPr>
              <p:spPr>
                <a:xfrm>
                  <a:off x="0" y="1161653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60111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33601"/>
                        <a:pt x="1941" y="596856"/>
                        <a:pt x="2911" y="460111"/>
                      </a:cubicBezTo>
                      <a:cubicBezTo>
                        <a:pt x="1941" y="306741"/>
                        <a:pt x="970" y="153370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2" name="Eingebuchteter Richtungspfeil 6">
                  <a:extLst>
                    <a:ext uri="{FF2B5EF4-FFF2-40B4-BE49-F238E27FC236}">
                      <a16:creationId xmlns:a16="http://schemas.microsoft.com/office/drawing/2014/main" id="{93DB3CC4-C8D4-4C3C-B16C-DB3D4C9AA397}"/>
                    </a:ext>
                  </a:extLst>
                </p:cNvPr>
                <p:cNvSpPr txBox="1"/>
                <p:nvPr/>
              </p:nvSpPr>
              <p:spPr>
                <a:xfrm>
                  <a:off x="109944" y="1161653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b" anchorCtr="0">
                  <a:noAutofit/>
                </a:bodyPr>
                <a:lstStyle/>
                <a:p>
                  <a:r>
                    <a:rPr lang="de-DE" sz="1400" dirty="0"/>
                    <a:t>Besonders betroffen ist der </a:t>
                  </a:r>
                  <a:r>
                    <a:rPr lang="de-DE" sz="1400" dirty="0" err="1"/>
                    <a:t>trabekuläre</a:t>
                  </a:r>
                  <a:r>
                    <a:rPr lang="de-DE" sz="1400" dirty="0"/>
                    <a:t> Knochen. Daher ist das Risiko für vertebrale Frakturen höher als für non-vertebrale. </a:t>
                  </a:r>
                </a:p>
                <a:p>
                  <a:pPr lvl="0">
                    <a:lnSpc>
                      <a:spcPct val="95000"/>
                    </a:lnSpc>
                    <a:buClr>
                      <a:srgbClr val="000000"/>
                    </a:buClr>
                    <a:buSzPct val="100000"/>
                    <a:defRPr/>
                  </a:pPr>
                  <a:endParaRPr lang="en-US" altLang="de-DE" sz="1400" b="1" dirty="0">
                    <a:solidFill>
                      <a:srgbClr val="000000"/>
                    </a:solidFill>
                    <a:latin typeface="+mj-lt"/>
                    <a:ea typeface="MS PGothic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3" name="Gruppieren 16">
                <a:extLst>
                  <a:ext uri="{FF2B5EF4-FFF2-40B4-BE49-F238E27FC236}">
                    <a16:creationId xmlns:a16="http://schemas.microsoft.com/office/drawing/2014/main" id="{7F811B6E-37BB-4A04-809F-00CE3B816828}"/>
                  </a:ext>
                </a:extLst>
              </p:cNvPr>
              <p:cNvGrpSpPr/>
              <p:nvPr/>
            </p:nvGrpSpPr>
            <p:grpSpPr>
              <a:xfrm>
                <a:off x="-9525" y="6777192"/>
                <a:ext cx="8610600" cy="870346"/>
                <a:chOff x="0" y="2188114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4" name="Eingebuchteter Richtungspfeil 17">
                  <a:extLst>
                    <a:ext uri="{FF2B5EF4-FFF2-40B4-BE49-F238E27FC236}">
                      <a16:creationId xmlns:a16="http://schemas.microsoft.com/office/drawing/2014/main" id="{34089B16-C028-4952-AE11-47C94BFB4F11}"/>
                    </a:ext>
                  </a:extLst>
                </p:cNvPr>
                <p:cNvSpPr/>
                <p:nvPr/>
              </p:nvSpPr>
              <p:spPr>
                <a:xfrm>
                  <a:off x="0" y="2188114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35173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25288"/>
                        <a:pt x="1941" y="580231"/>
                        <a:pt x="2911" y="435173"/>
                      </a:cubicBezTo>
                      <a:cubicBezTo>
                        <a:pt x="1941" y="290115"/>
                        <a:pt x="970" y="14505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5" name="Eingebuchteter Richtungspfeil 8">
                  <a:extLst>
                    <a:ext uri="{FF2B5EF4-FFF2-40B4-BE49-F238E27FC236}">
                      <a16:creationId xmlns:a16="http://schemas.microsoft.com/office/drawing/2014/main" id="{37CE43A4-81D2-4594-BFAE-B565B946BDBC}"/>
                    </a:ext>
                  </a:extLst>
                </p:cNvPr>
                <p:cNvSpPr txBox="1"/>
                <p:nvPr/>
              </p:nvSpPr>
              <p:spPr>
                <a:xfrm>
                  <a:off x="109944" y="2188114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/>
                    <a:t>Das Frakturrisiko korreliert nicht oder nur schlecht mit der BMD. </a:t>
                  </a:r>
                </a:p>
              </p:txBody>
            </p:sp>
          </p:grpSp>
        </p:grp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A05C1895-F979-436C-9A6D-B634047231FB}"/>
              </a:ext>
            </a:extLst>
          </p:cNvPr>
          <p:cNvSpPr txBox="1">
            <a:spLocks/>
          </p:cNvSpPr>
          <p:nvPr/>
        </p:nvSpPr>
        <p:spPr bwMode="auto">
          <a:xfrm>
            <a:off x="104775" y="6440306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kern="0">
                <a:latin typeface="Arial" panose="020B0604020202020204" pitchFamily="34" charset="0"/>
                <a:cs typeface="Arial" panose="020B0604020202020204" pitchFamily="34" charset="0"/>
              </a:rPr>
              <a:t>von Staa et al. Osteoporos Int (2002) 13:777–787</a:t>
            </a:r>
          </a:p>
          <a:p>
            <a:r>
              <a:rPr lang="en-US" altLang="de-DE" kern="0">
                <a:latin typeface="Arial" panose="020B0604020202020204" pitchFamily="34" charset="0"/>
                <a:cs typeface="Arial" panose="020B0604020202020204" pitchFamily="34" charset="0"/>
              </a:rPr>
              <a:t>Saag KG et al. N Eng J Med 2007;357:14-25</a:t>
            </a:r>
            <a:endParaRPr lang="en-US" altLang="de-DE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71482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73" y="1236633"/>
            <a:ext cx="8471454" cy="5164167"/>
          </a:xfrm>
          <a:prstGeom prst="rect">
            <a:avLst/>
          </a:prstGeom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Direkte und indirekte </a:t>
            </a:r>
            <a:r>
              <a:rPr lang="de-DE" b="1" dirty="0" err="1"/>
              <a:t>Glucocorticoid</a:t>
            </a:r>
            <a:r>
              <a:rPr lang="de-DE" b="1" dirty="0"/>
              <a:t>-Effekte auf den Knochen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76401" y="2362200"/>
            <a:ext cx="1693286" cy="1600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1E6A33EC-C3FE-4888-977E-A7D629C93035}"/>
              </a:ext>
            </a:extLst>
          </p:cNvPr>
          <p:cNvSpPr txBox="1">
            <a:spLocks/>
          </p:cNvSpPr>
          <p:nvPr/>
        </p:nvSpPr>
        <p:spPr bwMode="auto">
          <a:xfrm>
            <a:off x="76200" y="6540567"/>
            <a:ext cx="4032000" cy="20313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Canalis</a:t>
            </a:r>
            <a:r>
              <a:rPr lang="de-DE" dirty="0"/>
              <a:t> et al. </a:t>
            </a:r>
            <a:r>
              <a:rPr lang="de-DE" dirty="0" err="1"/>
              <a:t>Osteoporos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(2007) 18:1319–1328</a:t>
            </a:r>
          </a:p>
        </p:txBody>
      </p:sp>
    </p:spTree>
    <p:extLst>
      <p:ext uri="{BB962C8B-B14F-4D97-AF65-F5344CB8AC3E}">
        <p14:creationId xmlns:p14="http://schemas.microsoft.com/office/powerpoint/2010/main" val="363236063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b="1" dirty="0"/>
              <a:t>Therapie mit </a:t>
            </a:r>
            <a:r>
              <a:rPr lang="de-DE" b="1" dirty="0" err="1"/>
              <a:t>Glucocorticoiden</a:t>
            </a:r>
            <a:r>
              <a:rPr lang="de-DE" b="1" dirty="0"/>
              <a:t>: 2-phasiger Knochenverlust </a:t>
            </a:r>
          </a:p>
        </p:txBody>
      </p:sp>
      <p:sp>
        <p:nvSpPr>
          <p:cNvPr id="17415" name="Pfeil nach unten 7"/>
          <p:cNvSpPr>
            <a:spLocks noChangeArrowheads="1"/>
          </p:cNvSpPr>
          <p:nvPr/>
        </p:nvSpPr>
        <p:spPr bwMode="auto">
          <a:xfrm>
            <a:off x="4166374" y="4105691"/>
            <a:ext cx="363141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16" name="Pfeil nach unten 11"/>
          <p:cNvSpPr>
            <a:spLocks noChangeArrowheads="1"/>
          </p:cNvSpPr>
          <p:nvPr/>
        </p:nvSpPr>
        <p:spPr bwMode="auto">
          <a:xfrm>
            <a:off x="4166374" y="4039016"/>
            <a:ext cx="363141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18" name="Pfeil nach unten 16"/>
          <p:cNvSpPr>
            <a:spLocks noChangeArrowheads="1"/>
          </p:cNvSpPr>
          <p:nvPr/>
        </p:nvSpPr>
        <p:spPr bwMode="auto">
          <a:xfrm>
            <a:off x="4166374" y="4272379"/>
            <a:ext cx="363140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19" name="Pfeil nach unten 17"/>
          <p:cNvSpPr>
            <a:spLocks noChangeArrowheads="1"/>
          </p:cNvSpPr>
          <p:nvPr/>
        </p:nvSpPr>
        <p:spPr bwMode="auto">
          <a:xfrm>
            <a:off x="4166374" y="4205704"/>
            <a:ext cx="363141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20" name="Pfeil nach unten 18"/>
          <p:cNvSpPr>
            <a:spLocks noChangeArrowheads="1"/>
          </p:cNvSpPr>
          <p:nvPr/>
        </p:nvSpPr>
        <p:spPr bwMode="auto">
          <a:xfrm>
            <a:off x="4166374" y="4205704"/>
            <a:ext cx="363141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21" name="Pfeil nach unten 21"/>
          <p:cNvSpPr>
            <a:spLocks noChangeArrowheads="1"/>
          </p:cNvSpPr>
          <p:nvPr/>
        </p:nvSpPr>
        <p:spPr bwMode="auto">
          <a:xfrm rot="10800000" flipV="1">
            <a:off x="4114582" y="4139029"/>
            <a:ext cx="466725" cy="600075"/>
          </a:xfrm>
          <a:prstGeom prst="downArrow">
            <a:avLst>
              <a:gd name="adj1" fmla="val 50000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7422" name="Pfeil nach unten 22"/>
          <p:cNvSpPr>
            <a:spLocks noChangeArrowheads="1"/>
          </p:cNvSpPr>
          <p:nvPr/>
        </p:nvSpPr>
        <p:spPr bwMode="auto">
          <a:xfrm>
            <a:off x="4166374" y="4072354"/>
            <a:ext cx="363141" cy="733425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sz="1350" i="1">
              <a:latin typeface="+mj-lt"/>
            </a:endParaRPr>
          </a:p>
        </p:txBody>
      </p:sp>
      <p:sp>
        <p:nvSpPr>
          <p:cNvPr id="14" name="Eingebuchteter Richtungspfeil 21">
            <a:extLst>
              <a:ext uri="{FF2B5EF4-FFF2-40B4-BE49-F238E27FC236}">
                <a16:creationId xmlns:a16="http://schemas.microsoft.com/office/drawing/2014/main" id="{B0C1515E-9458-4013-83B0-C65C42A0383C}"/>
              </a:ext>
            </a:extLst>
          </p:cNvPr>
          <p:cNvSpPr/>
          <p:nvPr/>
        </p:nvSpPr>
        <p:spPr>
          <a:xfrm>
            <a:off x="651238" y="1922589"/>
            <a:ext cx="7491632" cy="761380"/>
          </a:xfrm>
          <a:custGeom>
            <a:avLst/>
            <a:gdLst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435173 w 8105774"/>
              <a:gd name="connsiteY5" fmla="*/ 435173 h 870346"/>
              <a:gd name="connsiteX6" fmla="*/ 0 w 8105774"/>
              <a:gd name="connsiteY6" fmla="*/ 0 h 870346"/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2912 w 8105774"/>
              <a:gd name="connsiteY5" fmla="*/ 443485 h 870346"/>
              <a:gd name="connsiteX6" fmla="*/ 0 w 8105774"/>
              <a:gd name="connsiteY6" fmla="*/ 0 h 87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05774" h="870346">
                <a:moveTo>
                  <a:pt x="0" y="0"/>
                </a:moveTo>
                <a:lnTo>
                  <a:pt x="7670601" y="0"/>
                </a:lnTo>
                <a:lnTo>
                  <a:pt x="8105774" y="435173"/>
                </a:lnTo>
                <a:lnTo>
                  <a:pt x="7670601" y="870346"/>
                </a:lnTo>
                <a:lnTo>
                  <a:pt x="0" y="870346"/>
                </a:lnTo>
                <a:cubicBezTo>
                  <a:pt x="971" y="728059"/>
                  <a:pt x="1941" y="585772"/>
                  <a:pt x="2912" y="443485"/>
                </a:cubicBezTo>
                <a:cubicBezTo>
                  <a:pt x="1941" y="295657"/>
                  <a:pt x="971" y="147828"/>
                  <a:pt x="0" y="0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endParaRPr lang="de-DE" dirty="0">
              <a:latin typeface="+mj-lt"/>
              <a:cs typeface="Calibri" panose="020F0502020204030204" pitchFamily="34" charset="0"/>
            </a:endParaRPr>
          </a:p>
          <a:p>
            <a:r>
              <a:rPr lang="de-DE" dirty="0">
                <a:latin typeface="+mj-lt"/>
                <a:cs typeface="Calibri" panose="020F0502020204030204" pitchFamily="34" charset="0"/>
              </a:rPr>
              <a:t>12 % Verlust innerhalb der ersten 3-12 Monate</a:t>
            </a:r>
          </a:p>
          <a:p>
            <a:endParaRPr lang="de-DE" dirty="0">
              <a:solidFill>
                <a:srgbClr val="C00000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1DE68-8602-4402-B9D7-6A42174CADDC}"/>
              </a:ext>
            </a:extLst>
          </p:cNvPr>
          <p:cNvSpPr txBox="1"/>
          <p:nvPr/>
        </p:nvSpPr>
        <p:spPr>
          <a:xfrm>
            <a:off x="628378" y="1489041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>
                <a:latin typeface="+mj-lt"/>
              </a:rPr>
              <a:t>Rasche Phase</a:t>
            </a:r>
            <a:endParaRPr lang="de-DE" b="1" dirty="0">
              <a:latin typeface="+mj-lt"/>
            </a:endParaRPr>
          </a:p>
        </p:txBody>
      </p:sp>
      <p:sp>
        <p:nvSpPr>
          <p:cNvPr id="17" name="Eingebuchteter Richtungspfeil 21">
            <a:extLst>
              <a:ext uri="{FF2B5EF4-FFF2-40B4-BE49-F238E27FC236}">
                <a16:creationId xmlns:a16="http://schemas.microsoft.com/office/drawing/2014/main" id="{48D7E3A1-6E9F-4DA0-BBFD-E5C46742AA9E}"/>
              </a:ext>
            </a:extLst>
          </p:cNvPr>
          <p:cNvSpPr/>
          <p:nvPr/>
        </p:nvSpPr>
        <p:spPr>
          <a:xfrm>
            <a:off x="651238" y="2788576"/>
            <a:ext cx="7491632" cy="761380"/>
          </a:xfrm>
          <a:custGeom>
            <a:avLst/>
            <a:gdLst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435173 w 8105774"/>
              <a:gd name="connsiteY5" fmla="*/ 435173 h 870346"/>
              <a:gd name="connsiteX6" fmla="*/ 0 w 8105774"/>
              <a:gd name="connsiteY6" fmla="*/ 0 h 870346"/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2912 w 8105774"/>
              <a:gd name="connsiteY5" fmla="*/ 443485 h 870346"/>
              <a:gd name="connsiteX6" fmla="*/ 0 w 8105774"/>
              <a:gd name="connsiteY6" fmla="*/ 0 h 87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05774" h="870346">
                <a:moveTo>
                  <a:pt x="0" y="0"/>
                </a:moveTo>
                <a:lnTo>
                  <a:pt x="7670601" y="0"/>
                </a:lnTo>
                <a:lnTo>
                  <a:pt x="8105774" y="435173"/>
                </a:lnTo>
                <a:lnTo>
                  <a:pt x="7670601" y="870346"/>
                </a:lnTo>
                <a:lnTo>
                  <a:pt x="0" y="870346"/>
                </a:lnTo>
                <a:cubicBezTo>
                  <a:pt x="971" y="728059"/>
                  <a:pt x="1941" y="585772"/>
                  <a:pt x="2912" y="443485"/>
                </a:cubicBezTo>
                <a:cubicBezTo>
                  <a:pt x="1941" y="295657"/>
                  <a:pt x="971" y="147828"/>
                  <a:pt x="0" y="0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r>
              <a:rPr lang="de-DE" dirty="0" err="1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Osteoblasten</a:t>
            </a:r>
            <a:r>
              <a:rPr lang="de-DE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-Suppression </a:t>
            </a:r>
            <a:r>
              <a:rPr lang="de-DE" dirty="0">
                <a:latin typeface="+mj-lt"/>
                <a:cs typeface="Calibri" panose="020F0502020204030204" pitchFamily="34" charset="0"/>
              </a:rPr>
              <a:t>und gleichzeitig </a:t>
            </a:r>
            <a:r>
              <a:rPr lang="de-DE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gesteigerte Resorption</a:t>
            </a:r>
          </a:p>
        </p:txBody>
      </p:sp>
      <p:sp>
        <p:nvSpPr>
          <p:cNvPr id="18" name="Eingebuchteter Richtungspfeil 21">
            <a:extLst>
              <a:ext uri="{FF2B5EF4-FFF2-40B4-BE49-F238E27FC236}">
                <a16:creationId xmlns:a16="http://schemas.microsoft.com/office/drawing/2014/main" id="{14039A2E-31AA-4C84-8E74-F2078787BEA2}"/>
              </a:ext>
            </a:extLst>
          </p:cNvPr>
          <p:cNvSpPr/>
          <p:nvPr/>
        </p:nvSpPr>
        <p:spPr>
          <a:xfrm>
            <a:off x="651238" y="4365433"/>
            <a:ext cx="7491632" cy="761380"/>
          </a:xfrm>
          <a:custGeom>
            <a:avLst/>
            <a:gdLst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435173 w 8105774"/>
              <a:gd name="connsiteY5" fmla="*/ 435173 h 870346"/>
              <a:gd name="connsiteX6" fmla="*/ 0 w 8105774"/>
              <a:gd name="connsiteY6" fmla="*/ 0 h 870346"/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2912 w 8105774"/>
              <a:gd name="connsiteY5" fmla="*/ 443485 h 870346"/>
              <a:gd name="connsiteX6" fmla="*/ 0 w 8105774"/>
              <a:gd name="connsiteY6" fmla="*/ 0 h 87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05774" h="870346">
                <a:moveTo>
                  <a:pt x="0" y="0"/>
                </a:moveTo>
                <a:lnTo>
                  <a:pt x="7670601" y="0"/>
                </a:lnTo>
                <a:lnTo>
                  <a:pt x="8105774" y="435173"/>
                </a:lnTo>
                <a:lnTo>
                  <a:pt x="7670601" y="870346"/>
                </a:lnTo>
                <a:lnTo>
                  <a:pt x="0" y="870346"/>
                </a:lnTo>
                <a:cubicBezTo>
                  <a:pt x="971" y="728059"/>
                  <a:pt x="1941" y="585772"/>
                  <a:pt x="2912" y="443485"/>
                </a:cubicBezTo>
                <a:cubicBezTo>
                  <a:pt x="1941" y="295657"/>
                  <a:pt x="971" y="147828"/>
                  <a:pt x="0" y="0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r>
              <a:rPr lang="de-DE" dirty="0">
                <a:latin typeface="+mj-lt"/>
                <a:cs typeface="Calibri" panose="020F0502020204030204" pitchFamily="34" charset="0"/>
              </a:rPr>
              <a:t>3-5 % BMD Verlust pro Jahr</a:t>
            </a:r>
          </a:p>
        </p:txBody>
      </p:sp>
      <p:sp>
        <p:nvSpPr>
          <p:cNvPr id="19" name="Eingebuchteter Richtungspfeil 21">
            <a:extLst>
              <a:ext uri="{FF2B5EF4-FFF2-40B4-BE49-F238E27FC236}">
                <a16:creationId xmlns:a16="http://schemas.microsoft.com/office/drawing/2014/main" id="{BF6E75E9-DC75-418A-84FC-9F505BF64997}"/>
              </a:ext>
            </a:extLst>
          </p:cNvPr>
          <p:cNvSpPr/>
          <p:nvPr/>
        </p:nvSpPr>
        <p:spPr>
          <a:xfrm>
            <a:off x="651238" y="5300206"/>
            <a:ext cx="7491632" cy="761380"/>
          </a:xfrm>
          <a:custGeom>
            <a:avLst/>
            <a:gdLst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435173 w 8105774"/>
              <a:gd name="connsiteY5" fmla="*/ 435173 h 870346"/>
              <a:gd name="connsiteX6" fmla="*/ 0 w 8105774"/>
              <a:gd name="connsiteY6" fmla="*/ 0 h 870346"/>
              <a:gd name="connsiteX0" fmla="*/ 0 w 8105774"/>
              <a:gd name="connsiteY0" fmla="*/ 0 h 870346"/>
              <a:gd name="connsiteX1" fmla="*/ 7670601 w 8105774"/>
              <a:gd name="connsiteY1" fmla="*/ 0 h 870346"/>
              <a:gd name="connsiteX2" fmla="*/ 8105774 w 8105774"/>
              <a:gd name="connsiteY2" fmla="*/ 435173 h 870346"/>
              <a:gd name="connsiteX3" fmla="*/ 7670601 w 8105774"/>
              <a:gd name="connsiteY3" fmla="*/ 870346 h 870346"/>
              <a:gd name="connsiteX4" fmla="*/ 0 w 8105774"/>
              <a:gd name="connsiteY4" fmla="*/ 870346 h 870346"/>
              <a:gd name="connsiteX5" fmla="*/ 2912 w 8105774"/>
              <a:gd name="connsiteY5" fmla="*/ 443485 h 870346"/>
              <a:gd name="connsiteX6" fmla="*/ 0 w 8105774"/>
              <a:gd name="connsiteY6" fmla="*/ 0 h 87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05774" h="870346">
                <a:moveTo>
                  <a:pt x="0" y="0"/>
                </a:moveTo>
                <a:lnTo>
                  <a:pt x="7670601" y="0"/>
                </a:lnTo>
                <a:lnTo>
                  <a:pt x="8105774" y="435173"/>
                </a:lnTo>
                <a:lnTo>
                  <a:pt x="7670601" y="870346"/>
                </a:lnTo>
                <a:lnTo>
                  <a:pt x="0" y="870346"/>
                </a:lnTo>
                <a:cubicBezTo>
                  <a:pt x="971" y="728059"/>
                  <a:pt x="1941" y="585772"/>
                  <a:pt x="2912" y="443485"/>
                </a:cubicBezTo>
                <a:cubicBezTo>
                  <a:pt x="1941" y="295657"/>
                  <a:pt x="971" y="147828"/>
                  <a:pt x="0" y="0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t"/>
          <a:lstStyle/>
          <a:p>
            <a:r>
              <a:rPr lang="de-DE" dirty="0">
                <a:latin typeface="+mj-lt"/>
                <a:cs typeface="Calibri" panose="020F0502020204030204" pitchFamily="34" charset="0"/>
              </a:rPr>
              <a:t>Resorption langsamer aber trotzdem ausgeprägte </a:t>
            </a:r>
            <a:r>
              <a:rPr lang="de-DE" dirty="0">
                <a:solidFill>
                  <a:srgbClr val="C00000"/>
                </a:solidFill>
                <a:latin typeface="+mj-lt"/>
                <a:cs typeface="Calibri" panose="020F0502020204030204" pitchFamily="34" charset="0"/>
              </a:rPr>
              <a:t>Suppression der Knochenformation  </a:t>
            </a:r>
          </a:p>
          <a:p>
            <a:endParaRPr lang="de-DE" sz="2000" dirty="0">
              <a:latin typeface="+mj-lt"/>
              <a:cs typeface="Calibri" panose="020F0502020204030204" pitchFamily="34" charset="0"/>
            </a:endParaRPr>
          </a:p>
          <a:p>
            <a:endParaRPr lang="de-DE" dirty="0">
              <a:solidFill>
                <a:srgbClr val="C00000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F81FDF-94CA-44A6-90CC-2012C7B7C62E}"/>
              </a:ext>
            </a:extLst>
          </p:cNvPr>
          <p:cNvSpPr txBox="1"/>
          <p:nvPr/>
        </p:nvSpPr>
        <p:spPr>
          <a:xfrm>
            <a:off x="628378" y="3822708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>
                <a:latin typeface="+mj-lt"/>
              </a:rPr>
              <a:t>Langsame Phase </a:t>
            </a:r>
            <a:endParaRPr lang="de-DE" b="1" dirty="0">
              <a:latin typeface="+mj-lt"/>
            </a:endParaRP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546FC7F8-F27E-4112-B0D4-766EF70F8D7C}"/>
              </a:ext>
            </a:extLst>
          </p:cNvPr>
          <p:cNvSpPr txBox="1">
            <a:spLocks/>
          </p:cNvSpPr>
          <p:nvPr/>
        </p:nvSpPr>
        <p:spPr bwMode="auto">
          <a:xfrm>
            <a:off x="115324" y="6486114"/>
            <a:ext cx="4032000" cy="20313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eaLnBrk="1" hangingPunct="1"/>
            <a:r>
              <a:rPr lang="en-US" altLang="de-DE" dirty="0" err="1">
                <a:solidFill>
                  <a:srgbClr val="141314"/>
                </a:solidFill>
                <a:latin typeface="+mj-lt"/>
              </a:rPr>
              <a:t>Manolagas</a:t>
            </a:r>
            <a:r>
              <a:rPr lang="en-US" altLang="de-DE" dirty="0">
                <a:solidFill>
                  <a:srgbClr val="141314"/>
                </a:solidFill>
                <a:latin typeface="+mj-lt"/>
              </a:rPr>
              <a:t> SC, Weinstein RS. J Bone Miner Res 1999;14(7):1061-1066 </a:t>
            </a:r>
          </a:p>
        </p:txBody>
      </p:sp>
    </p:spTree>
    <p:extLst>
      <p:ext uri="{BB962C8B-B14F-4D97-AF65-F5344CB8AC3E}">
        <p14:creationId xmlns:p14="http://schemas.microsoft.com/office/powerpoint/2010/main" val="320605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7ED4A2-A98B-46D6-989F-E1766F12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kern="1200" dirty="0"/>
              <a:t>Zulassungen bei </a:t>
            </a:r>
            <a:r>
              <a:rPr lang="de-DE" b="1" kern="1200" dirty="0" err="1"/>
              <a:t>Glucocorticoid</a:t>
            </a:r>
            <a:r>
              <a:rPr lang="de-DE" b="1" kern="1200" dirty="0"/>
              <a:t>-induzierter Osteoporose</a:t>
            </a:r>
            <a:endParaRPr lang="de-D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B6C903-A886-4183-878A-6F59A56A808D}"/>
              </a:ext>
            </a:extLst>
          </p:cNvPr>
          <p:cNvGrpSpPr/>
          <p:nvPr/>
        </p:nvGrpSpPr>
        <p:grpSpPr>
          <a:xfrm>
            <a:off x="826184" y="1600200"/>
            <a:ext cx="7491632" cy="3423183"/>
            <a:chOff x="332935" y="997968"/>
            <a:chExt cx="8610600" cy="391309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366515F-3113-4B68-9FEF-DE1E172614BA}"/>
                </a:ext>
              </a:extLst>
            </p:cNvPr>
            <p:cNvGrpSpPr/>
            <p:nvPr/>
          </p:nvGrpSpPr>
          <p:grpSpPr>
            <a:xfrm>
              <a:off x="332935" y="997968"/>
              <a:ext cx="8610600" cy="2886635"/>
              <a:chOff x="85725" y="3606657"/>
              <a:chExt cx="8610600" cy="2886635"/>
            </a:xfrm>
          </p:grpSpPr>
          <p:grpSp>
            <p:nvGrpSpPr>
              <p:cNvPr id="16" name="Gruppieren 10">
                <a:extLst>
                  <a:ext uri="{FF2B5EF4-FFF2-40B4-BE49-F238E27FC236}">
                    <a16:creationId xmlns:a16="http://schemas.microsoft.com/office/drawing/2014/main" id="{FA2140CA-1381-4875-8E2E-23284788E421}"/>
                  </a:ext>
                </a:extLst>
              </p:cNvPr>
              <p:cNvGrpSpPr/>
              <p:nvPr/>
            </p:nvGrpSpPr>
            <p:grpSpPr>
              <a:xfrm>
                <a:off x="85725" y="3606657"/>
                <a:ext cx="8610600" cy="870346"/>
                <a:chOff x="0" y="171825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3" name="Eingebuchteter Richtungspfeil 21">
                  <a:extLst>
                    <a:ext uri="{FF2B5EF4-FFF2-40B4-BE49-F238E27FC236}">
                      <a16:creationId xmlns:a16="http://schemas.microsoft.com/office/drawing/2014/main" id="{674B9397-CF96-4ECA-BB95-118594347EB7}"/>
                    </a:ext>
                  </a:extLst>
                </p:cNvPr>
                <p:cNvSpPr/>
                <p:nvPr/>
              </p:nvSpPr>
              <p:spPr>
                <a:xfrm>
                  <a:off x="0" y="171825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2 w 8105774"/>
                    <a:gd name="connsiteY5" fmla="*/ 443485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1" y="728059"/>
                        <a:pt x="1941" y="585772"/>
                        <a:pt x="2912" y="443485"/>
                      </a:cubicBezTo>
                      <a:cubicBezTo>
                        <a:pt x="1941" y="295657"/>
                        <a:pt x="971" y="14782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4" name="Eingebuchteter Richtungspfeil 4">
                  <a:extLst>
                    <a:ext uri="{FF2B5EF4-FFF2-40B4-BE49-F238E27FC236}">
                      <a16:creationId xmlns:a16="http://schemas.microsoft.com/office/drawing/2014/main" id="{5F568596-EE6C-472B-9215-1CA25A901700}"/>
                    </a:ext>
                  </a:extLst>
                </p:cNvPr>
                <p:cNvSpPr txBox="1"/>
                <p:nvPr/>
              </p:nvSpPr>
              <p:spPr>
                <a:xfrm>
                  <a:off x="109944" y="171825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>
                      <a:cs typeface="Calibri" panose="020F0502020204030204" pitchFamily="34" charset="0"/>
                    </a:rPr>
                    <a:t>Zugelassen zur Therapie einer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Glucocorticoid</a:t>
                  </a:r>
                  <a:r>
                    <a:rPr lang="de-DE" sz="1400" dirty="0">
                      <a:cs typeface="Calibri" panose="020F0502020204030204" pitchFamily="34" charset="0"/>
                    </a:rPr>
                    <a:t>-induzierten Osteoporose sind bei der </a:t>
                  </a:r>
                  <a:r>
                    <a:rPr lang="de-DE" sz="1400" b="1" dirty="0">
                      <a:cs typeface="Calibri" panose="020F0502020204030204" pitchFamily="34" charset="0"/>
                    </a:rPr>
                    <a:t>postmenopausalen Frau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Alendronat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(10 mg tgl.),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Risedronat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(5 mg tgl.),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Zoledronat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und Teriparatid.</a:t>
                  </a:r>
                  <a:r>
                    <a:rPr lang="de-DE" sz="1400" baseline="30000" dirty="0">
                      <a:cs typeface="Calibri" panose="020F0502020204030204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17" name="Gruppieren 11">
                <a:extLst>
                  <a:ext uri="{FF2B5EF4-FFF2-40B4-BE49-F238E27FC236}">
                    <a16:creationId xmlns:a16="http://schemas.microsoft.com/office/drawing/2014/main" id="{6517BF7A-4C31-4147-959A-37B7015A6F82}"/>
                  </a:ext>
                </a:extLst>
              </p:cNvPr>
              <p:cNvGrpSpPr/>
              <p:nvPr/>
            </p:nvGrpSpPr>
            <p:grpSpPr>
              <a:xfrm>
                <a:off x="85725" y="4596485"/>
                <a:ext cx="8610600" cy="870346"/>
                <a:chOff x="0" y="1161653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21" name="Eingebuchteter Richtungspfeil 19">
                  <a:extLst>
                    <a:ext uri="{FF2B5EF4-FFF2-40B4-BE49-F238E27FC236}">
                      <a16:creationId xmlns:a16="http://schemas.microsoft.com/office/drawing/2014/main" id="{EE0BEED2-196B-4E6F-8812-5BAC855DDA94}"/>
                    </a:ext>
                  </a:extLst>
                </p:cNvPr>
                <p:cNvSpPr/>
                <p:nvPr/>
              </p:nvSpPr>
              <p:spPr>
                <a:xfrm>
                  <a:off x="0" y="1161653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60111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33601"/>
                        <a:pt x="1941" y="596856"/>
                        <a:pt x="2911" y="460111"/>
                      </a:cubicBezTo>
                      <a:cubicBezTo>
                        <a:pt x="1941" y="306741"/>
                        <a:pt x="970" y="153370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2" name="Eingebuchteter Richtungspfeil 6">
                  <a:extLst>
                    <a:ext uri="{FF2B5EF4-FFF2-40B4-BE49-F238E27FC236}">
                      <a16:creationId xmlns:a16="http://schemas.microsoft.com/office/drawing/2014/main" id="{C3D4976E-B6DF-4BDF-8D34-2AA3F95C738B}"/>
                    </a:ext>
                  </a:extLst>
                </p:cNvPr>
                <p:cNvSpPr txBox="1"/>
                <p:nvPr/>
              </p:nvSpPr>
              <p:spPr>
                <a:xfrm>
                  <a:off x="109944" y="1161653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b" anchorCtr="0">
                  <a:noAutofit/>
                </a:bodyPr>
                <a:lstStyle/>
                <a:p>
                  <a:r>
                    <a:rPr lang="de-DE" sz="1400" dirty="0">
                      <a:cs typeface="Calibri" panose="020F0502020204030204" pitchFamily="34" charset="0"/>
                    </a:rPr>
                    <a:t>Bei </a:t>
                  </a:r>
                  <a:r>
                    <a:rPr lang="de-DE" sz="1400" b="1" dirty="0">
                      <a:cs typeface="Calibri" panose="020F0502020204030204" pitchFamily="34" charset="0"/>
                    </a:rPr>
                    <a:t>Männern </a:t>
                  </a:r>
                  <a:r>
                    <a:rPr lang="de-DE" sz="1400" dirty="0">
                      <a:cs typeface="Calibri" panose="020F0502020204030204" pitchFamily="34" charset="0"/>
                    </a:rPr>
                    <a:t>sind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Alendronat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(10 mg tgl.),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Teriparatid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und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Zoledronat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zugelassen.</a:t>
                  </a:r>
                  <a:r>
                    <a:rPr lang="de-DE" sz="1400" baseline="30000" dirty="0">
                      <a:cs typeface="Calibri" panose="020F0502020204030204" pitchFamily="34" charset="0"/>
                    </a:rPr>
                    <a:t>1</a:t>
                  </a:r>
                </a:p>
                <a:p>
                  <a:pPr lvl="0">
                    <a:lnSpc>
                      <a:spcPct val="95000"/>
                    </a:lnSpc>
                    <a:buClr>
                      <a:srgbClr val="000000"/>
                    </a:buClr>
                    <a:buSzPct val="100000"/>
                    <a:defRPr/>
                  </a:pPr>
                  <a:endParaRPr lang="en-US" altLang="de-DE" sz="1400" b="1" dirty="0">
                    <a:solidFill>
                      <a:srgbClr val="000000"/>
                    </a:solidFill>
                    <a:latin typeface="+mj-lt"/>
                    <a:ea typeface="MS PGothic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8" name="Gruppieren 16">
                <a:extLst>
                  <a:ext uri="{FF2B5EF4-FFF2-40B4-BE49-F238E27FC236}">
                    <a16:creationId xmlns:a16="http://schemas.microsoft.com/office/drawing/2014/main" id="{69676FB4-6076-4971-B9C3-BDB44C19DA7F}"/>
                  </a:ext>
                </a:extLst>
              </p:cNvPr>
              <p:cNvGrpSpPr/>
              <p:nvPr/>
            </p:nvGrpSpPr>
            <p:grpSpPr>
              <a:xfrm>
                <a:off x="85725" y="5622946"/>
                <a:ext cx="8610600" cy="870346"/>
                <a:chOff x="0" y="2188114"/>
                <a:chExt cx="2175867" cy="870346"/>
              </a:xfrm>
              <a:scene3d>
                <a:camera prst="orthographicFront"/>
                <a:lightRig rig="flat" dir="t"/>
              </a:scene3d>
            </p:grpSpPr>
            <p:sp>
              <p:nvSpPr>
                <p:cNvPr id="19" name="Eingebuchteter Richtungspfeil 17">
                  <a:extLst>
                    <a:ext uri="{FF2B5EF4-FFF2-40B4-BE49-F238E27FC236}">
                      <a16:creationId xmlns:a16="http://schemas.microsoft.com/office/drawing/2014/main" id="{C4963722-5920-4915-9508-EB25C34F0BA4}"/>
                    </a:ext>
                  </a:extLst>
                </p:cNvPr>
                <p:cNvSpPr/>
                <p:nvPr/>
              </p:nvSpPr>
              <p:spPr>
                <a:xfrm>
                  <a:off x="0" y="2188114"/>
                  <a:ext cx="2175867" cy="870346"/>
                </a:xfrm>
                <a:custGeom>
                  <a:avLst/>
                  <a:gdLst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435173 w 8105774"/>
                    <a:gd name="connsiteY5" fmla="*/ 435173 h 870346"/>
                    <a:gd name="connsiteX6" fmla="*/ 0 w 8105774"/>
                    <a:gd name="connsiteY6" fmla="*/ 0 h 870346"/>
                    <a:gd name="connsiteX0" fmla="*/ 0 w 8105774"/>
                    <a:gd name="connsiteY0" fmla="*/ 0 h 870346"/>
                    <a:gd name="connsiteX1" fmla="*/ 7670601 w 8105774"/>
                    <a:gd name="connsiteY1" fmla="*/ 0 h 870346"/>
                    <a:gd name="connsiteX2" fmla="*/ 8105774 w 8105774"/>
                    <a:gd name="connsiteY2" fmla="*/ 435173 h 870346"/>
                    <a:gd name="connsiteX3" fmla="*/ 7670601 w 8105774"/>
                    <a:gd name="connsiteY3" fmla="*/ 870346 h 870346"/>
                    <a:gd name="connsiteX4" fmla="*/ 0 w 8105774"/>
                    <a:gd name="connsiteY4" fmla="*/ 870346 h 870346"/>
                    <a:gd name="connsiteX5" fmla="*/ 2911 w 8105774"/>
                    <a:gd name="connsiteY5" fmla="*/ 435173 h 870346"/>
                    <a:gd name="connsiteX6" fmla="*/ 0 w 8105774"/>
                    <a:gd name="connsiteY6" fmla="*/ 0 h 870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105774" h="870346">
                      <a:moveTo>
                        <a:pt x="0" y="0"/>
                      </a:moveTo>
                      <a:lnTo>
                        <a:pt x="7670601" y="0"/>
                      </a:lnTo>
                      <a:lnTo>
                        <a:pt x="8105774" y="435173"/>
                      </a:lnTo>
                      <a:lnTo>
                        <a:pt x="7670601" y="870346"/>
                      </a:lnTo>
                      <a:lnTo>
                        <a:pt x="0" y="870346"/>
                      </a:lnTo>
                      <a:cubicBezTo>
                        <a:pt x="970" y="725288"/>
                        <a:pt x="1941" y="580231"/>
                        <a:pt x="2911" y="435173"/>
                      </a:cubicBezTo>
                      <a:cubicBezTo>
                        <a:pt x="1941" y="290115"/>
                        <a:pt x="970" y="145058"/>
                        <a:pt x="0" y="0"/>
                      </a:cubicBezTo>
                      <a:close/>
                    </a:path>
                  </a:pathLst>
                </a:custGeom>
                <a:sp3d prstMaterial="dkEdge">
                  <a:bevelT w="8200" h="38100"/>
                </a:sp3d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0" name="Eingebuchteter Richtungspfeil 8">
                  <a:extLst>
                    <a:ext uri="{FF2B5EF4-FFF2-40B4-BE49-F238E27FC236}">
                      <a16:creationId xmlns:a16="http://schemas.microsoft.com/office/drawing/2014/main" id="{AC11E445-D706-44D3-8101-1C900250EEFA}"/>
                    </a:ext>
                  </a:extLst>
                </p:cNvPr>
                <p:cNvSpPr txBox="1"/>
                <p:nvPr/>
              </p:nvSpPr>
              <p:spPr>
                <a:xfrm>
                  <a:off x="109944" y="2188114"/>
                  <a:ext cx="1922740" cy="870346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32004" tIns="10668" rIns="10668" bIns="10668" numCol="1" spcCol="1270" anchor="ctr" anchorCtr="0">
                  <a:noAutofit/>
                </a:bodyPr>
                <a:lstStyle/>
                <a:p>
                  <a:r>
                    <a:rPr lang="de-DE" sz="1400" dirty="0" err="1">
                      <a:cs typeface="Calibri" panose="020F0502020204030204" pitchFamily="34" charset="0"/>
                    </a:rPr>
                    <a:t>Teriparatid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hat in einer RCT bei einer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Glucocorticoid</a:t>
                  </a:r>
                  <a:r>
                    <a:rPr lang="de-DE" sz="1400" dirty="0">
                      <a:cs typeface="Calibri" panose="020F0502020204030204" pitchFamily="34" charset="0"/>
                    </a:rPr>
                    <a:t>-induzierten Osteoporose vertebrale Frakturen wirksamer verhindert als </a:t>
                  </a:r>
                  <a:r>
                    <a:rPr lang="de-DE" sz="1400" dirty="0" err="1">
                      <a:cs typeface="Calibri" panose="020F0502020204030204" pitchFamily="34" charset="0"/>
                    </a:rPr>
                    <a:t>Alendronat</a:t>
                  </a:r>
                  <a:r>
                    <a:rPr lang="de-DE" sz="1400" dirty="0">
                      <a:cs typeface="Calibri" panose="020F0502020204030204" pitchFamily="34" charset="0"/>
                    </a:rPr>
                    <a:t> (B für Frauen und Männer).</a:t>
                  </a:r>
                  <a:r>
                    <a:rPr lang="de-DE" sz="1400" baseline="30000" dirty="0">
                      <a:cs typeface="Calibri" panose="020F0502020204030204" pitchFamily="34" charset="0"/>
                    </a:rPr>
                    <a:t>1-3</a:t>
                  </a:r>
                </a:p>
              </p:txBody>
            </p:sp>
          </p:grpSp>
        </p:grpSp>
        <p:grpSp>
          <p:nvGrpSpPr>
            <p:cNvPr id="7" name="Gruppieren 10">
              <a:extLst>
                <a:ext uri="{FF2B5EF4-FFF2-40B4-BE49-F238E27FC236}">
                  <a16:creationId xmlns:a16="http://schemas.microsoft.com/office/drawing/2014/main" id="{53EF2F77-1901-4353-B754-995693C4C0FF}"/>
                </a:ext>
              </a:extLst>
            </p:cNvPr>
            <p:cNvGrpSpPr/>
            <p:nvPr/>
          </p:nvGrpSpPr>
          <p:grpSpPr>
            <a:xfrm>
              <a:off x="332935" y="4040718"/>
              <a:ext cx="8610600" cy="870346"/>
              <a:chOff x="0" y="171825"/>
              <a:chExt cx="2175867" cy="870346"/>
            </a:xfrm>
            <a:scene3d>
              <a:camera prst="orthographicFront"/>
              <a:lightRig rig="flat" dir="t"/>
            </a:scene3d>
          </p:grpSpPr>
          <p:sp>
            <p:nvSpPr>
              <p:cNvPr id="14" name="Eingebuchteter Richtungspfeil 21">
                <a:extLst>
                  <a:ext uri="{FF2B5EF4-FFF2-40B4-BE49-F238E27FC236}">
                    <a16:creationId xmlns:a16="http://schemas.microsoft.com/office/drawing/2014/main" id="{1FE4007F-312A-42E7-9185-E066932568AE}"/>
                  </a:ext>
                </a:extLst>
              </p:cNvPr>
              <p:cNvSpPr/>
              <p:nvPr/>
            </p:nvSpPr>
            <p:spPr>
              <a:xfrm>
                <a:off x="0" y="171825"/>
                <a:ext cx="2175867" cy="870346"/>
              </a:xfrm>
              <a:custGeom>
                <a:avLst/>
                <a:gdLst>
                  <a:gd name="connsiteX0" fmla="*/ 0 w 8105774"/>
                  <a:gd name="connsiteY0" fmla="*/ 0 h 870346"/>
                  <a:gd name="connsiteX1" fmla="*/ 7670601 w 8105774"/>
                  <a:gd name="connsiteY1" fmla="*/ 0 h 870346"/>
                  <a:gd name="connsiteX2" fmla="*/ 8105774 w 8105774"/>
                  <a:gd name="connsiteY2" fmla="*/ 435173 h 870346"/>
                  <a:gd name="connsiteX3" fmla="*/ 7670601 w 8105774"/>
                  <a:gd name="connsiteY3" fmla="*/ 870346 h 870346"/>
                  <a:gd name="connsiteX4" fmla="*/ 0 w 8105774"/>
                  <a:gd name="connsiteY4" fmla="*/ 870346 h 870346"/>
                  <a:gd name="connsiteX5" fmla="*/ 435173 w 8105774"/>
                  <a:gd name="connsiteY5" fmla="*/ 435173 h 870346"/>
                  <a:gd name="connsiteX6" fmla="*/ 0 w 8105774"/>
                  <a:gd name="connsiteY6" fmla="*/ 0 h 870346"/>
                  <a:gd name="connsiteX0" fmla="*/ 0 w 8105774"/>
                  <a:gd name="connsiteY0" fmla="*/ 0 h 870346"/>
                  <a:gd name="connsiteX1" fmla="*/ 7670601 w 8105774"/>
                  <a:gd name="connsiteY1" fmla="*/ 0 h 870346"/>
                  <a:gd name="connsiteX2" fmla="*/ 8105774 w 8105774"/>
                  <a:gd name="connsiteY2" fmla="*/ 435173 h 870346"/>
                  <a:gd name="connsiteX3" fmla="*/ 7670601 w 8105774"/>
                  <a:gd name="connsiteY3" fmla="*/ 870346 h 870346"/>
                  <a:gd name="connsiteX4" fmla="*/ 0 w 8105774"/>
                  <a:gd name="connsiteY4" fmla="*/ 870346 h 870346"/>
                  <a:gd name="connsiteX5" fmla="*/ 2912 w 8105774"/>
                  <a:gd name="connsiteY5" fmla="*/ 443485 h 870346"/>
                  <a:gd name="connsiteX6" fmla="*/ 0 w 8105774"/>
                  <a:gd name="connsiteY6" fmla="*/ 0 h 870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05774" h="870346">
                    <a:moveTo>
                      <a:pt x="0" y="0"/>
                    </a:moveTo>
                    <a:lnTo>
                      <a:pt x="7670601" y="0"/>
                    </a:lnTo>
                    <a:lnTo>
                      <a:pt x="8105774" y="435173"/>
                    </a:lnTo>
                    <a:lnTo>
                      <a:pt x="7670601" y="870346"/>
                    </a:lnTo>
                    <a:lnTo>
                      <a:pt x="0" y="870346"/>
                    </a:lnTo>
                    <a:cubicBezTo>
                      <a:pt x="971" y="728059"/>
                      <a:pt x="1941" y="585772"/>
                      <a:pt x="2912" y="443485"/>
                    </a:cubicBezTo>
                    <a:cubicBezTo>
                      <a:pt x="1941" y="295657"/>
                      <a:pt x="971" y="147828"/>
                      <a:pt x="0" y="0"/>
                    </a:cubicBezTo>
                    <a:close/>
                  </a:path>
                </a:pathLst>
              </a:custGeom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5" name="Eingebuchteter Richtungspfeil 4">
                <a:extLst>
                  <a:ext uri="{FF2B5EF4-FFF2-40B4-BE49-F238E27FC236}">
                    <a16:creationId xmlns:a16="http://schemas.microsoft.com/office/drawing/2014/main" id="{816CAB73-B7E2-4201-BAB1-4C21064D0882}"/>
                  </a:ext>
                </a:extLst>
              </p:cNvPr>
              <p:cNvSpPr txBox="1"/>
              <p:nvPr/>
            </p:nvSpPr>
            <p:spPr>
              <a:xfrm>
                <a:off x="109944" y="171825"/>
                <a:ext cx="1922740" cy="8703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32004" tIns="10668" rIns="10668" bIns="10668" numCol="1" spcCol="1270" anchor="ctr" anchorCtr="0">
                <a:noAutofit/>
              </a:bodyPr>
              <a:lstStyle/>
              <a:p>
                <a:r>
                  <a:rPr lang="de-DE" sz="1400" dirty="0" err="1">
                    <a:cs typeface="Calibri" panose="020F0502020204030204" pitchFamily="34" charset="0"/>
                  </a:rPr>
                  <a:t>Denosumab</a:t>
                </a:r>
                <a:r>
                  <a:rPr lang="de-DE" sz="1400" dirty="0">
                    <a:cs typeface="Calibri" panose="020F0502020204030204" pitchFamily="34" charset="0"/>
                  </a:rPr>
                  <a:t> (60 mg halbjährlich) ist seit Juni 2018 zugelassen zur Behandlung von Knochenschwund im Zusammenhang mit systemischer </a:t>
                </a:r>
                <a:r>
                  <a:rPr lang="de-DE" sz="1400" dirty="0" err="1">
                    <a:cs typeface="Calibri" panose="020F0502020204030204" pitchFamily="34" charset="0"/>
                  </a:rPr>
                  <a:t>Glucocorticoid</a:t>
                </a:r>
                <a:r>
                  <a:rPr lang="de-DE" sz="1400" dirty="0">
                    <a:cs typeface="Calibri" panose="020F0502020204030204" pitchFamily="34" charset="0"/>
                  </a:rPr>
                  <a:t>-Langzeittherapie bei erwachsenen Patienten mit erhöhtem Frakturrisiko.</a:t>
                </a:r>
                <a:r>
                  <a:rPr lang="de-DE" sz="1400" baseline="30000" dirty="0">
                    <a:cs typeface="Calibri" panose="020F0502020204030204" pitchFamily="34" charset="0"/>
                  </a:rPr>
                  <a:t>4</a:t>
                </a:r>
              </a:p>
            </p:txBody>
          </p:sp>
        </p:grp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B7262B72-C0F0-4D9B-9ECC-2C34327CAD1A}"/>
              </a:ext>
            </a:extLst>
          </p:cNvPr>
          <p:cNvSpPr txBox="1">
            <a:spLocks/>
          </p:cNvSpPr>
          <p:nvPr/>
        </p:nvSpPr>
        <p:spPr bwMode="auto">
          <a:xfrm>
            <a:off x="179670" y="6097369"/>
            <a:ext cx="6620102" cy="6463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altLang="de-DE" dirty="0"/>
              <a:t>1. DVO-Leitlinie Osteoporose 2017: </a:t>
            </a:r>
            <a:r>
              <a:rPr lang="de-DE" altLang="de-DE" dirty="0">
                <a:hlinkClick r:id="rId3"/>
              </a:rPr>
              <a:t>http://www.dv-osteologie.org/dvo_leitlinien/dvo-leitlinie-2017</a:t>
            </a:r>
            <a:r>
              <a:rPr lang="de-DE" altLang="de-DE" dirty="0"/>
              <a:t>; </a:t>
            </a:r>
          </a:p>
          <a:p>
            <a:r>
              <a:rPr lang="de-DE" altLang="de-DE" dirty="0"/>
              <a:t>2. </a:t>
            </a:r>
            <a:r>
              <a:rPr lang="de-DE" dirty="0" err="1"/>
              <a:t>Saag</a:t>
            </a:r>
            <a:r>
              <a:rPr lang="de-DE" dirty="0"/>
              <a:t> KG et al</a:t>
            </a:r>
            <a:r>
              <a:rPr lang="de-DE" i="1" dirty="0"/>
              <a:t>. N Engl J Med</a:t>
            </a:r>
            <a:r>
              <a:rPr lang="de-DE" dirty="0"/>
              <a:t>. 2007; Nov15;357(20):2028-39. </a:t>
            </a:r>
          </a:p>
          <a:p>
            <a:r>
              <a:rPr lang="de-DE" dirty="0"/>
              <a:t>3. </a:t>
            </a:r>
            <a:r>
              <a:rPr lang="de-DE" dirty="0" err="1"/>
              <a:t>Saag</a:t>
            </a:r>
            <a:r>
              <a:rPr lang="de-DE" dirty="0"/>
              <a:t> KG et al. </a:t>
            </a:r>
            <a:r>
              <a:rPr lang="de-DE" i="1" dirty="0"/>
              <a:t>Arthritis &amp; </a:t>
            </a:r>
            <a:r>
              <a:rPr lang="de-DE" i="1" dirty="0" err="1"/>
              <a:t>Rheumatism</a:t>
            </a:r>
            <a:r>
              <a:rPr lang="de-DE" i="1" dirty="0"/>
              <a:t>.</a:t>
            </a:r>
            <a:r>
              <a:rPr lang="de-DE" dirty="0"/>
              <a:t> 2009; 60 (11):3346–3355. </a:t>
            </a:r>
          </a:p>
          <a:p>
            <a:r>
              <a:rPr lang="de-DE" dirty="0"/>
              <a:t>4. </a:t>
            </a:r>
            <a:r>
              <a:rPr lang="de-DE" dirty="0" err="1"/>
              <a:t>Prolia</a:t>
            </a:r>
            <a:r>
              <a:rPr lang="de-DE" dirty="0"/>
              <a:t> (</a:t>
            </a:r>
            <a:r>
              <a:rPr lang="de-DE" dirty="0" err="1"/>
              <a:t>Denosumab</a:t>
            </a:r>
            <a:r>
              <a:rPr lang="de-DE" dirty="0"/>
              <a:t>) Fachinformation, Stand Juni 2018.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48302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66725" y="4191000"/>
            <a:ext cx="8229600" cy="601884"/>
          </a:xfrm>
        </p:spPr>
        <p:txBody>
          <a:bodyPr/>
          <a:lstStyle/>
          <a:p>
            <a:r>
              <a:rPr lang="en-US" sz="1400" dirty="0" err="1"/>
              <a:t>Saag</a:t>
            </a:r>
            <a:r>
              <a:rPr lang="en-US" sz="1400" dirty="0"/>
              <a:t> KG et al. </a:t>
            </a:r>
            <a:r>
              <a:rPr lang="en-US" sz="1400" i="1" dirty="0"/>
              <a:t>Lancet Diabetes Endocrinol.</a:t>
            </a:r>
            <a:r>
              <a:rPr lang="en-US" sz="1400" dirty="0"/>
              <a:t> 2018 Jun;6(6):445-454</a:t>
            </a:r>
            <a:r>
              <a:rPr lang="de-DE" sz="1400" dirty="0"/>
              <a:t> </a:t>
            </a:r>
          </a:p>
          <a:p>
            <a:endParaRPr lang="de-DE" sz="1400" dirty="0"/>
          </a:p>
          <a:p>
            <a:r>
              <a:rPr lang="de-DE" sz="1400" b="0" i="1" dirty="0" err="1"/>
              <a:t>Denosumab</a:t>
            </a:r>
            <a:r>
              <a:rPr lang="de-DE" sz="1400" b="0" i="1" dirty="0"/>
              <a:t> versus </a:t>
            </a:r>
            <a:r>
              <a:rPr lang="de-DE" sz="1400" b="0" i="1" dirty="0" err="1"/>
              <a:t>Risedronate</a:t>
            </a:r>
            <a:r>
              <a:rPr lang="de-DE" sz="1400" b="0" i="1" dirty="0"/>
              <a:t> in </a:t>
            </a:r>
            <a:r>
              <a:rPr lang="de-DE" sz="1400" b="0" i="1" dirty="0" err="1"/>
              <a:t>Glucocorticoid-induced</a:t>
            </a:r>
            <a:r>
              <a:rPr lang="de-DE" sz="1400" b="0" i="1" dirty="0"/>
              <a:t> </a:t>
            </a:r>
            <a:r>
              <a:rPr lang="de-DE" sz="1400" b="0" i="1" dirty="0" err="1"/>
              <a:t>Osteoporosis</a:t>
            </a:r>
            <a:r>
              <a:rPr lang="de-DE" sz="1400" b="0" i="1" dirty="0"/>
              <a:t>:</a:t>
            </a:r>
          </a:p>
          <a:p>
            <a:r>
              <a:rPr lang="de-DE" sz="1400" b="0" i="1" dirty="0"/>
              <a:t>a </a:t>
            </a:r>
            <a:r>
              <a:rPr lang="de-DE" sz="1400" b="0" i="1" dirty="0" err="1"/>
              <a:t>Multicentre</a:t>
            </a:r>
            <a:r>
              <a:rPr lang="de-DE" sz="1400" b="0" i="1" dirty="0"/>
              <a:t>, </a:t>
            </a:r>
            <a:r>
              <a:rPr lang="de-DE" sz="1400" b="0" i="1" dirty="0" err="1"/>
              <a:t>Randomised</a:t>
            </a:r>
            <a:r>
              <a:rPr lang="de-DE" sz="1400" b="0" i="1" dirty="0"/>
              <a:t>, Double-blind, </a:t>
            </a:r>
            <a:r>
              <a:rPr lang="de-DE" sz="1400" b="0" i="1" dirty="0" err="1"/>
              <a:t>Active-controlled</a:t>
            </a:r>
            <a:r>
              <a:rPr lang="de-DE" sz="1400" b="0" i="1" dirty="0"/>
              <a:t>, Double-Dummy, Non-</a:t>
            </a:r>
            <a:r>
              <a:rPr lang="de-DE" sz="1400" b="0" i="1" dirty="0" err="1"/>
              <a:t>Inferiority</a:t>
            </a:r>
            <a:r>
              <a:rPr lang="de-DE" sz="1400" b="0" i="1" dirty="0"/>
              <a:t> Study</a:t>
            </a:r>
          </a:p>
          <a:p>
            <a:endParaRPr lang="de-DE" sz="1400" dirty="0"/>
          </a:p>
          <a:p>
            <a:r>
              <a:rPr lang="en-US" sz="1400" dirty="0" err="1"/>
              <a:t>Saag</a:t>
            </a:r>
            <a:r>
              <a:rPr lang="en-US" sz="1400" dirty="0"/>
              <a:t> KG et al. </a:t>
            </a:r>
            <a:r>
              <a:rPr lang="en-US" sz="1400" i="1" dirty="0" err="1"/>
              <a:t>Calcif</a:t>
            </a:r>
            <a:r>
              <a:rPr lang="en-US" sz="1400" i="1" dirty="0"/>
              <a:t> Tissue Int. </a:t>
            </a:r>
            <a:r>
              <a:rPr lang="en-US" sz="1400" dirty="0"/>
              <a:t>2018;102(</a:t>
            </a:r>
            <a:r>
              <a:rPr lang="en-US" sz="1400" dirty="0" err="1"/>
              <a:t>Suppl</a:t>
            </a:r>
            <a:r>
              <a:rPr lang="en-US" sz="1400" dirty="0"/>
              <a:t> 1): Abstract and Presentation </a:t>
            </a:r>
            <a:r>
              <a:rPr lang="en-GB" sz="1400" dirty="0"/>
              <a:t>PO32</a:t>
            </a:r>
            <a:r>
              <a:rPr lang="en-US" sz="1400" dirty="0"/>
              <a:t>.</a:t>
            </a:r>
            <a:endParaRPr lang="fr-FR" sz="1400" dirty="0"/>
          </a:p>
          <a:p>
            <a:endParaRPr lang="de-DE" sz="1400" dirty="0"/>
          </a:p>
          <a:p>
            <a:r>
              <a:rPr lang="en-US" sz="1400" b="0" i="1" dirty="0" err="1"/>
              <a:t>Denosumab</a:t>
            </a:r>
            <a:r>
              <a:rPr lang="en-US" sz="1400" b="0" i="1" dirty="0"/>
              <a:t> Compared With </a:t>
            </a:r>
            <a:r>
              <a:rPr lang="en-US" sz="1400" b="0" i="1" dirty="0" err="1"/>
              <a:t>Risedronate</a:t>
            </a:r>
            <a:r>
              <a:rPr lang="en-US" sz="1400" b="0" i="1" dirty="0"/>
              <a:t> in Glucocorticoid-Treated Subjects: Results From the Final 24-Month Analysis of a Randomized, Double-blind, Double-Dummy Study</a:t>
            </a:r>
            <a:endParaRPr lang="de-DE" sz="1400" b="0" i="1" dirty="0"/>
          </a:p>
        </p:txBody>
      </p:sp>
      <p:sp>
        <p:nvSpPr>
          <p:cNvPr id="4" name="Titel 3"/>
          <p:cNvSpPr>
            <a:spLocks noGrp="1"/>
          </p:cNvSpPr>
          <p:nvPr>
            <p:ph type="ctrTitle" sz="quarter" idx="4294967295"/>
          </p:nvPr>
        </p:nvSpPr>
        <p:spPr>
          <a:xfrm>
            <a:off x="655638" y="1116234"/>
            <a:ext cx="8497887" cy="1944688"/>
          </a:xfrm>
        </p:spPr>
        <p:txBody>
          <a:bodyPr anchor="ctr" anchorCtr="0"/>
          <a:lstStyle/>
          <a:p>
            <a:br>
              <a:rPr lang="de-DE" sz="2000" b="0" dirty="0"/>
            </a:br>
            <a: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Wirksamkeit von </a:t>
            </a:r>
            <a:r>
              <a:rPr lang="de-DE" sz="2000" b="1" dirty="0" err="1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Denosumab</a:t>
            </a:r>
            <a: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verglichen mit </a:t>
            </a:r>
            <a:r>
              <a:rPr lang="de-DE" sz="2000" b="1" dirty="0" err="1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Risedronat</a:t>
            </a:r>
            <a: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bei mit </a:t>
            </a:r>
            <a:r>
              <a:rPr lang="de-DE" sz="2000" b="1" dirty="0" err="1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Glucocorticoiden</a:t>
            </a:r>
            <a: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behandelten Patienten: </a:t>
            </a:r>
            <a:b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br>
              <a:rPr lang="de-DE" sz="2000" b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de-DE" sz="2000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Ergebnisse einer randomisierten, doppelblinden, aktiv-kontrollierten Studie nach 12 und 24 Monaten</a:t>
            </a:r>
          </a:p>
        </p:txBody>
      </p:sp>
    </p:spTree>
    <p:extLst>
      <p:ext uri="{BB962C8B-B14F-4D97-AF65-F5344CB8AC3E}">
        <p14:creationId xmlns:p14="http://schemas.microsoft.com/office/powerpoint/2010/main" val="3686555389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8176" name="Group 1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403194"/>
              </p:ext>
            </p:extLst>
          </p:nvPr>
        </p:nvGraphicFramePr>
        <p:xfrm>
          <a:off x="395420" y="1738543"/>
          <a:ext cx="8353160" cy="4422326"/>
        </p:xfrm>
        <a:graphic>
          <a:graphicData uri="http://schemas.openxmlformats.org/drawingml/2006/table">
            <a:tbl>
              <a:tblPr/>
              <a:tblGrid>
                <a:gridCol w="1505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7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5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de-DE" sz="15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A76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Design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25092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da-DK" sz="14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Internationale, randomisierte, doppelblinde, aktiv-kontrollierte Phase 3-Studie über  24 Monate (Interim Analyse nach 12 Monaten)</a:t>
                      </a:r>
                      <a:endParaRPr lang="de-DE" sz="14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8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de-DE" sz="15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A76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Patienten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de-DE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Frauen und Männer ≥ 18 Jahre unter </a:t>
                      </a:r>
                      <a:r>
                        <a:rPr kumimoji="0" lang="de-DE" sz="14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Glucocorticoid</a:t>
                      </a:r>
                      <a:r>
                        <a:rPr kumimoji="0" lang="de-DE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(GC)-Therapie: Dosierung 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≥ 7,5 mg </a:t>
                      </a:r>
                      <a:r>
                        <a:rPr kumimoji="0" lang="de-DE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Prednison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täglich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oder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ein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Äquivalent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für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-"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≥ 3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Monate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vor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dem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Screening – GC-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Weiterbehandlung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(GK-W)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-"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&lt; 3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Monate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vor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dem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Screening – GC-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Neubehandlung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(GK-N)</a:t>
                      </a:r>
                      <a:endParaRPr kumimoji="0" lang="de-DE" sz="14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Symbol" panose="05050102010706020507" pitchFamily="18" charset="2"/>
                        <a:buNone/>
                      </a:pPr>
                      <a:endParaRPr kumimoji="0" lang="de-DE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de-DE" sz="1400" b="0" i="0" u="sng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Patienten </a:t>
                      </a:r>
                      <a:r>
                        <a:rPr kumimoji="0" lang="en-US" sz="14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&lt;</a:t>
                      </a:r>
                      <a:r>
                        <a:rPr kumimoji="0" lang="de-DE" sz="1400" b="0" i="0" u="sng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50 Jahre</a:t>
                      </a:r>
                      <a:r>
                        <a:rPr kumimoji="0" lang="de-DE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: Prävalente </a:t>
                      </a:r>
                      <a:r>
                        <a:rPr kumimoji="0" lang="de-DE" sz="14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osteoporotische</a:t>
                      </a:r>
                      <a:r>
                        <a:rPr kumimoji="0" lang="de-DE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Fraktur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de-DE" sz="1400" b="0" i="0" u="sng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GK-W-Patienten </a:t>
                      </a:r>
                      <a:r>
                        <a:rPr kumimoji="0" lang="en-US" sz="14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≥ 50 </a:t>
                      </a:r>
                      <a:r>
                        <a:rPr kumimoji="0" lang="en-US" sz="1400" b="0" i="0" u="sng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Jahre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: </a:t>
                      </a:r>
                    </a:p>
                    <a:p>
                      <a:pPr marL="285750" indent="-19050">
                        <a:buFont typeface="Symbol" panose="05050102010706020507" pitchFamily="18" charset="2"/>
                        <a:buChar char="-"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BMD-T-Wert an LWS,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Gesamthüfte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oder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Schenkelhals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≤‒2,0 </a:t>
                      </a:r>
                    </a:p>
                    <a:p>
                      <a:pPr marL="285750" indent="-19050">
                        <a:buFont typeface="Symbol" panose="05050102010706020507" pitchFamily="18" charset="2"/>
                        <a:buChar char="-"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oder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BMD T-Wert ≤‒1,0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mit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prävalenter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Fraktur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de-DE" sz="15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A76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Behandlung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3C3"/>
                        </a:buClr>
                        <a:buSzPct val="75000"/>
                        <a:buFont typeface="Verdana" panose="020B0604030504040204" pitchFamily="34" charset="0"/>
                        <a:buChar char="−"/>
                        <a:tabLst>
                          <a:tab pos="177800" algn="l"/>
                        </a:tabLst>
                      </a:pPr>
                      <a:r>
                        <a:rPr kumimoji="0" lang="de-DE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Denosumab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60 mg Q6M </a:t>
                      </a:r>
                      <a:r>
                        <a:rPr kumimoji="0" lang="de-DE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s.c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3C3"/>
                        </a:buClr>
                        <a:buSzPct val="75000"/>
                        <a:buFont typeface="Verdana" panose="020B0604030504040204" pitchFamily="34" charset="0"/>
                        <a:buChar char="−"/>
                        <a:tabLst>
                          <a:tab pos="177800" algn="l"/>
                        </a:tabLst>
                      </a:pPr>
                      <a:r>
                        <a:rPr kumimoji="0" lang="de-DE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Risedronat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5 mg QD </a:t>
                      </a:r>
                      <a:r>
                        <a:rPr kumimoji="0" lang="de-DE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p.o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de-DE" sz="15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A76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Endpunkte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3C3"/>
                        </a:buClr>
                        <a:buSzPct val="75000"/>
                        <a:buFont typeface="Verdana" panose="020B0604030504040204" pitchFamily="34" charset="0"/>
                        <a:buNone/>
                        <a:tabLst>
                          <a:tab pos="177800" algn="l"/>
                        </a:tabLst>
                      </a:pPr>
                      <a:r>
                        <a:rPr kumimoji="0" lang="de-DE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Primärer Endpunkt:</a:t>
                      </a: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Nicht-Unterlegenheit gegenüber </a:t>
                      </a:r>
                      <a:r>
                        <a:rPr kumimoji="0" 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Risedronat</a:t>
                      </a: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in Bezug auf die BMD-Veränderung (%) an der LWS vs. Baseline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3C3"/>
                        </a:buClr>
                        <a:buSzPct val="75000"/>
                        <a:buFont typeface="Verdana" panose="020B0604030504040204" pitchFamily="34" charset="0"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kumimoji="0" lang="de-DE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Sekundärer Endpunkt:</a:t>
                      </a: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Überlegenheit gegenüber </a:t>
                      </a:r>
                      <a:r>
                        <a:rPr kumimoji="0" lang="de-DE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Risedronat</a:t>
                      </a: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 in Bezug auf die BMD-Veränderung (%) an LWS und Gesamthüfte vs. Baseline  </a:t>
                      </a:r>
                    </a:p>
                  </a:txBody>
                  <a:tcPr marL="108000" marR="0" marT="72000" marB="72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764" name="Text Box 51"/>
          <p:cNvSpPr txBox="1">
            <a:spLocks noChangeArrowheads="1"/>
          </p:cNvSpPr>
          <p:nvPr/>
        </p:nvSpPr>
        <p:spPr bwMode="auto">
          <a:xfrm>
            <a:off x="430588" y="1196690"/>
            <a:ext cx="1295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dirty="0">
                <a:solidFill>
                  <a:srgbClr val="37A76F"/>
                </a:solidFill>
              </a:rPr>
              <a:t>Methodik: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12858" y="0"/>
            <a:ext cx="8535722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1600" b="1" dirty="0" err="1">
                <a:solidFill>
                  <a:schemeClr val="bg1"/>
                </a:solidFill>
              </a:rPr>
              <a:t>Denosumab</a:t>
            </a:r>
            <a:r>
              <a:rPr lang="de-DE" sz="1600" b="1" dirty="0">
                <a:solidFill>
                  <a:schemeClr val="bg1"/>
                </a:solidFill>
              </a:rPr>
              <a:t> vs. </a:t>
            </a:r>
            <a:r>
              <a:rPr lang="de-DE" sz="1600" b="1" dirty="0" err="1">
                <a:solidFill>
                  <a:schemeClr val="bg1"/>
                </a:solidFill>
              </a:rPr>
              <a:t>Risedronat</a:t>
            </a:r>
            <a:r>
              <a:rPr lang="de-DE" sz="1600" b="1" dirty="0">
                <a:solidFill>
                  <a:schemeClr val="bg1"/>
                </a:solidFill>
              </a:rPr>
              <a:t> bei Patienten mit </a:t>
            </a:r>
            <a:r>
              <a:rPr lang="de-DE" sz="1600" b="1" dirty="0" err="1">
                <a:solidFill>
                  <a:schemeClr val="bg1"/>
                </a:solidFill>
              </a:rPr>
              <a:t>Glucocorticoid</a:t>
            </a:r>
            <a:r>
              <a:rPr lang="de-DE" sz="1600" b="1" dirty="0">
                <a:solidFill>
                  <a:schemeClr val="bg1"/>
                </a:solidFill>
              </a:rPr>
              <a:t>-Therapie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632" y="6294598"/>
            <a:ext cx="651669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  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5EBD4AF0-9F5D-448B-BAC6-2CEDA373F584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AADE8932-3EA8-441A-9F58-85F0B646514F}"/>
              </a:ext>
            </a:extLst>
          </p:cNvPr>
          <p:cNvSpPr txBox="1">
            <a:spLocks/>
          </p:cNvSpPr>
          <p:nvPr/>
        </p:nvSpPr>
        <p:spPr bwMode="auto">
          <a:xfrm>
            <a:off x="5867400" y="6408475"/>
            <a:ext cx="3200400" cy="20313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Q6M: halbjährlich; QD: einmal täglich; </a:t>
            </a:r>
            <a:r>
              <a:rPr lang="de-DE" dirty="0" err="1"/>
              <a:t>s.c</a:t>
            </a:r>
            <a:r>
              <a:rPr lang="de-DE" dirty="0"/>
              <a:t>. subkutan; </a:t>
            </a:r>
            <a:r>
              <a:rPr lang="de-DE" dirty="0" err="1"/>
              <a:t>p.o</a:t>
            </a:r>
            <a:r>
              <a:rPr lang="de-DE" dirty="0"/>
              <a:t>.: oral</a:t>
            </a:r>
          </a:p>
        </p:txBody>
      </p:sp>
    </p:spTree>
    <p:extLst>
      <p:ext uri="{BB962C8B-B14F-4D97-AF65-F5344CB8AC3E}">
        <p14:creationId xmlns:p14="http://schemas.microsoft.com/office/powerpoint/2010/main" val="121339013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kern="1200" dirty="0"/>
              <a:t>Studiendesign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0CDA9F3-46F3-4B68-8656-C808728A0BF8}"/>
              </a:ext>
            </a:extLst>
          </p:cNvPr>
          <p:cNvGrpSpPr/>
          <p:nvPr/>
        </p:nvGrpSpPr>
        <p:grpSpPr>
          <a:xfrm>
            <a:off x="212960" y="2158939"/>
            <a:ext cx="4045238" cy="2410012"/>
            <a:chOff x="611450" y="2326523"/>
            <a:chExt cx="6885369" cy="3427257"/>
          </a:xfrm>
        </p:grpSpPr>
        <p:grpSp>
          <p:nvGrpSpPr>
            <p:cNvPr id="4" name="Group 65"/>
            <p:cNvGrpSpPr>
              <a:grpSpLocks/>
            </p:cNvGrpSpPr>
            <p:nvPr/>
          </p:nvGrpSpPr>
          <p:grpSpPr bwMode="auto">
            <a:xfrm>
              <a:off x="611450" y="2598549"/>
              <a:ext cx="6760501" cy="3155231"/>
              <a:chOff x="709027" y="2350555"/>
              <a:chExt cx="2480459" cy="2818261"/>
            </a:xfrm>
          </p:grpSpPr>
          <p:sp>
            <p:nvSpPr>
              <p:cNvPr id="5" name="Freeform 230"/>
              <p:cNvSpPr>
                <a:spLocks/>
              </p:cNvSpPr>
              <p:nvPr/>
            </p:nvSpPr>
            <p:spPr bwMode="auto">
              <a:xfrm>
                <a:off x="709027" y="2674928"/>
                <a:ext cx="272879" cy="2493888"/>
              </a:xfrm>
              <a:custGeom>
                <a:avLst/>
                <a:gdLst>
                  <a:gd name="T0" fmla="*/ 0 w 200"/>
                  <a:gd name="T1" fmla="*/ 0 h 1564"/>
                  <a:gd name="T2" fmla="*/ 504031295 w 200"/>
                  <a:gd name="T3" fmla="*/ 0 h 1564"/>
                  <a:gd name="T4" fmla="*/ 504031295 w 200"/>
                  <a:gd name="T5" fmla="*/ 2147483647 h 1564"/>
                  <a:gd name="T6" fmla="*/ 0 w 200"/>
                  <a:gd name="T7" fmla="*/ 2147483647 h 1564"/>
                  <a:gd name="T8" fmla="*/ 0 w 200"/>
                  <a:gd name="T9" fmla="*/ 0 h 1564"/>
                  <a:gd name="T10" fmla="*/ 0 w 200"/>
                  <a:gd name="T11" fmla="*/ 0 h 156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"/>
                  <a:gd name="T19" fmla="*/ 0 h 1564"/>
                  <a:gd name="T20" fmla="*/ 200 w 200"/>
                  <a:gd name="T21" fmla="*/ 1564 h 156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" h="1564">
                    <a:moveTo>
                      <a:pt x="0" y="0"/>
                    </a:moveTo>
                    <a:lnTo>
                      <a:pt x="200" y="0"/>
                    </a:lnTo>
                    <a:lnTo>
                      <a:pt x="200" y="1564"/>
                    </a:lnTo>
                    <a:lnTo>
                      <a:pt x="0" y="15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50000"/>
                </a:schemeClr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/>
              <a:lstStyle/>
              <a:p>
                <a:pPr>
                  <a:defRPr/>
                </a:pPr>
                <a:endParaRPr lang="de-DE" sz="800" dirty="0"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6" name="Freeform 150"/>
              <p:cNvSpPr>
                <a:spLocks/>
              </p:cNvSpPr>
              <p:nvPr/>
            </p:nvSpPr>
            <p:spPr bwMode="auto">
              <a:xfrm>
                <a:off x="1409823" y="2974042"/>
                <a:ext cx="1725906" cy="639155"/>
              </a:xfrm>
              <a:custGeom>
                <a:avLst/>
                <a:gdLst>
                  <a:gd name="T0" fmla="*/ 0 w 1165"/>
                  <a:gd name="T1" fmla="*/ 0 h 451"/>
                  <a:gd name="T2" fmla="*/ 2147483647 w 1165"/>
                  <a:gd name="T3" fmla="*/ 0 h 451"/>
                  <a:gd name="T4" fmla="*/ 2147483647 w 1165"/>
                  <a:gd name="T5" fmla="*/ 589716189 h 451"/>
                  <a:gd name="T6" fmla="*/ 2147483647 w 1165"/>
                  <a:gd name="T7" fmla="*/ 1136588970 h 451"/>
                  <a:gd name="T8" fmla="*/ 0 w 1165"/>
                  <a:gd name="T9" fmla="*/ 1136588970 h 451"/>
                  <a:gd name="T10" fmla="*/ 0 w 1165"/>
                  <a:gd name="T11" fmla="*/ 0 h 451"/>
                  <a:gd name="T12" fmla="*/ 0 w 1165"/>
                  <a:gd name="T13" fmla="*/ 0 h 4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65"/>
                  <a:gd name="T22" fmla="*/ 0 h 451"/>
                  <a:gd name="T23" fmla="*/ 1165 w 1165"/>
                  <a:gd name="T24" fmla="*/ 451 h 4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65" h="451">
                    <a:moveTo>
                      <a:pt x="0" y="0"/>
                    </a:moveTo>
                    <a:lnTo>
                      <a:pt x="965" y="0"/>
                    </a:lnTo>
                    <a:lnTo>
                      <a:pt x="1165" y="234"/>
                    </a:lnTo>
                    <a:lnTo>
                      <a:pt x="965" y="451"/>
                    </a:lnTo>
                    <a:lnTo>
                      <a:pt x="0" y="451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de-DE" sz="1200" dirty="0">
                  <a:solidFill>
                    <a:srgbClr val="FFFFFF"/>
                  </a:solidFill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7" name="Freeform 164"/>
              <p:cNvSpPr>
                <a:spLocks/>
              </p:cNvSpPr>
              <p:nvPr/>
            </p:nvSpPr>
            <p:spPr bwMode="auto">
              <a:xfrm>
                <a:off x="1409821" y="4433985"/>
                <a:ext cx="1725905" cy="639981"/>
              </a:xfrm>
              <a:custGeom>
                <a:avLst/>
                <a:gdLst>
                  <a:gd name="T0" fmla="*/ 0 w 1165"/>
                  <a:gd name="T1" fmla="*/ 0 h 448"/>
                  <a:gd name="T2" fmla="*/ 2147483647 w 1165"/>
                  <a:gd name="T3" fmla="*/ 0 h 448"/>
                  <a:gd name="T4" fmla="*/ 2147483647 w 1165"/>
                  <a:gd name="T5" fmla="*/ 589716600 h 448"/>
                  <a:gd name="T6" fmla="*/ 2147483647 w 1165"/>
                  <a:gd name="T7" fmla="*/ 1129030089 h 448"/>
                  <a:gd name="T8" fmla="*/ 0 w 1165"/>
                  <a:gd name="T9" fmla="*/ 1129030089 h 448"/>
                  <a:gd name="T10" fmla="*/ 0 w 1165"/>
                  <a:gd name="T11" fmla="*/ 0 h 448"/>
                  <a:gd name="T12" fmla="*/ 0 w 1165"/>
                  <a:gd name="T13" fmla="*/ 0 h 4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65"/>
                  <a:gd name="T22" fmla="*/ 0 h 448"/>
                  <a:gd name="T23" fmla="*/ 1165 w 1165"/>
                  <a:gd name="T24" fmla="*/ 448 h 44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65" h="448">
                    <a:moveTo>
                      <a:pt x="0" y="0"/>
                    </a:moveTo>
                    <a:lnTo>
                      <a:pt x="965" y="0"/>
                    </a:lnTo>
                    <a:lnTo>
                      <a:pt x="1165" y="234"/>
                    </a:lnTo>
                    <a:lnTo>
                      <a:pt x="965" y="448"/>
                    </a:lnTo>
                    <a:lnTo>
                      <a:pt x="0" y="448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de-DE" sz="1200">
                  <a:solidFill>
                    <a:srgbClr val="FFFFFF"/>
                  </a:solidFill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8" name="Rectangle 172"/>
              <p:cNvSpPr>
                <a:spLocks noChangeArrowheads="1"/>
              </p:cNvSpPr>
              <p:nvPr/>
            </p:nvSpPr>
            <p:spPr bwMode="auto">
              <a:xfrm>
                <a:off x="1985825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1</a:t>
                </a:r>
              </a:p>
            </p:txBody>
          </p:sp>
          <p:sp>
            <p:nvSpPr>
              <p:cNvPr id="9" name="Rectangle 173"/>
              <p:cNvSpPr>
                <a:spLocks noChangeArrowheads="1"/>
              </p:cNvSpPr>
              <p:nvPr/>
            </p:nvSpPr>
            <p:spPr bwMode="auto">
              <a:xfrm>
                <a:off x="2552498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2</a:t>
                </a:r>
              </a:p>
            </p:txBody>
          </p:sp>
          <p:sp>
            <p:nvSpPr>
              <p:cNvPr id="10" name="Rectangle 174"/>
              <p:cNvSpPr>
                <a:spLocks noChangeArrowheads="1"/>
              </p:cNvSpPr>
              <p:nvPr/>
            </p:nvSpPr>
            <p:spPr bwMode="auto">
              <a:xfrm>
                <a:off x="3136428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 dirty="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3</a:t>
                </a:r>
              </a:p>
            </p:txBody>
          </p:sp>
          <p:sp>
            <p:nvSpPr>
              <p:cNvPr id="11" name="Rectangle 176"/>
              <p:cNvSpPr>
                <a:spLocks noChangeArrowheads="1"/>
              </p:cNvSpPr>
              <p:nvPr/>
            </p:nvSpPr>
            <p:spPr bwMode="auto">
              <a:xfrm>
                <a:off x="1014318" y="2350555"/>
                <a:ext cx="202219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Jahr</a:t>
                </a:r>
              </a:p>
            </p:txBody>
          </p:sp>
          <p:sp>
            <p:nvSpPr>
              <p:cNvPr id="12" name="Rectangle 205"/>
              <p:cNvSpPr>
                <a:spLocks noChangeArrowheads="1"/>
              </p:cNvSpPr>
              <p:nvPr/>
            </p:nvSpPr>
            <p:spPr bwMode="auto">
              <a:xfrm>
                <a:off x="1410523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0</a:t>
                </a:r>
              </a:p>
            </p:txBody>
          </p:sp>
          <p:sp>
            <p:nvSpPr>
              <p:cNvPr id="13" name="Freeform 226"/>
              <p:cNvSpPr>
                <a:spLocks/>
              </p:cNvSpPr>
              <p:nvPr/>
            </p:nvSpPr>
            <p:spPr bwMode="auto">
              <a:xfrm>
                <a:off x="1040554" y="3217448"/>
                <a:ext cx="205269" cy="166707"/>
              </a:xfrm>
              <a:custGeom>
                <a:avLst/>
                <a:gdLst>
                  <a:gd name="T0" fmla="*/ 0 w 151"/>
                  <a:gd name="T1" fmla="*/ 2147483647 h 117"/>
                  <a:gd name="T2" fmla="*/ 2147483647 w 151"/>
                  <a:gd name="T3" fmla="*/ 2147483647 h 117"/>
                  <a:gd name="T4" fmla="*/ 2147483647 w 151"/>
                  <a:gd name="T5" fmla="*/ 0 h 117"/>
                  <a:gd name="T6" fmla="*/ 2147483647 w 151"/>
                  <a:gd name="T7" fmla="*/ 2147483647 h 117"/>
                  <a:gd name="T8" fmla="*/ 2147483647 w 151"/>
                  <a:gd name="T9" fmla="*/ 2147483647 h 117"/>
                  <a:gd name="T10" fmla="*/ 2147483647 w 151"/>
                  <a:gd name="T11" fmla="*/ 2147483647 h 117"/>
                  <a:gd name="T12" fmla="*/ 0 w 151"/>
                  <a:gd name="T13" fmla="*/ 2147483647 h 117"/>
                  <a:gd name="T14" fmla="*/ 0 w 151"/>
                  <a:gd name="T15" fmla="*/ 2147483647 h 117"/>
                  <a:gd name="T16" fmla="*/ 0 w 151"/>
                  <a:gd name="T17" fmla="*/ 2147483647 h 1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17"/>
                  <a:gd name="T29" fmla="*/ 151 w 151"/>
                  <a:gd name="T30" fmla="*/ 117 h 1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17">
                    <a:moveTo>
                      <a:pt x="0" y="28"/>
                    </a:moveTo>
                    <a:lnTo>
                      <a:pt x="112" y="28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17"/>
                    </a:lnTo>
                    <a:lnTo>
                      <a:pt x="112" y="88"/>
                    </a:lnTo>
                    <a:lnTo>
                      <a:pt x="0" y="8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14" name="Freeform 227"/>
              <p:cNvSpPr>
                <a:spLocks/>
              </p:cNvSpPr>
              <p:nvPr/>
            </p:nvSpPr>
            <p:spPr bwMode="auto">
              <a:xfrm>
                <a:off x="1040554" y="3217448"/>
                <a:ext cx="205269" cy="166707"/>
              </a:xfrm>
              <a:custGeom>
                <a:avLst/>
                <a:gdLst>
                  <a:gd name="T0" fmla="*/ 0 w 151"/>
                  <a:gd name="T1" fmla="*/ 2147483647 h 117"/>
                  <a:gd name="T2" fmla="*/ 2147483647 w 151"/>
                  <a:gd name="T3" fmla="*/ 2147483647 h 117"/>
                  <a:gd name="T4" fmla="*/ 2147483647 w 151"/>
                  <a:gd name="T5" fmla="*/ 0 h 117"/>
                  <a:gd name="T6" fmla="*/ 2147483647 w 151"/>
                  <a:gd name="T7" fmla="*/ 2147483647 h 117"/>
                  <a:gd name="T8" fmla="*/ 2147483647 w 151"/>
                  <a:gd name="T9" fmla="*/ 2147483647 h 117"/>
                  <a:gd name="T10" fmla="*/ 2147483647 w 151"/>
                  <a:gd name="T11" fmla="*/ 2147483647 h 117"/>
                  <a:gd name="T12" fmla="*/ 0 w 151"/>
                  <a:gd name="T13" fmla="*/ 2147483647 h 117"/>
                  <a:gd name="T14" fmla="*/ 0 w 151"/>
                  <a:gd name="T15" fmla="*/ 2147483647 h 117"/>
                  <a:gd name="T16" fmla="*/ 0 w 151"/>
                  <a:gd name="T17" fmla="*/ 2147483647 h 1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17"/>
                  <a:gd name="T29" fmla="*/ 151 w 151"/>
                  <a:gd name="T30" fmla="*/ 117 h 1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17">
                    <a:moveTo>
                      <a:pt x="0" y="28"/>
                    </a:moveTo>
                    <a:lnTo>
                      <a:pt x="112" y="28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17"/>
                    </a:lnTo>
                    <a:lnTo>
                      <a:pt x="112" y="88"/>
                    </a:lnTo>
                    <a:lnTo>
                      <a:pt x="0" y="8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tx1"/>
              </a:solidFill>
              <a:ln w="5" cap="flat">
                <a:solidFill>
                  <a:srgbClr val="01010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15" name="Freeform 228"/>
              <p:cNvSpPr>
                <a:spLocks/>
              </p:cNvSpPr>
              <p:nvPr/>
            </p:nvSpPr>
            <p:spPr bwMode="auto">
              <a:xfrm>
                <a:off x="1040554" y="4540301"/>
                <a:ext cx="205269" cy="169794"/>
              </a:xfrm>
              <a:custGeom>
                <a:avLst/>
                <a:gdLst>
                  <a:gd name="T0" fmla="*/ 0 w 151"/>
                  <a:gd name="T1" fmla="*/ 2147483647 h 120"/>
                  <a:gd name="T2" fmla="*/ 2147483647 w 151"/>
                  <a:gd name="T3" fmla="*/ 2147483647 h 120"/>
                  <a:gd name="T4" fmla="*/ 2147483647 w 151"/>
                  <a:gd name="T5" fmla="*/ 0 h 120"/>
                  <a:gd name="T6" fmla="*/ 2147483647 w 151"/>
                  <a:gd name="T7" fmla="*/ 2147483647 h 120"/>
                  <a:gd name="T8" fmla="*/ 2147483647 w 151"/>
                  <a:gd name="T9" fmla="*/ 2147483647 h 120"/>
                  <a:gd name="T10" fmla="*/ 2147483647 w 151"/>
                  <a:gd name="T11" fmla="*/ 2147483647 h 120"/>
                  <a:gd name="T12" fmla="*/ 0 w 151"/>
                  <a:gd name="T13" fmla="*/ 2147483647 h 120"/>
                  <a:gd name="T14" fmla="*/ 0 w 151"/>
                  <a:gd name="T15" fmla="*/ 2147483647 h 120"/>
                  <a:gd name="T16" fmla="*/ 0 w 151"/>
                  <a:gd name="T17" fmla="*/ 2147483647 h 1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20"/>
                  <a:gd name="T29" fmla="*/ 151 w 151"/>
                  <a:gd name="T30" fmla="*/ 120 h 1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20">
                    <a:moveTo>
                      <a:pt x="0" y="31"/>
                    </a:moveTo>
                    <a:lnTo>
                      <a:pt x="112" y="31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20"/>
                    </a:lnTo>
                    <a:lnTo>
                      <a:pt x="112" y="89"/>
                    </a:lnTo>
                    <a:lnTo>
                      <a:pt x="0" y="8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16" name="Freeform 229"/>
              <p:cNvSpPr>
                <a:spLocks/>
              </p:cNvSpPr>
              <p:nvPr/>
            </p:nvSpPr>
            <p:spPr bwMode="auto">
              <a:xfrm>
                <a:off x="1040554" y="4666663"/>
                <a:ext cx="205269" cy="169794"/>
              </a:xfrm>
              <a:custGeom>
                <a:avLst/>
                <a:gdLst>
                  <a:gd name="T0" fmla="*/ 0 w 151"/>
                  <a:gd name="T1" fmla="*/ 2147483647 h 120"/>
                  <a:gd name="T2" fmla="*/ 2147483647 w 151"/>
                  <a:gd name="T3" fmla="*/ 2147483647 h 120"/>
                  <a:gd name="T4" fmla="*/ 2147483647 w 151"/>
                  <a:gd name="T5" fmla="*/ 0 h 120"/>
                  <a:gd name="T6" fmla="*/ 2147483647 w 151"/>
                  <a:gd name="T7" fmla="*/ 2147483647 h 120"/>
                  <a:gd name="T8" fmla="*/ 2147483647 w 151"/>
                  <a:gd name="T9" fmla="*/ 2147483647 h 120"/>
                  <a:gd name="T10" fmla="*/ 2147483647 w 151"/>
                  <a:gd name="T11" fmla="*/ 2147483647 h 120"/>
                  <a:gd name="T12" fmla="*/ 0 w 151"/>
                  <a:gd name="T13" fmla="*/ 2147483647 h 120"/>
                  <a:gd name="T14" fmla="*/ 0 w 151"/>
                  <a:gd name="T15" fmla="*/ 2147483647 h 120"/>
                  <a:gd name="T16" fmla="*/ 0 w 151"/>
                  <a:gd name="T17" fmla="*/ 2147483647 h 1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20"/>
                  <a:gd name="T29" fmla="*/ 151 w 151"/>
                  <a:gd name="T30" fmla="*/ 120 h 1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20">
                    <a:moveTo>
                      <a:pt x="0" y="31"/>
                    </a:moveTo>
                    <a:lnTo>
                      <a:pt x="112" y="31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20"/>
                    </a:lnTo>
                    <a:lnTo>
                      <a:pt x="112" y="89"/>
                    </a:lnTo>
                    <a:lnTo>
                      <a:pt x="0" y="8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chemeClr val="tx1"/>
              </a:solidFill>
              <a:ln w="5" cap="flat">
                <a:solidFill>
                  <a:srgbClr val="01010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17" name="TextBox 117"/>
              <p:cNvSpPr txBox="1">
                <a:spLocks noChangeArrowheads="1"/>
              </p:cNvSpPr>
              <p:nvPr/>
            </p:nvSpPr>
            <p:spPr bwMode="auto">
              <a:xfrm>
                <a:off x="762901" y="2852762"/>
                <a:ext cx="170385" cy="2228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A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N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D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O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M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I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S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I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E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U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N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G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endParaRPr lang="en-US" altLang="de-DE" sz="800" dirty="0">
                  <a:solidFill>
                    <a:schemeClr val="bg1"/>
                  </a:solidFill>
                  <a:latin typeface="+mj-lt"/>
                  <a:ea typeface="MS PGothic" panose="020B0600070205080204" pitchFamily="34" charset="-128"/>
                </a:endParaRPr>
              </a:p>
            </p:txBody>
          </p:sp>
          <p:sp>
            <p:nvSpPr>
              <p:cNvPr id="18" name="TextBox 118"/>
              <p:cNvSpPr txBox="1">
                <a:spLocks noChangeArrowheads="1"/>
              </p:cNvSpPr>
              <p:nvPr/>
            </p:nvSpPr>
            <p:spPr bwMode="auto">
              <a:xfrm>
                <a:off x="1544876" y="3081304"/>
                <a:ext cx="1215337" cy="469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algn="ctr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000" b="1" spc="-50" dirty="0" err="1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Denosumab</a:t>
                </a: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 60 mg Q6M </a:t>
                </a:r>
                <a:r>
                  <a:rPr lang="en-US" sz="1000" b="1" spc="-50" dirty="0" err="1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s.c.</a:t>
                </a: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 </a:t>
                </a:r>
              </a:p>
              <a:p>
                <a:pPr algn="ctr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(N = 253)</a:t>
                </a:r>
              </a:p>
            </p:txBody>
          </p:sp>
          <p:sp>
            <p:nvSpPr>
              <p:cNvPr id="19" name="TextBox 120"/>
              <p:cNvSpPr txBox="1">
                <a:spLocks noChangeArrowheads="1"/>
              </p:cNvSpPr>
              <p:nvPr/>
            </p:nvSpPr>
            <p:spPr bwMode="auto">
              <a:xfrm>
                <a:off x="1624139" y="4518299"/>
                <a:ext cx="1087603" cy="469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1000" dirty="0" err="1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Risedronat</a:t>
                </a:r>
                <a:r>
                  <a:rPr lang="en-US" altLang="de-DE" sz="10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 5 mg QD </a:t>
                </a:r>
                <a:r>
                  <a:rPr lang="en-US" altLang="de-DE" sz="1000" dirty="0" err="1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p.o.</a:t>
                </a:r>
                <a:endParaRPr lang="en-US" altLang="de-DE" sz="1000" dirty="0">
                  <a:solidFill>
                    <a:schemeClr val="bg1"/>
                  </a:solidFill>
                  <a:latin typeface="+mj-lt"/>
                  <a:ea typeface="MS PGothic" panose="020B0600070205080204" pitchFamily="34" charset="-128"/>
                </a:endParaRP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10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(N = 252)</a:t>
                </a:r>
              </a:p>
            </p:txBody>
          </p:sp>
        </p:grpSp>
        <p:cxnSp>
          <p:nvCxnSpPr>
            <p:cNvPr id="20" name="Straight Connector 67"/>
            <p:cNvCxnSpPr>
              <a:cxnSpLocks noChangeShapeType="1"/>
              <a:stCxn id="11" idx="3"/>
            </p:cNvCxnSpPr>
            <p:nvPr/>
          </p:nvCxnSpPr>
          <p:spPr bwMode="auto">
            <a:xfrm flipV="1">
              <a:off x="1994671" y="2720341"/>
              <a:ext cx="5282430" cy="9514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Rectangle 217"/>
            <p:cNvSpPr>
              <a:spLocks noChangeArrowheads="1"/>
            </p:cNvSpPr>
            <p:nvPr/>
          </p:nvSpPr>
          <p:spPr bwMode="auto">
            <a:xfrm>
              <a:off x="2845522" y="4235262"/>
              <a:ext cx="4220618" cy="262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de-DE" sz="1200">
                  <a:solidFill>
                    <a:srgbClr val="FFFFFF"/>
                  </a:solidFill>
                  <a:latin typeface="+mj-lt"/>
                  <a:ea typeface="MS PGothic" panose="020B0600070205080204" pitchFamily="34" charset="-128"/>
                </a:rPr>
                <a:t>Calcium and Vitamin D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85490" y="2335129"/>
              <a:ext cx="458928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0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893284" y="2335129"/>
              <a:ext cx="603535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24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29759" y="2326523"/>
              <a:ext cx="603535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12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2521467" y="4639449"/>
              <a:ext cx="476402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7994D1"/>
                      </a:gs>
                      <a:gs pos="100000">
                        <a:srgbClr val="7994D1">
                          <a:gamma/>
                          <a:shade val="74902"/>
                          <a:invGamma/>
                        </a:srgb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41" name="Rectangle 40"/>
            <p:cNvSpPr/>
            <p:nvPr/>
          </p:nvSpPr>
          <p:spPr>
            <a:xfrm>
              <a:off x="3517421" y="4323138"/>
              <a:ext cx="2964417" cy="393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>
                  <a:latin typeface="+mj-lt"/>
                </a:rPr>
                <a:t>Calcium und Vitamin D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028089" y="2717966"/>
              <a:ext cx="1258365" cy="393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>
                  <a:latin typeface="+mj-lt"/>
                </a:rPr>
                <a:t>Monate 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B09EA25-C301-4CD6-8861-5D58D5718EE6}"/>
              </a:ext>
            </a:extLst>
          </p:cNvPr>
          <p:cNvSpPr/>
          <p:nvPr/>
        </p:nvSpPr>
        <p:spPr>
          <a:xfrm>
            <a:off x="143290" y="5325299"/>
            <a:ext cx="9095427" cy="286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66090" algn="l"/>
              </a:tabLst>
            </a:pPr>
            <a:r>
              <a:rPr lang="de-DE" sz="1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BMD-Messungen an der LWS nach 6, 12, 18 und 24 Monaten, an allen anderen Lokalisationen nach 12 und 24 Monaten</a:t>
            </a:r>
            <a:endParaRPr lang="de-DE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5E1A035-4225-4D88-9581-F7AD39F4A2DC}"/>
              </a:ext>
            </a:extLst>
          </p:cNvPr>
          <p:cNvGrpSpPr/>
          <p:nvPr/>
        </p:nvGrpSpPr>
        <p:grpSpPr>
          <a:xfrm>
            <a:off x="4539347" y="2158939"/>
            <a:ext cx="4045238" cy="2410012"/>
            <a:chOff x="611450" y="2326523"/>
            <a:chExt cx="6885369" cy="3427257"/>
          </a:xfrm>
        </p:grpSpPr>
        <p:grpSp>
          <p:nvGrpSpPr>
            <p:cNvPr id="36" name="Group 65">
              <a:extLst>
                <a:ext uri="{FF2B5EF4-FFF2-40B4-BE49-F238E27FC236}">
                  <a16:creationId xmlns:a16="http://schemas.microsoft.com/office/drawing/2014/main" id="{1D7DAF89-83E9-475D-BF56-CA778EC458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1450" y="2598549"/>
              <a:ext cx="6760501" cy="3155231"/>
              <a:chOff x="709027" y="2350555"/>
              <a:chExt cx="2480459" cy="2818261"/>
            </a:xfrm>
          </p:grpSpPr>
          <p:sp>
            <p:nvSpPr>
              <p:cNvPr id="48" name="Freeform 230">
                <a:extLst>
                  <a:ext uri="{FF2B5EF4-FFF2-40B4-BE49-F238E27FC236}">
                    <a16:creationId xmlns:a16="http://schemas.microsoft.com/office/drawing/2014/main" id="{366D3854-62D5-4997-BA1E-77F8D06791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027" y="2674928"/>
                <a:ext cx="272879" cy="2493888"/>
              </a:xfrm>
              <a:custGeom>
                <a:avLst/>
                <a:gdLst>
                  <a:gd name="T0" fmla="*/ 0 w 200"/>
                  <a:gd name="T1" fmla="*/ 0 h 1564"/>
                  <a:gd name="T2" fmla="*/ 504031295 w 200"/>
                  <a:gd name="T3" fmla="*/ 0 h 1564"/>
                  <a:gd name="T4" fmla="*/ 504031295 w 200"/>
                  <a:gd name="T5" fmla="*/ 2147483647 h 1564"/>
                  <a:gd name="T6" fmla="*/ 0 w 200"/>
                  <a:gd name="T7" fmla="*/ 2147483647 h 1564"/>
                  <a:gd name="T8" fmla="*/ 0 w 200"/>
                  <a:gd name="T9" fmla="*/ 0 h 1564"/>
                  <a:gd name="T10" fmla="*/ 0 w 200"/>
                  <a:gd name="T11" fmla="*/ 0 h 156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00"/>
                  <a:gd name="T19" fmla="*/ 0 h 1564"/>
                  <a:gd name="T20" fmla="*/ 200 w 200"/>
                  <a:gd name="T21" fmla="*/ 1564 h 156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00" h="1564">
                    <a:moveTo>
                      <a:pt x="0" y="0"/>
                    </a:moveTo>
                    <a:lnTo>
                      <a:pt x="200" y="0"/>
                    </a:lnTo>
                    <a:lnTo>
                      <a:pt x="200" y="1564"/>
                    </a:lnTo>
                    <a:lnTo>
                      <a:pt x="0" y="15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50000"/>
                </a:schemeClr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/>
              <a:lstStyle/>
              <a:p>
                <a:pPr>
                  <a:defRPr/>
                </a:pPr>
                <a:endParaRPr lang="de-DE" sz="800" dirty="0"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49" name="Freeform 150">
                <a:extLst>
                  <a:ext uri="{FF2B5EF4-FFF2-40B4-BE49-F238E27FC236}">
                    <a16:creationId xmlns:a16="http://schemas.microsoft.com/office/drawing/2014/main" id="{FD1B7586-F2D1-4FC8-87CF-5B05661DAD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9823" y="2974042"/>
                <a:ext cx="1725906" cy="639155"/>
              </a:xfrm>
              <a:custGeom>
                <a:avLst/>
                <a:gdLst>
                  <a:gd name="T0" fmla="*/ 0 w 1165"/>
                  <a:gd name="T1" fmla="*/ 0 h 451"/>
                  <a:gd name="T2" fmla="*/ 2147483647 w 1165"/>
                  <a:gd name="T3" fmla="*/ 0 h 451"/>
                  <a:gd name="T4" fmla="*/ 2147483647 w 1165"/>
                  <a:gd name="T5" fmla="*/ 589716189 h 451"/>
                  <a:gd name="T6" fmla="*/ 2147483647 w 1165"/>
                  <a:gd name="T7" fmla="*/ 1136588970 h 451"/>
                  <a:gd name="T8" fmla="*/ 0 w 1165"/>
                  <a:gd name="T9" fmla="*/ 1136588970 h 451"/>
                  <a:gd name="T10" fmla="*/ 0 w 1165"/>
                  <a:gd name="T11" fmla="*/ 0 h 451"/>
                  <a:gd name="T12" fmla="*/ 0 w 1165"/>
                  <a:gd name="T13" fmla="*/ 0 h 4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65"/>
                  <a:gd name="T22" fmla="*/ 0 h 451"/>
                  <a:gd name="T23" fmla="*/ 1165 w 1165"/>
                  <a:gd name="T24" fmla="*/ 451 h 4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65" h="451">
                    <a:moveTo>
                      <a:pt x="0" y="0"/>
                    </a:moveTo>
                    <a:lnTo>
                      <a:pt x="965" y="0"/>
                    </a:lnTo>
                    <a:lnTo>
                      <a:pt x="1165" y="234"/>
                    </a:lnTo>
                    <a:lnTo>
                      <a:pt x="965" y="451"/>
                    </a:lnTo>
                    <a:lnTo>
                      <a:pt x="0" y="451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de-DE" sz="1200">
                  <a:solidFill>
                    <a:srgbClr val="FFFFFF"/>
                  </a:solidFill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50" name="Freeform 164">
                <a:extLst>
                  <a:ext uri="{FF2B5EF4-FFF2-40B4-BE49-F238E27FC236}">
                    <a16:creationId xmlns:a16="http://schemas.microsoft.com/office/drawing/2014/main" id="{2873B272-542F-425B-8613-0691DDB85C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9821" y="4433985"/>
                <a:ext cx="1725905" cy="639981"/>
              </a:xfrm>
              <a:custGeom>
                <a:avLst/>
                <a:gdLst>
                  <a:gd name="T0" fmla="*/ 0 w 1165"/>
                  <a:gd name="T1" fmla="*/ 0 h 448"/>
                  <a:gd name="T2" fmla="*/ 2147483647 w 1165"/>
                  <a:gd name="T3" fmla="*/ 0 h 448"/>
                  <a:gd name="T4" fmla="*/ 2147483647 w 1165"/>
                  <a:gd name="T5" fmla="*/ 589716600 h 448"/>
                  <a:gd name="T6" fmla="*/ 2147483647 w 1165"/>
                  <a:gd name="T7" fmla="*/ 1129030089 h 448"/>
                  <a:gd name="T8" fmla="*/ 0 w 1165"/>
                  <a:gd name="T9" fmla="*/ 1129030089 h 448"/>
                  <a:gd name="T10" fmla="*/ 0 w 1165"/>
                  <a:gd name="T11" fmla="*/ 0 h 448"/>
                  <a:gd name="T12" fmla="*/ 0 w 1165"/>
                  <a:gd name="T13" fmla="*/ 0 h 4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65"/>
                  <a:gd name="T22" fmla="*/ 0 h 448"/>
                  <a:gd name="T23" fmla="*/ 1165 w 1165"/>
                  <a:gd name="T24" fmla="*/ 448 h 44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65" h="448">
                    <a:moveTo>
                      <a:pt x="0" y="0"/>
                    </a:moveTo>
                    <a:lnTo>
                      <a:pt x="965" y="0"/>
                    </a:lnTo>
                    <a:lnTo>
                      <a:pt x="1165" y="234"/>
                    </a:lnTo>
                    <a:lnTo>
                      <a:pt x="965" y="448"/>
                    </a:lnTo>
                    <a:lnTo>
                      <a:pt x="0" y="448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de-DE" sz="1200">
                  <a:solidFill>
                    <a:srgbClr val="FFFFFF"/>
                  </a:solidFill>
                  <a:latin typeface="+mj-lt"/>
                  <a:ea typeface="MS PGothic" pitchFamily="34" charset="-128"/>
                  <a:cs typeface="Arial" charset="0"/>
                </a:endParaRPr>
              </a:p>
            </p:txBody>
          </p:sp>
          <p:sp>
            <p:nvSpPr>
              <p:cNvPr id="51" name="Rectangle 172">
                <a:extLst>
                  <a:ext uri="{FF2B5EF4-FFF2-40B4-BE49-F238E27FC236}">
                    <a16:creationId xmlns:a16="http://schemas.microsoft.com/office/drawing/2014/main" id="{FA800541-D84F-4E6A-BB4F-5BB6FA1DE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5825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1</a:t>
                </a:r>
              </a:p>
            </p:txBody>
          </p:sp>
          <p:sp>
            <p:nvSpPr>
              <p:cNvPr id="52" name="Rectangle 173">
                <a:extLst>
                  <a:ext uri="{FF2B5EF4-FFF2-40B4-BE49-F238E27FC236}">
                    <a16:creationId xmlns:a16="http://schemas.microsoft.com/office/drawing/2014/main" id="{61FC246F-EECD-4C2A-8CAD-51D5FEECC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2498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2</a:t>
                </a:r>
              </a:p>
            </p:txBody>
          </p:sp>
          <p:sp>
            <p:nvSpPr>
              <p:cNvPr id="53" name="Rectangle 174">
                <a:extLst>
                  <a:ext uri="{FF2B5EF4-FFF2-40B4-BE49-F238E27FC236}">
                    <a16:creationId xmlns:a16="http://schemas.microsoft.com/office/drawing/2014/main" id="{70FB3072-26BA-4ECE-9426-6B58ED1F6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6428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 dirty="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3</a:t>
                </a:r>
              </a:p>
            </p:txBody>
          </p:sp>
          <p:sp>
            <p:nvSpPr>
              <p:cNvPr id="54" name="Rectangle 176">
                <a:extLst>
                  <a:ext uri="{FF2B5EF4-FFF2-40B4-BE49-F238E27FC236}">
                    <a16:creationId xmlns:a16="http://schemas.microsoft.com/office/drawing/2014/main" id="{CEB9763A-A5E6-4C41-9387-0259E7037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4318" y="2350555"/>
                <a:ext cx="202219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Jahr</a:t>
                </a:r>
              </a:p>
            </p:txBody>
          </p:sp>
          <p:sp>
            <p:nvSpPr>
              <p:cNvPr id="55" name="Rectangle 205">
                <a:extLst>
                  <a:ext uri="{FF2B5EF4-FFF2-40B4-BE49-F238E27FC236}">
                    <a16:creationId xmlns:a16="http://schemas.microsoft.com/office/drawing/2014/main" id="{A877871D-CF3C-4707-A819-07EFD20BF0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10523" y="2570685"/>
                <a:ext cx="53058" cy="234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de-DE" sz="1200">
                    <a:solidFill>
                      <a:srgbClr val="FFFFFF"/>
                    </a:solidFill>
                    <a:latin typeface="+mj-lt"/>
                    <a:ea typeface="MS PGothic" panose="020B0600070205080204" pitchFamily="34" charset="-128"/>
                  </a:rPr>
                  <a:t>0</a:t>
                </a:r>
              </a:p>
            </p:txBody>
          </p:sp>
          <p:sp>
            <p:nvSpPr>
              <p:cNvPr id="56" name="Freeform 226">
                <a:extLst>
                  <a:ext uri="{FF2B5EF4-FFF2-40B4-BE49-F238E27FC236}">
                    <a16:creationId xmlns:a16="http://schemas.microsoft.com/office/drawing/2014/main" id="{C248CE97-A70B-4679-AECB-D64324C241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554" y="3217448"/>
                <a:ext cx="205269" cy="166707"/>
              </a:xfrm>
              <a:custGeom>
                <a:avLst/>
                <a:gdLst>
                  <a:gd name="T0" fmla="*/ 0 w 151"/>
                  <a:gd name="T1" fmla="*/ 2147483647 h 117"/>
                  <a:gd name="T2" fmla="*/ 2147483647 w 151"/>
                  <a:gd name="T3" fmla="*/ 2147483647 h 117"/>
                  <a:gd name="T4" fmla="*/ 2147483647 w 151"/>
                  <a:gd name="T5" fmla="*/ 0 h 117"/>
                  <a:gd name="T6" fmla="*/ 2147483647 w 151"/>
                  <a:gd name="T7" fmla="*/ 2147483647 h 117"/>
                  <a:gd name="T8" fmla="*/ 2147483647 w 151"/>
                  <a:gd name="T9" fmla="*/ 2147483647 h 117"/>
                  <a:gd name="T10" fmla="*/ 2147483647 w 151"/>
                  <a:gd name="T11" fmla="*/ 2147483647 h 117"/>
                  <a:gd name="T12" fmla="*/ 0 w 151"/>
                  <a:gd name="T13" fmla="*/ 2147483647 h 117"/>
                  <a:gd name="T14" fmla="*/ 0 w 151"/>
                  <a:gd name="T15" fmla="*/ 2147483647 h 117"/>
                  <a:gd name="T16" fmla="*/ 0 w 151"/>
                  <a:gd name="T17" fmla="*/ 2147483647 h 1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17"/>
                  <a:gd name="T29" fmla="*/ 151 w 151"/>
                  <a:gd name="T30" fmla="*/ 117 h 1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17">
                    <a:moveTo>
                      <a:pt x="0" y="28"/>
                    </a:moveTo>
                    <a:lnTo>
                      <a:pt x="112" y="28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17"/>
                    </a:lnTo>
                    <a:lnTo>
                      <a:pt x="112" y="88"/>
                    </a:lnTo>
                    <a:lnTo>
                      <a:pt x="0" y="8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57" name="Freeform 227">
                <a:extLst>
                  <a:ext uri="{FF2B5EF4-FFF2-40B4-BE49-F238E27FC236}">
                    <a16:creationId xmlns:a16="http://schemas.microsoft.com/office/drawing/2014/main" id="{F64998B2-876B-4DF3-91FF-4EC0D7F8D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554" y="3217448"/>
                <a:ext cx="205269" cy="166707"/>
              </a:xfrm>
              <a:custGeom>
                <a:avLst/>
                <a:gdLst>
                  <a:gd name="T0" fmla="*/ 0 w 151"/>
                  <a:gd name="T1" fmla="*/ 2147483647 h 117"/>
                  <a:gd name="T2" fmla="*/ 2147483647 w 151"/>
                  <a:gd name="T3" fmla="*/ 2147483647 h 117"/>
                  <a:gd name="T4" fmla="*/ 2147483647 w 151"/>
                  <a:gd name="T5" fmla="*/ 0 h 117"/>
                  <a:gd name="T6" fmla="*/ 2147483647 w 151"/>
                  <a:gd name="T7" fmla="*/ 2147483647 h 117"/>
                  <a:gd name="T8" fmla="*/ 2147483647 w 151"/>
                  <a:gd name="T9" fmla="*/ 2147483647 h 117"/>
                  <a:gd name="T10" fmla="*/ 2147483647 w 151"/>
                  <a:gd name="T11" fmla="*/ 2147483647 h 117"/>
                  <a:gd name="T12" fmla="*/ 0 w 151"/>
                  <a:gd name="T13" fmla="*/ 2147483647 h 117"/>
                  <a:gd name="T14" fmla="*/ 0 w 151"/>
                  <a:gd name="T15" fmla="*/ 2147483647 h 117"/>
                  <a:gd name="T16" fmla="*/ 0 w 151"/>
                  <a:gd name="T17" fmla="*/ 2147483647 h 11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17"/>
                  <a:gd name="T29" fmla="*/ 151 w 151"/>
                  <a:gd name="T30" fmla="*/ 117 h 11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17">
                    <a:moveTo>
                      <a:pt x="0" y="28"/>
                    </a:moveTo>
                    <a:lnTo>
                      <a:pt x="112" y="28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17"/>
                    </a:lnTo>
                    <a:lnTo>
                      <a:pt x="112" y="88"/>
                    </a:lnTo>
                    <a:lnTo>
                      <a:pt x="0" y="8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tx1"/>
              </a:solidFill>
              <a:ln w="5" cap="flat">
                <a:solidFill>
                  <a:srgbClr val="01010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58" name="Freeform 228">
                <a:extLst>
                  <a:ext uri="{FF2B5EF4-FFF2-40B4-BE49-F238E27FC236}">
                    <a16:creationId xmlns:a16="http://schemas.microsoft.com/office/drawing/2014/main" id="{7CE97DF2-EFC7-4ECC-91AF-55DA2CD02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554" y="4540301"/>
                <a:ext cx="205269" cy="169794"/>
              </a:xfrm>
              <a:custGeom>
                <a:avLst/>
                <a:gdLst>
                  <a:gd name="T0" fmla="*/ 0 w 151"/>
                  <a:gd name="T1" fmla="*/ 2147483647 h 120"/>
                  <a:gd name="T2" fmla="*/ 2147483647 w 151"/>
                  <a:gd name="T3" fmla="*/ 2147483647 h 120"/>
                  <a:gd name="T4" fmla="*/ 2147483647 w 151"/>
                  <a:gd name="T5" fmla="*/ 0 h 120"/>
                  <a:gd name="T6" fmla="*/ 2147483647 w 151"/>
                  <a:gd name="T7" fmla="*/ 2147483647 h 120"/>
                  <a:gd name="T8" fmla="*/ 2147483647 w 151"/>
                  <a:gd name="T9" fmla="*/ 2147483647 h 120"/>
                  <a:gd name="T10" fmla="*/ 2147483647 w 151"/>
                  <a:gd name="T11" fmla="*/ 2147483647 h 120"/>
                  <a:gd name="T12" fmla="*/ 0 w 151"/>
                  <a:gd name="T13" fmla="*/ 2147483647 h 120"/>
                  <a:gd name="T14" fmla="*/ 0 w 151"/>
                  <a:gd name="T15" fmla="*/ 2147483647 h 120"/>
                  <a:gd name="T16" fmla="*/ 0 w 151"/>
                  <a:gd name="T17" fmla="*/ 2147483647 h 1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20"/>
                  <a:gd name="T29" fmla="*/ 151 w 151"/>
                  <a:gd name="T30" fmla="*/ 120 h 1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20">
                    <a:moveTo>
                      <a:pt x="0" y="31"/>
                    </a:moveTo>
                    <a:lnTo>
                      <a:pt x="112" y="31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20"/>
                    </a:lnTo>
                    <a:lnTo>
                      <a:pt x="112" y="89"/>
                    </a:lnTo>
                    <a:lnTo>
                      <a:pt x="0" y="8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59" name="Freeform 229">
                <a:extLst>
                  <a:ext uri="{FF2B5EF4-FFF2-40B4-BE49-F238E27FC236}">
                    <a16:creationId xmlns:a16="http://schemas.microsoft.com/office/drawing/2014/main" id="{45354499-FE42-47B3-830F-21D5F3D54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554" y="4666663"/>
                <a:ext cx="205269" cy="169794"/>
              </a:xfrm>
              <a:custGeom>
                <a:avLst/>
                <a:gdLst>
                  <a:gd name="T0" fmla="*/ 0 w 151"/>
                  <a:gd name="T1" fmla="*/ 2147483647 h 120"/>
                  <a:gd name="T2" fmla="*/ 2147483647 w 151"/>
                  <a:gd name="T3" fmla="*/ 2147483647 h 120"/>
                  <a:gd name="T4" fmla="*/ 2147483647 w 151"/>
                  <a:gd name="T5" fmla="*/ 0 h 120"/>
                  <a:gd name="T6" fmla="*/ 2147483647 w 151"/>
                  <a:gd name="T7" fmla="*/ 2147483647 h 120"/>
                  <a:gd name="T8" fmla="*/ 2147483647 w 151"/>
                  <a:gd name="T9" fmla="*/ 2147483647 h 120"/>
                  <a:gd name="T10" fmla="*/ 2147483647 w 151"/>
                  <a:gd name="T11" fmla="*/ 2147483647 h 120"/>
                  <a:gd name="T12" fmla="*/ 0 w 151"/>
                  <a:gd name="T13" fmla="*/ 2147483647 h 120"/>
                  <a:gd name="T14" fmla="*/ 0 w 151"/>
                  <a:gd name="T15" fmla="*/ 2147483647 h 120"/>
                  <a:gd name="T16" fmla="*/ 0 w 151"/>
                  <a:gd name="T17" fmla="*/ 2147483647 h 1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"/>
                  <a:gd name="T28" fmla="*/ 0 h 120"/>
                  <a:gd name="T29" fmla="*/ 151 w 151"/>
                  <a:gd name="T30" fmla="*/ 120 h 1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" h="120">
                    <a:moveTo>
                      <a:pt x="0" y="31"/>
                    </a:moveTo>
                    <a:lnTo>
                      <a:pt x="112" y="31"/>
                    </a:lnTo>
                    <a:lnTo>
                      <a:pt x="112" y="0"/>
                    </a:lnTo>
                    <a:lnTo>
                      <a:pt x="151" y="60"/>
                    </a:lnTo>
                    <a:lnTo>
                      <a:pt x="112" y="120"/>
                    </a:lnTo>
                    <a:lnTo>
                      <a:pt x="112" y="89"/>
                    </a:lnTo>
                    <a:lnTo>
                      <a:pt x="0" y="89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chemeClr val="tx1"/>
              </a:solidFill>
              <a:ln w="5" cap="flat">
                <a:solidFill>
                  <a:srgbClr val="01010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 sz="1200">
                  <a:latin typeface="+mj-lt"/>
                </a:endParaRPr>
              </a:p>
            </p:txBody>
          </p:sp>
          <p:sp>
            <p:nvSpPr>
              <p:cNvPr id="60" name="TextBox 117">
                <a:extLst>
                  <a:ext uri="{FF2B5EF4-FFF2-40B4-BE49-F238E27FC236}">
                    <a16:creationId xmlns:a16="http://schemas.microsoft.com/office/drawing/2014/main" id="{366A0608-C6A1-4815-AA3E-4D5FEDAFBC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901" y="2852762"/>
                <a:ext cx="170385" cy="2228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A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N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D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O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M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I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S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I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E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U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N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8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G</a:t>
                </a:r>
              </a:p>
              <a:p>
                <a:pPr algn="ctr" eaLnBrk="1" hangingPunct="1">
                  <a:lnSpc>
                    <a:spcPct val="90000"/>
                  </a:lnSpc>
                </a:pPr>
                <a:endParaRPr lang="en-US" altLang="de-DE" sz="800" dirty="0">
                  <a:solidFill>
                    <a:schemeClr val="bg1"/>
                  </a:solidFill>
                  <a:latin typeface="+mj-lt"/>
                  <a:ea typeface="MS PGothic" panose="020B0600070205080204" pitchFamily="34" charset="-128"/>
                </a:endParaRPr>
              </a:p>
            </p:txBody>
          </p:sp>
          <p:sp>
            <p:nvSpPr>
              <p:cNvPr id="61" name="TextBox 118">
                <a:extLst>
                  <a:ext uri="{FF2B5EF4-FFF2-40B4-BE49-F238E27FC236}">
                    <a16:creationId xmlns:a16="http://schemas.microsoft.com/office/drawing/2014/main" id="{719F0A3D-FA07-4C7B-BE55-3FDC3EBFD8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44876" y="3081304"/>
                <a:ext cx="1215337" cy="469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algn="ctr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000" b="1" spc="-50" dirty="0" err="1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Denosumab</a:t>
                </a: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 60 mg Q6M </a:t>
                </a:r>
                <a:r>
                  <a:rPr lang="en-US" sz="1000" b="1" spc="-50" dirty="0" err="1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s.c.</a:t>
                </a: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 </a:t>
                </a:r>
              </a:p>
              <a:p>
                <a:pPr algn="ctr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000" b="1" spc="-50" dirty="0">
                    <a:solidFill>
                      <a:schemeClr val="bg1"/>
                    </a:solidFill>
                    <a:latin typeface="+mj-lt"/>
                    <a:ea typeface="ＭＳ Ｐゴシック" pitchFamily="34" charset="-128"/>
                  </a:rPr>
                  <a:t>(N = 145)</a:t>
                </a:r>
              </a:p>
            </p:txBody>
          </p:sp>
          <p:sp>
            <p:nvSpPr>
              <p:cNvPr id="62" name="TextBox 120">
                <a:extLst>
                  <a:ext uri="{FF2B5EF4-FFF2-40B4-BE49-F238E27FC236}">
                    <a16:creationId xmlns:a16="http://schemas.microsoft.com/office/drawing/2014/main" id="{D336C9BF-F11A-4EC3-B31A-7EC9C64368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4139" y="4518299"/>
                <a:ext cx="1087603" cy="469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1000" dirty="0" err="1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Risedronat</a:t>
                </a:r>
                <a:r>
                  <a:rPr lang="en-US" altLang="de-DE" sz="10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 5 mg QD </a:t>
                </a:r>
                <a:r>
                  <a:rPr lang="en-US" altLang="de-DE" sz="1000" dirty="0" err="1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p.o.</a:t>
                </a:r>
                <a:endParaRPr lang="en-US" altLang="de-DE" sz="1000" dirty="0">
                  <a:solidFill>
                    <a:schemeClr val="bg1"/>
                  </a:solidFill>
                  <a:latin typeface="+mj-lt"/>
                  <a:ea typeface="MS PGothic" panose="020B0600070205080204" pitchFamily="34" charset="-128"/>
                </a:endParaRPr>
              </a:p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de-DE" sz="1000" dirty="0">
                    <a:solidFill>
                      <a:schemeClr val="bg1"/>
                    </a:solidFill>
                    <a:latin typeface="+mj-lt"/>
                    <a:ea typeface="MS PGothic" panose="020B0600070205080204" pitchFamily="34" charset="-128"/>
                  </a:rPr>
                  <a:t>(N = 145)</a:t>
                </a:r>
              </a:p>
            </p:txBody>
          </p:sp>
        </p:grpSp>
        <p:cxnSp>
          <p:nvCxnSpPr>
            <p:cNvPr id="37" name="Straight Connector 67">
              <a:extLst>
                <a:ext uri="{FF2B5EF4-FFF2-40B4-BE49-F238E27FC236}">
                  <a16:creationId xmlns:a16="http://schemas.microsoft.com/office/drawing/2014/main" id="{0571F1F5-70E5-473D-B494-E2440DFB3E41}"/>
                </a:ext>
              </a:extLst>
            </p:cNvPr>
            <p:cNvCxnSpPr>
              <a:cxnSpLocks noChangeShapeType="1"/>
              <a:stCxn id="54" idx="3"/>
            </p:cNvCxnSpPr>
            <p:nvPr/>
          </p:nvCxnSpPr>
          <p:spPr bwMode="auto">
            <a:xfrm flipV="1">
              <a:off x="1994671" y="2720341"/>
              <a:ext cx="5282430" cy="9514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Rectangle 217">
              <a:extLst>
                <a:ext uri="{FF2B5EF4-FFF2-40B4-BE49-F238E27FC236}">
                  <a16:creationId xmlns:a16="http://schemas.microsoft.com/office/drawing/2014/main" id="{2AE7EDB9-044A-452B-87FC-3589F74DA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5522" y="4235262"/>
              <a:ext cx="4220618" cy="262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de-DE" sz="1200">
                  <a:solidFill>
                    <a:srgbClr val="FFFFFF"/>
                  </a:solidFill>
                  <a:latin typeface="+mj-lt"/>
                  <a:ea typeface="MS PGothic" panose="020B0600070205080204" pitchFamily="34" charset="-128"/>
                </a:rPr>
                <a:t>Calcium and Vitamin D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14CB6C9-14E1-4E07-AC20-AE01E83F3C28}"/>
                </a:ext>
              </a:extLst>
            </p:cNvPr>
            <p:cNvSpPr txBox="1"/>
            <p:nvPr/>
          </p:nvSpPr>
          <p:spPr>
            <a:xfrm>
              <a:off x="2385490" y="2335129"/>
              <a:ext cx="458928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75CC094-1209-4745-BF8F-25683D972BB2}"/>
                </a:ext>
              </a:extLst>
            </p:cNvPr>
            <p:cNvSpPr txBox="1"/>
            <p:nvPr/>
          </p:nvSpPr>
          <p:spPr>
            <a:xfrm>
              <a:off x="6893284" y="2335129"/>
              <a:ext cx="603535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24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1E11C5B-9409-4411-AF86-BD061B5602CB}"/>
                </a:ext>
              </a:extLst>
            </p:cNvPr>
            <p:cNvSpPr txBox="1"/>
            <p:nvPr/>
          </p:nvSpPr>
          <p:spPr>
            <a:xfrm>
              <a:off x="4329759" y="2326523"/>
              <a:ext cx="603535" cy="393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+mj-lt"/>
                </a:rPr>
                <a:t>12</a:t>
              </a: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4D4ED827-26D0-4469-A6CE-AC7D44D8BC83}"/>
                </a:ext>
              </a:extLst>
            </p:cNvPr>
            <p:cNvCxnSpPr/>
            <p:nvPr/>
          </p:nvCxnSpPr>
          <p:spPr bwMode="auto">
            <a:xfrm>
              <a:off x="2521467" y="4639449"/>
              <a:ext cx="476402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7994D1"/>
                      </a:gs>
                      <a:gs pos="100000">
                        <a:srgbClr val="7994D1">
                          <a:gamma/>
                          <a:shade val="74902"/>
                          <a:invGamma/>
                        </a:srgb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7F75A53-1DFA-4435-BD05-633E5916621E}"/>
                </a:ext>
              </a:extLst>
            </p:cNvPr>
            <p:cNvSpPr/>
            <p:nvPr/>
          </p:nvSpPr>
          <p:spPr>
            <a:xfrm>
              <a:off x="3517421" y="4323138"/>
              <a:ext cx="2964417" cy="393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>
                  <a:latin typeface="+mj-lt"/>
                </a:rPr>
                <a:t>Calcium und Vitamin D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A18D406-32D2-47E4-B101-24FA23E88EF3}"/>
                </a:ext>
              </a:extLst>
            </p:cNvPr>
            <p:cNvSpPr/>
            <p:nvPr/>
          </p:nvSpPr>
          <p:spPr>
            <a:xfrm>
              <a:off x="4014511" y="2746056"/>
              <a:ext cx="1258365" cy="393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200" dirty="0">
                  <a:latin typeface="+mj-lt"/>
                </a:rPr>
                <a:t>Monate 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09B4487-F118-463B-9444-23F4EBD5934B}"/>
              </a:ext>
            </a:extLst>
          </p:cNvPr>
          <p:cNvSpPr txBox="1"/>
          <p:nvPr/>
        </p:nvSpPr>
        <p:spPr>
          <a:xfrm>
            <a:off x="585962" y="4702966"/>
            <a:ext cx="3964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latin typeface="+mj-lt"/>
              </a:rPr>
              <a:t>GC-Weiterbehandlung n=505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67BF4EF-6B77-4D5B-8D61-FE31AB6B7353}"/>
              </a:ext>
            </a:extLst>
          </p:cNvPr>
          <p:cNvSpPr txBox="1"/>
          <p:nvPr/>
        </p:nvSpPr>
        <p:spPr>
          <a:xfrm>
            <a:off x="4891666" y="4701834"/>
            <a:ext cx="3964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latin typeface="+mj-lt"/>
              </a:rPr>
              <a:t>GC-Neubehandlung n=290  </a:t>
            </a:r>
          </a:p>
        </p:txBody>
      </p:sp>
      <p:sp>
        <p:nvSpPr>
          <p:cNvPr id="65" name="Down Arrow 34">
            <a:extLst>
              <a:ext uri="{FF2B5EF4-FFF2-40B4-BE49-F238E27FC236}">
                <a16:creationId xmlns:a16="http://schemas.microsoft.com/office/drawing/2014/main" id="{C8727076-27D7-4CEF-843C-625042E46D6C}"/>
              </a:ext>
            </a:extLst>
          </p:cNvPr>
          <p:cNvSpPr/>
          <p:nvPr/>
        </p:nvSpPr>
        <p:spPr bwMode="auto">
          <a:xfrm>
            <a:off x="2420198" y="1775771"/>
            <a:ext cx="314382" cy="354687"/>
          </a:xfrm>
          <a:prstGeom prst="downArrow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A302606-4D4A-484A-B9D4-EF3822491A83}"/>
              </a:ext>
            </a:extLst>
          </p:cNvPr>
          <p:cNvSpPr txBox="1"/>
          <p:nvPr/>
        </p:nvSpPr>
        <p:spPr>
          <a:xfrm>
            <a:off x="1694010" y="1447800"/>
            <a:ext cx="176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+mj-lt"/>
              </a:rPr>
              <a:t>Interim Analyse </a:t>
            </a:r>
          </a:p>
        </p:txBody>
      </p:sp>
      <p:sp>
        <p:nvSpPr>
          <p:cNvPr id="68" name="Down Arrow 34">
            <a:extLst>
              <a:ext uri="{FF2B5EF4-FFF2-40B4-BE49-F238E27FC236}">
                <a16:creationId xmlns:a16="http://schemas.microsoft.com/office/drawing/2014/main" id="{604BDDE3-34EB-482F-A6F0-03860AC8B5EC}"/>
              </a:ext>
            </a:extLst>
          </p:cNvPr>
          <p:cNvSpPr/>
          <p:nvPr/>
        </p:nvSpPr>
        <p:spPr bwMode="auto">
          <a:xfrm>
            <a:off x="6732300" y="1775771"/>
            <a:ext cx="314382" cy="354687"/>
          </a:xfrm>
          <a:prstGeom prst="downArrow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2CC4BE2-2239-4E7F-BA0C-0BFCE62690DA}"/>
              </a:ext>
            </a:extLst>
          </p:cNvPr>
          <p:cNvSpPr txBox="1"/>
          <p:nvPr/>
        </p:nvSpPr>
        <p:spPr>
          <a:xfrm>
            <a:off x="6057085" y="1447800"/>
            <a:ext cx="176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+mj-lt"/>
              </a:rPr>
              <a:t>Interim Analyse </a:t>
            </a:r>
          </a:p>
        </p:txBody>
      </p:sp>
      <p:sp>
        <p:nvSpPr>
          <p:cNvPr id="72" name="Down Arrow 34">
            <a:extLst>
              <a:ext uri="{FF2B5EF4-FFF2-40B4-BE49-F238E27FC236}">
                <a16:creationId xmlns:a16="http://schemas.microsoft.com/office/drawing/2014/main" id="{054C7DDB-1381-478D-8D1A-1998F96E7F51}"/>
              </a:ext>
            </a:extLst>
          </p:cNvPr>
          <p:cNvSpPr/>
          <p:nvPr/>
        </p:nvSpPr>
        <p:spPr bwMode="auto">
          <a:xfrm>
            <a:off x="3923872" y="1775771"/>
            <a:ext cx="314382" cy="354687"/>
          </a:xfrm>
          <a:prstGeom prst="downArrow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F23EDA9-B456-486A-AC48-A5A4ACAEF45C}"/>
              </a:ext>
            </a:extLst>
          </p:cNvPr>
          <p:cNvSpPr txBox="1"/>
          <p:nvPr/>
        </p:nvSpPr>
        <p:spPr>
          <a:xfrm>
            <a:off x="3197684" y="1447800"/>
            <a:ext cx="176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>
                <a:latin typeface="+mj-lt"/>
              </a:rPr>
              <a:t>Finale Analyse </a:t>
            </a:r>
          </a:p>
        </p:txBody>
      </p:sp>
      <p:sp>
        <p:nvSpPr>
          <p:cNvPr id="74" name="Down Arrow 34">
            <a:extLst>
              <a:ext uri="{FF2B5EF4-FFF2-40B4-BE49-F238E27FC236}">
                <a16:creationId xmlns:a16="http://schemas.microsoft.com/office/drawing/2014/main" id="{9274F937-9265-4D63-933A-937DD0C76CAA}"/>
              </a:ext>
            </a:extLst>
          </p:cNvPr>
          <p:cNvSpPr/>
          <p:nvPr/>
        </p:nvSpPr>
        <p:spPr bwMode="auto">
          <a:xfrm>
            <a:off x="8243690" y="1775771"/>
            <a:ext cx="314382" cy="354687"/>
          </a:xfrm>
          <a:prstGeom prst="downArrow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39DA5D9-5ACE-4DA3-BF6B-F52353431351}"/>
              </a:ext>
            </a:extLst>
          </p:cNvPr>
          <p:cNvSpPr txBox="1"/>
          <p:nvPr/>
        </p:nvSpPr>
        <p:spPr>
          <a:xfrm>
            <a:off x="7522600" y="1447800"/>
            <a:ext cx="176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>
                <a:latin typeface="+mj-lt"/>
              </a:rPr>
              <a:t>Finale Analyse </a:t>
            </a:r>
          </a:p>
        </p:txBody>
      </p:sp>
      <p:sp>
        <p:nvSpPr>
          <p:cNvPr id="67" name="Textplatzhalter 2">
            <a:extLst>
              <a:ext uri="{FF2B5EF4-FFF2-40B4-BE49-F238E27FC236}">
                <a16:creationId xmlns:a16="http://schemas.microsoft.com/office/drawing/2014/main" id="{102BED85-2409-493A-A67E-242A519B25D4}"/>
              </a:ext>
            </a:extLst>
          </p:cNvPr>
          <p:cNvSpPr txBox="1">
            <a:spLocks/>
          </p:cNvSpPr>
          <p:nvPr/>
        </p:nvSpPr>
        <p:spPr bwMode="auto">
          <a:xfrm>
            <a:off x="179671" y="6402320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/>
              <a:t>Saag</a:t>
            </a:r>
            <a:r>
              <a:rPr lang="de-DE" dirty="0"/>
              <a:t> KG et al.</a:t>
            </a:r>
            <a:r>
              <a:rPr lang="fr-FR" dirty="0"/>
              <a:t> </a:t>
            </a:r>
            <a:r>
              <a:rPr lang="de-DE" i="1" dirty="0"/>
              <a:t>Lancet Diabetes </a:t>
            </a:r>
            <a:r>
              <a:rPr lang="de-DE" i="1" dirty="0" err="1"/>
              <a:t>Endocrinol</a:t>
            </a:r>
            <a:r>
              <a:rPr lang="de-DE" i="1" dirty="0"/>
              <a:t>.</a:t>
            </a:r>
            <a:r>
              <a:rPr lang="de-DE" dirty="0"/>
              <a:t> 2018 Jun;6(6):445-454.</a:t>
            </a:r>
          </a:p>
          <a:p>
            <a:r>
              <a:rPr lang="en-GB" dirty="0" err="1"/>
              <a:t>Saag</a:t>
            </a:r>
            <a:r>
              <a:rPr lang="en-GB" dirty="0"/>
              <a:t> KG, et al. </a:t>
            </a:r>
            <a:r>
              <a:rPr lang="en-GB" i="1" dirty="0" err="1"/>
              <a:t>Calcif</a:t>
            </a:r>
            <a:r>
              <a:rPr lang="en-GB" i="1" dirty="0"/>
              <a:t> Tissue Int.</a:t>
            </a:r>
            <a:r>
              <a:rPr lang="en-GB" dirty="0"/>
              <a:t> 2018; 102(</a:t>
            </a:r>
            <a:r>
              <a:rPr lang="en-GB" dirty="0" err="1"/>
              <a:t>Suppl</a:t>
            </a:r>
            <a:r>
              <a:rPr lang="en-GB" dirty="0"/>
              <a:t> 1): Abstract PO32.</a:t>
            </a:r>
          </a:p>
        </p:txBody>
      </p:sp>
      <p:sp>
        <p:nvSpPr>
          <p:cNvPr id="70" name="Textplatzhalter 2">
            <a:extLst>
              <a:ext uri="{FF2B5EF4-FFF2-40B4-BE49-F238E27FC236}">
                <a16:creationId xmlns:a16="http://schemas.microsoft.com/office/drawing/2014/main" id="{829964ED-5D20-46CC-9BCF-02083D55040D}"/>
              </a:ext>
            </a:extLst>
          </p:cNvPr>
          <p:cNvSpPr txBox="1">
            <a:spLocks/>
          </p:cNvSpPr>
          <p:nvPr/>
        </p:nvSpPr>
        <p:spPr bwMode="auto">
          <a:xfrm>
            <a:off x="4898446" y="6401677"/>
            <a:ext cx="4032000" cy="20313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Q6M: halbjährlich; QD: einmal täglich; </a:t>
            </a:r>
            <a:r>
              <a:rPr lang="de-DE" dirty="0" err="1"/>
              <a:t>s.c</a:t>
            </a:r>
            <a:r>
              <a:rPr lang="de-DE" dirty="0"/>
              <a:t>. subkutan; </a:t>
            </a:r>
            <a:r>
              <a:rPr lang="de-DE" dirty="0" err="1"/>
              <a:t>p.o</a:t>
            </a:r>
            <a:r>
              <a:rPr lang="de-DE" dirty="0"/>
              <a:t>.: oral; BMD: Knochendichte</a:t>
            </a:r>
          </a:p>
        </p:txBody>
      </p:sp>
    </p:spTree>
    <p:extLst>
      <p:ext uri="{BB962C8B-B14F-4D97-AF65-F5344CB8AC3E}">
        <p14:creationId xmlns:p14="http://schemas.microsoft.com/office/powerpoint/2010/main" val="163434609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895057"/>
              </p:ext>
            </p:extLst>
          </p:nvPr>
        </p:nvGraphicFramePr>
        <p:xfrm>
          <a:off x="323408" y="1070043"/>
          <a:ext cx="8425171" cy="4999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4877">
                <a:tc rowSpan="2">
                  <a:txBody>
                    <a:bodyPr/>
                    <a:lstStyle/>
                    <a:p>
                      <a:endParaRPr lang="de-DE" sz="1200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+mj-lt"/>
                        </a:rPr>
                        <a:t>GC-W</a:t>
                      </a:r>
                      <a:r>
                        <a:rPr lang="de-DE" sz="1200" baseline="0" dirty="0">
                          <a:latin typeface="+mj-lt"/>
                        </a:rPr>
                        <a:t> Gruppe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aseline="0" dirty="0">
                          <a:latin typeface="+mj-lt"/>
                        </a:rPr>
                        <a:t>GC-N Gruppe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79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 dirty="0" err="1">
                          <a:solidFill>
                            <a:schemeClr val="bg1"/>
                          </a:solidFill>
                          <a:latin typeface="+mj-lt"/>
                        </a:rPr>
                        <a:t>Risedronat</a:t>
                      </a:r>
                      <a:endParaRPr lang="de-DE" sz="12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(N=252)</a:t>
                      </a:r>
                      <a:endParaRPr lang="de-DE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 anchorCtr="1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err="1">
                          <a:solidFill>
                            <a:schemeClr val="bg1"/>
                          </a:solidFill>
                          <a:latin typeface="+mj-lt"/>
                        </a:rPr>
                        <a:t>Denosumab</a:t>
                      </a:r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(N=253)</a:t>
                      </a:r>
                      <a:endParaRPr lang="de-DE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aseline="0" dirty="0" err="1">
                          <a:solidFill>
                            <a:schemeClr val="bg1"/>
                          </a:solidFill>
                          <a:latin typeface="+mj-lt"/>
                        </a:rPr>
                        <a:t>Risedronat</a:t>
                      </a:r>
                      <a:endParaRPr lang="de-DE" sz="12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(N=145)</a:t>
                      </a:r>
                      <a:endParaRPr lang="de-DE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err="1">
                          <a:solidFill>
                            <a:schemeClr val="bg1"/>
                          </a:solidFill>
                          <a:latin typeface="+mj-lt"/>
                        </a:rPr>
                        <a:t>Denosumab</a:t>
                      </a:r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de-DE" sz="1200" baseline="0" dirty="0">
                          <a:solidFill>
                            <a:schemeClr val="bg1"/>
                          </a:solidFill>
                          <a:latin typeface="+mj-lt"/>
                        </a:rPr>
                        <a:t>(N=145)</a:t>
                      </a:r>
                      <a:endParaRPr lang="de-DE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77">
                <a:tc gridSpan="5">
                  <a:txBody>
                    <a:bodyPr/>
                    <a:lstStyle/>
                    <a:p>
                      <a:pPr algn="l"/>
                      <a:r>
                        <a:rPr lang="de-DE" sz="1200" b="1" dirty="0">
                          <a:latin typeface="+mj-lt"/>
                        </a:rPr>
                        <a:t>Geschlecht - </a:t>
                      </a:r>
                      <a:r>
                        <a:rPr lang="de-DE" sz="1200" b="0" dirty="0">
                          <a:latin typeface="+mj-lt"/>
                        </a:rPr>
                        <a:t>n (%) </a:t>
                      </a:r>
                    </a:p>
                  </a:txBody>
                  <a:tcPr>
                    <a:lnT w="381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Frau</a:t>
                      </a:r>
                      <a:r>
                        <a:rPr lang="de-DE" sz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en </a:t>
                      </a:r>
                      <a:endParaRPr lang="de-DE" sz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MS Mincho" panose="02020609040205080304" pitchFamily="49" charset="-128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185 (73,4)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185 (73,1)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93 (64,1)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93 (64,1)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077">
                <a:tc>
                  <a:txBody>
                    <a:bodyPr/>
                    <a:lstStyle/>
                    <a:p>
                      <a:r>
                        <a:rPr lang="de-DE" sz="1200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Männer</a:t>
                      </a:r>
                      <a:r>
                        <a:rPr lang="de-DE" sz="12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245235" algn="r"/>
                        </a:tabLst>
                      </a:pPr>
                      <a:r>
                        <a:rPr lang="de-DE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     67 (26,6) 	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68 (26,9)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52 (35,9)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52 (35,9)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795">
                <a:tc>
                  <a:txBody>
                    <a:bodyPr/>
                    <a:lstStyle/>
                    <a:p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Alter - </a:t>
                      </a:r>
                      <a:r>
                        <a:rPr lang="de-DE" sz="12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Mittelwert (SD)</a:t>
                      </a:r>
                      <a:endParaRPr lang="de-DE" sz="12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61,3 (11,1)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61,5 (11,6)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64,4 (10,0)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67,5 (10,1)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077">
                <a:tc gridSpan="5">
                  <a:txBody>
                    <a:bodyPr/>
                    <a:lstStyle/>
                    <a:p>
                      <a:pPr algn="l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Medizinische Erkrankung von Interesse</a:t>
                      </a:r>
                      <a:r>
                        <a:rPr lang="de-DE" sz="1200" b="1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- n (%)</a:t>
                      </a:r>
                      <a:endParaRPr lang="de-DE" sz="12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077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Rheumatoide</a:t>
                      </a:r>
                      <a:r>
                        <a:rPr lang="de-DE" sz="1200" baseline="0" dirty="0">
                          <a:latin typeface="+mj-lt"/>
                        </a:rPr>
                        <a:t> Arthritis </a:t>
                      </a:r>
                      <a:endParaRPr lang="de-DE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118 (46,8)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96 (37,9)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43 (29,7)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48 (33,1)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077">
                <a:tc>
                  <a:txBody>
                    <a:bodyPr/>
                    <a:lstStyle/>
                    <a:p>
                      <a:r>
                        <a:rPr lang="de-DE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Polymyalgia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rheumatica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de-DE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18 (7,1)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20 (7,9)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52 (35,9)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50 (34,5)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795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Systemischer</a:t>
                      </a:r>
                      <a:r>
                        <a:rPr lang="de-DE" sz="1200" baseline="0" dirty="0">
                          <a:latin typeface="+mj-lt"/>
                        </a:rPr>
                        <a:t> Lupus </a:t>
                      </a:r>
                      <a:r>
                        <a:rPr lang="de-DE" sz="1200" baseline="0" dirty="0" err="1">
                          <a:latin typeface="+mj-lt"/>
                        </a:rPr>
                        <a:t>Erythematodes</a:t>
                      </a:r>
                      <a:r>
                        <a:rPr lang="de-DE" sz="1200" baseline="0" dirty="0">
                          <a:latin typeface="+mj-lt"/>
                        </a:rPr>
                        <a:t> </a:t>
                      </a:r>
                      <a:endParaRPr lang="de-DE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16 (6,3)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15 (5,9)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4 (2,8)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 (1,4)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1795">
                <a:tc>
                  <a:txBody>
                    <a:bodyPr/>
                    <a:lstStyle/>
                    <a:p>
                      <a:r>
                        <a:rPr lang="de-DE" sz="1200" b="1" baseline="0" dirty="0" err="1">
                          <a:latin typeface="+mj-lt"/>
                        </a:rPr>
                        <a:t>Prednisonäquivalent</a:t>
                      </a:r>
                      <a:r>
                        <a:rPr lang="de-DE" sz="1200" b="1" baseline="0" dirty="0">
                          <a:latin typeface="+mj-lt"/>
                        </a:rPr>
                        <a:t> (mg) </a:t>
                      </a:r>
                      <a:r>
                        <a:rPr lang="de-DE" sz="1200" b="0" baseline="0" dirty="0">
                          <a:latin typeface="+mj-lt"/>
                        </a:rPr>
                        <a:t>Mittelwert (SD)</a:t>
                      </a:r>
                      <a:r>
                        <a:rPr lang="de-DE" sz="1200" b="1" baseline="0" dirty="0">
                          <a:latin typeface="+mj-lt"/>
                        </a:rPr>
                        <a:t> 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11,13 (7,69)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12,29 (8,09)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15,61 (10,25)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16,57 (13,01)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2394">
                <a:tc>
                  <a:txBody>
                    <a:bodyPr/>
                    <a:lstStyle/>
                    <a:p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25-(OH)-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Vit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 (</a:t>
                      </a:r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ng</a:t>
                      </a:r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/ml)</a:t>
                      </a:r>
                      <a:r>
                        <a:rPr lang="de-DE" sz="1200" b="1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Median (Q1,Q3)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28,0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(23,6, 36,3)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29,2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(24,2, 37,6)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28,6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(24,2, 36,4)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28,8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(23,6, 36,0)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077">
                <a:tc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BMD-T-Wert - </a:t>
                      </a:r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Mittelwert (SD)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077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LWS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‒1,96 (1,38)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‒1,92 (1,39)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‒1,06 (1,57)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‒0,92 (1,86)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077"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Gesamthüfte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‒1,56 (0,96)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‒1,66 (0,96)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‒0,98 (1,07) 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‒1,14 (1,00) </a:t>
                      </a: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21797" y="53476"/>
            <a:ext cx="8535722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1600" b="1" dirty="0">
                <a:solidFill>
                  <a:schemeClr val="bg1"/>
                </a:solidFill>
              </a:rPr>
              <a:t>Basischarakteristika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6" name="Text Box 51"/>
          <p:cNvSpPr txBox="1">
            <a:spLocks noChangeArrowheads="1"/>
          </p:cNvSpPr>
          <p:nvPr/>
        </p:nvSpPr>
        <p:spPr bwMode="auto">
          <a:xfrm>
            <a:off x="447675" y="838200"/>
            <a:ext cx="255198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325092"/>
              </a:buClr>
              <a:buSzPct val="130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325092"/>
              </a:buClr>
              <a:buFont typeface="Verdana" panose="020B0604030504040204" pitchFamily="34" charset="0"/>
              <a:buChar char="−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325092"/>
              </a:buClr>
              <a:buFont typeface="Verdana" panose="020B0604030504040204" pitchFamily="34" charset="0"/>
              <a:buChar char="−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sz="2000" kern="0" dirty="0">
                <a:solidFill>
                  <a:srgbClr val="0063C3"/>
                </a:solidFill>
                <a:latin typeface="+mj-lt"/>
              </a:rPr>
              <a:t> 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DD55004-C5CB-41AB-854E-E0A9884D4B1E}"/>
              </a:ext>
            </a:extLst>
          </p:cNvPr>
          <p:cNvSpPr txBox="1">
            <a:spLocks/>
          </p:cNvSpPr>
          <p:nvPr/>
        </p:nvSpPr>
        <p:spPr bwMode="auto">
          <a:xfrm>
            <a:off x="152400" y="6434609"/>
            <a:ext cx="4032000" cy="35086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25400" dist="25400" dir="2700000" algn="tl" rotWithShape="0">
              <a:prstClr val="black">
                <a:alpha val="25000"/>
              </a:prstClr>
            </a:outerShdw>
            <a:softEdge rad="0"/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800">
                <a:solidFill>
                  <a:srgbClr val="51515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None/>
              <a:defRPr sz="800">
                <a:solidFill>
                  <a:srgbClr val="515151"/>
                </a:solidFill>
                <a:latin typeface="+mn-lt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None/>
              <a:defRPr sz="800">
                <a:solidFill>
                  <a:srgbClr val="515151"/>
                </a:solidFill>
                <a:latin typeface="+mn-lt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 err="1">
                <a:latin typeface="+mj-lt"/>
              </a:rPr>
              <a:t>Saag</a:t>
            </a:r>
            <a:r>
              <a:rPr lang="de-DE" dirty="0">
                <a:latin typeface="+mj-lt"/>
              </a:rPr>
              <a:t> KG et al.</a:t>
            </a:r>
            <a:r>
              <a:rPr lang="fr-FR" dirty="0">
                <a:latin typeface="+mj-lt"/>
              </a:rPr>
              <a:t> </a:t>
            </a:r>
            <a:r>
              <a:rPr lang="de-DE" i="1" dirty="0">
                <a:latin typeface="+mj-lt"/>
              </a:rPr>
              <a:t>Lancet Diabetes </a:t>
            </a:r>
            <a:r>
              <a:rPr lang="de-DE" i="1" dirty="0" err="1">
                <a:latin typeface="+mj-lt"/>
              </a:rPr>
              <a:t>Endocrinol</a:t>
            </a:r>
            <a:r>
              <a:rPr lang="de-DE" i="1" dirty="0">
                <a:latin typeface="+mj-lt"/>
              </a:rPr>
              <a:t>.</a:t>
            </a:r>
            <a:r>
              <a:rPr lang="de-DE" dirty="0">
                <a:latin typeface="+mj-lt"/>
              </a:rPr>
              <a:t> 2018 Jun;6(6):445-454.</a:t>
            </a:r>
          </a:p>
          <a:p>
            <a:r>
              <a:rPr lang="en-GB" dirty="0" err="1">
                <a:latin typeface="+mj-lt"/>
              </a:rPr>
              <a:t>Saag</a:t>
            </a:r>
            <a:r>
              <a:rPr lang="en-GB" dirty="0">
                <a:latin typeface="+mj-lt"/>
              </a:rPr>
              <a:t> KG, et al. </a:t>
            </a:r>
            <a:r>
              <a:rPr lang="en-GB" i="1" dirty="0" err="1">
                <a:latin typeface="+mj-lt"/>
              </a:rPr>
              <a:t>Calcif</a:t>
            </a:r>
            <a:r>
              <a:rPr lang="en-GB" i="1" dirty="0">
                <a:latin typeface="+mj-lt"/>
              </a:rPr>
              <a:t> Tissue Int.</a:t>
            </a:r>
            <a:r>
              <a:rPr lang="en-GB" dirty="0">
                <a:latin typeface="+mj-lt"/>
              </a:rPr>
              <a:t> 2018; 102(</a:t>
            </a:r>
            <a:r>
              <a:rPr lang="en-GB" dirty="0" err="1">
                <a:latin typeface="+mj-lt"/>
              </a:rPr>
              <a:t>Suppl</a:t>
            </a:r>
            <a:r>
              <a:rPr lang="en-GB" dirty="0">
                <a:latin typeface="+mj-lt"/>
              </a:rPr>
              <a:t> 1): Abstract PO32.</a:t>
            </a:r>
          </a:p>
        </p:txBody>
      </p:sp>
    </p:spTree>
    <p:extLst>
      <p:ext uri="{BB962C8B-B14F-4D97-AF65-F5344CB8AC3E}">
        <p14:creationId xmlns:p14="http://schemas.microsoft.com/office/powerpoint/2010/main" val="125723829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9e9a023f-603f-42a0-90f5-24f1461207a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3_Default Desig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736751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685D4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67734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5D683E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A842E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D772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CD8D6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EC4C2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MGEN">
  <a:themeElements>
    <a:clrScheme name="AMGEN 1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0063C3"/>
      </a:accent1>
      <a:accent2>
        <a:srgbClr val="58B6C0"/>
      </a:accent2>
      <a:accent3>
        <a:srgbClr val="2CBC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736751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685D4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67734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5D683E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A842E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D772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CD8D6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EC4C2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MGEN GREEN">
  <a:themeElements>
    <a:clrScheme name="Benutzerdefiniert 2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C0C0C0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309308"/>
      </a:hlink>
      <a:folHlink>
        <a:srgbClr val="977B2D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736751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685D4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67734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5D683E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A842E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D772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CD8D6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EC4C2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fault Design">
  <a:themeElements>
    <a:clrScheme name="3_Default Design 14">
      <a:dk1>
        <a:srgbClr val="000000"/>
      </a:dk1>
      <a:lt1>
        <a:srgbClr val="FFFFFF"/>
      </a:lt1>
      <a:dk2>
        <a:srgbClr val="006AD0"/>
      </a:dk2>
      <a:lt2>
        <a:srgbClr val="FAB900"/>
      </a:lt2>
      <a:accent1>
        <a:srgbClr val="BD79E3"/>
      </a:accent1>
      <a:accent2>
        <a:srgbClr val="8CD8D6"/>
      </a:accent2>
      <a:accent3>
        <a:srgbClr val="AAB9E4"/>
      </a:accent3>
      <a:accent4>
        <a:srgbClr val="DADADA"/>
      </a:accent4>
      <a:accent5>
        <a:srgbClr val="DBBEEF"/>
      </a:accent5>
      <a:accent6>
        <a:srgbClr val="7EC4C2"/>
      </a:accent6>
      <a:hlink>
        <a:srgbClr val="E14539"/>
      </a:hlink>
      <a:folHlink>
        <a:srgbClr val="3F9FFF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288" tIns="18288" rIns="18288" bIns="1828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736751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685D4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67734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5D683E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A842E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D772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CD8D6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EC4C2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ther">
  <a:themeElements>
    <a:clrScheme name="Other 14">
      <a:dk1>
        <a:srgbClr val="000000"/>
      </a:dk1>
      <a:lt1>
        <a:srgbClr val="FFFFFF"/>
      </a:lt1>
      <a:dk2>
        <a:srgbClr val="006AD0"/>
      </a:dk2>
      <a:lt2>
        <a:srgbClr val="FAB900"/>
      </a:lt2>
      <a:accent1>
        <a:srgbClr val="BD79E3"/>
      </a:accent1>
      <a:accent2>
        <a:srgbClr val="8CD8D6"/>
      </a:accent2>
      <a:accent3>
        <a:srgbClr val="AAB9E4"/>
      </a:accent3>
      <a:accent4>
        <a:srgbClr val="DADADA"/>
      </a:accent4>
      <a:accent5>
        <a:srgbClr val="DBBEEF"/>
      </a:accent5>
      <a:accent6>
        <a:srgbClr val="7EC4C2"/>
      </a:accent6>
      <a:hlink>
        <a:srgbClr val="E14539"/>
      </a:hlink>
      <a:folHlink>
        <a:srgbClr val="3F9FFF"/>
      </a:folHlink>
    </a:clrScheme>
    <a:fontScheme name="Oth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" tIns="9144" rIns="9144" bIns="9144" numCol="1" anchor="t" anchorCtr="0" compatLnSpc="1">
        <a:prstTxWarp prst="textNoShape">
          <a:avLst/>
        </a:prstTxWarp>
      </a:bodyPr>
      <a:lstStyle>
        <a:defPPr marL="0" marR="0" indent="0" algn="l" defTabSz="947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Other 1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2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3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4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5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6">
        <a:dk1>
          <a:srgbClr val="000000"/>
        </a:dk1>
        <a:lt1>
          <a:srgbClr val="FFFFFF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FFFFFF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7">
        <a:dk1>
          <a:srgbClr val="000000"/>
        </a:dk1>
        <a:lt1>
          <a:srgbClr val="ADADAD"/>
        </a:lt1>
        <a:dk2>
          <a:srgbClr val="198CFF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8">
        <a:dk1>
          <a:srgbClr val="000000"/>
        </a:dk1>
        <a:lt1>
          <a:srgbClr val="ADADAD"/>
        </a:lt1>
        <a:dk2>
          <a:srgbClr val="FFC828"/>
        </a:dk2>
        <a:lt2>
          <a:srgbClr val="FFFFFF"/>
        </a:lt2>
        <a:accent1>
          <a:srgbClr val="BD79E3"/>
        </a:accent1>
        <a:accent2>
          <a:srgbClr val="ADBF25"/>
        </a:accent2>
        <a:accent3>
          <a:srgbClr val="D3D3D3"/>
        </a:accent3>
        <a:accent4>
          <a:srgbClr val="000000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005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ther 9">
        <a:dk1>
          <a:srgbClr val="000000"/>
        </a:dk1>
        <a:lt1>
          <a:srgbClr val="FFFFFF"/>
        </a:lt1>
        <a:dk2>
          <a:srgbClr val="006AD0"/>
        </a:dk2>
        <a:lt2>
          <a:srgbClr val="FFC828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F2007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10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ADBF2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9CAD20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11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736751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685D4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12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677345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5D683E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13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A842E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D7729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ther 14">
        <a:dk1>
          <a:srgbClr val="000000"/>
        </a:dk1>
        <a:lt1>
          <a:srgbClr val="FFFFFF"/>
        </a:lt1>
        <a:dk2>
          <a:srgbClr val="006AD0"/>
        </a:dk2>
        <a:lt2>
          <a:srgbClr val="FAB900"/>
        </a:lt2>
        <a:accent1>
          <a:srgbClr val="BD79E3"/>
        </a:accent1>
        <a:accent2>
          <a:srgbClr val="8CD8D6"/>
        </a:accent2>
        <a:accent3>
          <a:srgbClr val="AAB9E4"/>
        </a:accent3>
        <a:accent4>
          <a:srgbClr val="DADADA"/>
        </a:accent4>
        <a:accent5>
          <a:srgbClr val="DBBEEF"/>
        </a:accent5>
        <a:accent6>
          <a:srgbClr val="7EC4C2"/>
        </a:accent6>
        <a:hlink>
          <a:srgbClr val="E14539"/>
        </a:hlink>
        <a:folHlink>
          <a:srgbClr val="3F9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Benutzerdefiniertes Design">
  <a:themeElements>
    <a:clrScheme name="Benutzerdefiniert 1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C0C0C0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3_Benutzerdefiniertes Design">
  <a:themeElements>
    <a:clrScheme name="Benutzerdefiniert 1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C0C0C0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enutzerdefiniert 2">
    <a:dk1>
      <a:srgbClr val="000000"/>
    </a:dk1>
    <a:lt1>
      <a:srgbClr val="FFFFFF"/>
    </a:lt1>
    <a:dk2>
      <a:srgbClr val="455F51"/>
    </a:dk2>
    <a:lt2>
      <a:srgbClr val="E2DFCC"/>
    </a:lt2>
    <a:accent1>
      <a:srgbClr val="C0C0C0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309308"/>
    </a:hlink>
    <a:folHlink>
      <a:srgbClr val="977B2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CDA1D4E2674448A0902ACE23E2F7F3" ma:contentTypeVersion="" ma:contentTypeDescription="Create a new document." ma:contentTypeScope="" ma:versionID="df3d14f2e9adf44a83aea11232b7f252">
  <xsd:schema xmlns:xsd="http://www.w3.org/2001/XMLSchema" xmlns:xs="http://www.w3.org/2001/XMLSchema" xmlns:p="http://schemas.microsoft.com/office/2006/metadata/properties" xmlns:ns2="9CC6DA9F-6D81-45C4-89C4-7EB77718B956" xmlns:ns3="42fe046d-86dd-43d2-bdc0-8f834945f3f1" xmlns:ns4="9cc6da9f-6d81-45c4-89c4-7eb77718b956" targetNamespace="http://schemas.microsoft.com/office/2006/metadata/properties" ma:root="true" ma:fieldsID="904211515e0298083547c6a8f527bd5a" ns2:_="" ns3:_="" ns4:_="">
    <xsd:import namespace="9CC6DA9F-6D81-45C4-89C4-7EB77718B956"/>
    <xsd:import namespace="42fe046d-86dd-43d2-bdc0-8f834945f3f1"/>
    <xsd:import namespace="9cc6da9f-6d81-45c4-89c4-7eb77718b9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C6DA9F-6D81-45C4-89C4-7EB77718B9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fe046d-86dd-43d2-bdc0-8f834945f3f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c6da9f-6d81-45c4-89c4-7eb77718b95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sisl xmlns:xsd="http://www.w3.org/2001/XMLSchema" xmlns:xsi="http://www.w3.org/2001/XMLSchema-instance" xmlns="http://www.boldonjames.com/2008/01/sie/internal/label" sislVersion="0" policy="82ad3a63-90ad-4a46-a3cb-757f4658e205" origin="userSelected">
  <element uid="9036a7a1-5a4f-48d3-b24b-dfdab053dac9" value=""/>
  <element uid="03e9b10b-a1f9-4a88-9630-476473f62285" value=""/>
  <element uid="7349a702-6462-4442-88eb-c64cd513835c" value=""/>
</sisl>
</file>

<file path=customXml/itemProps1.xml><?xml version="1.0" encoding="utf-8"?>
<ds:datastoreItem xmlns:ds="http://schemas.openxmlformats.org/officeDocument/2006/customXml" ds:itemID="{3078DECB-C519-4EE7-A7A4-B04C87618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C6DA9F-6D81-45C4-89C4-7EB77718B956"/>
    <ds:schemaRef ds:uri="42fe046d-86dd-43d2-bdc0-8f834945f3f1"/>
    <ds:schemaRef ds:uri="9cc6da9f-6d81-45c4-89c4-7eb77718b9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BBA40D-87CF-4509-A851-50F22EE35B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DBFBC5-4996-4D48-9A42-4BF662D2E749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9CC6DA9F-6D81-45C4-89C4-7EB77718B956"/>
    <ds:schemaRef ds:uri="http://schemas.microsoft.com/office/infopath/2007/PartnerControls"/>
    <ds:schemaRef ds:uri="9cc6da9f-6d81-45c4-89c4-7eb77718b956"/>
    <ds:schemaRef ds:uri="http://purl.org/dc/terms/"/>
    <ds:schemaRef ds:uri="42fe046d-86dd-43d2-bdc0-8f834945f3f1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4F67392-62BB-4274-91E2-398D468B5A0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2260</Words>
  <Application>Microsoft Office PowerPoint</Application>
  <PresentationFormat>On-screen Show (4:3)</PresentationFormat>
  <Paragraphs>411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1" baseType="lpstr">
      <vt:lpstr>AppleSymbols</vt:lpstr>
      <vt:lpstr>Arial</vt:lpstr>
      <vt:lpstr>Calibri</vt:lpstr>
      <vt:lpstr>Calibri Light</vt:lpstr>
      <vt:lpstr>Symbol</vt:lpstr>
      <vt:lpstr>Verdana</vt:lpstr>
      <vt:lpstr>Wingdings</vt:lpstr>
      <vt:lpstr>3_Default Design</vt:lpstr>
      <vt:lpstr>AMGEN</vt:lpstr>
      <vt:lpstr>AMGEN GREEN</vt:lpstr>
      <vt:lpstr>4_Default Design</vt:lpstr>
      <vt:lpstr>Other</vt:lpstr>
      <vt:lpstr>2_Benutzerdefiniertes Design</vt:lpstr>
      <vt:lpstr>3_Benutzerdefiniertes Design</vt:lpstr>
      <vt:lpstr>think-cell Slide</vt:lpstr>
      <vt:lpstr>PowerPoint Presentation</vt:lpstr>
      <vt:lpstr>Glucocorticoid-induzierte Osteoporose (GIOP)</vt:lpstr>
      <vt:lpstr>Direkte und indirekte Glucocorticoid-Effekte auf den Knochen </vt:lpstr>
      <vt:lpstr>Therapie mit Glucocorticoiden: 2-phasiger Knochenverlust </vt:lpstr>
      <vt:lpstr>Zulassungen bei Glucocorticoid-induzierter Osteoporose</vt:lpstr>
      <vt:lpstr> Wirksamkeit von Denosumab verglichen mit Risedronat bei mit Glucocorticoiden behandelten Patienten:   Ergebnisse einer randomisierten, doppelblinden, aktiv-kontrollierten Studie nach 12 und 24 Monaten</vt:lpstr>
      <vt:lpstr>PowerPoint Presentation</vt:lpstr>
      <vt:lpstr>Studiendesign</vt:lpstr>
      <vt:lpstr>PowerPoint Presentation</vt:lpstr>
      <vt:lpstr>Knochendichte-Veränderung an der Lendenwirbelsäule </vt:lpstr>
      <vt:lpstr>Knochendichte-Veränderung an der Gesamthüfte </vt:lpstr>
      <vt:lpstr>Häufigste unerwünschte Ereignisse Kombinierte Subgruppen – Kumulative Daten </vt:lpstr>
      <vt:lpstr>Unerwüschte Ereignisse von speziellem Interesse Kombinierte Subruppen – Kumulative Daten </vt:lpstr>
      <vt:lpstr>Neue vertebrale und klinische Frakturen Kombinierte Subruppen – Kumulative Daten</vt:lpstr>
      <vt:lpstr>Schwerwiegende Infektionen in den Hochrisiko-Subgruppen  Kombinierte Subgruppen – Kumulative Daten</vt:lpstr>
      <vt:lpstr>Zusammenfassung</vt:lpstr>
    </vt:vector>
  </TitlesOfParts>
  <Company>HBS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www.WesleyEnterprise.net;714-694-5891</dc:creator>
  <cp:keywords>*$%IU-*$%GenBus</cp:keywords>
  <cp:lastModifiedBy>Svinka, Jasmin</cp:lastModifiedBy>
  <cp:revision>1836</cp:revision>
  <cp:lastPrinted>2017-12-18T19:07:03Z</cp:lastPrinted>
  <dcterms:created xsi:type="dcterms:W3CDTF">2015-06-03T17:23:11Z</dcterms:created>
  <dcterms:modified xsi:type="dcterms:W3CDTF">2021-04-01T09:00:18Z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799228f3-5b3b-482b-a2c2-bc8bbb32db50</vt:lpwstr>
  </property>
  <property fmtid="{D5CDD505-2E9C-101B-9397-08002B2CF9AE}" pid="3" name="bjSaver">
    <vt:lpwstr>LCvZmrhBUuB7YoAmUEAYd/4iPoZyTVi7</vt:lpwstr>
  </property>
  <property fmtid="{D5CDD505-2E9C-101B-9397-08002B2CF9AE}" pid="4" name="bjDocumentSecurityLabel">
    <vt:lpwstr>Internal Use Only - General Business</vt:lpwstr>
  </property>
  <property fmtid="{D5CDD505-2E9C-101B-9397-08002B2CF9AE}" pid="5" name="ContentTypeId">
    <vt:lpwstr>0x010100ECCDA1D4E2674448A0902ACE23E2F7F3</vt:lpwstr>
  </property>
  <property fmtid="{D5CDD505-2E9C-101B-9397-08002B2CF9AE}" pid="6" name="bjDocumentLabelXML">
    <vt:lpwstr>&lt;?xml version="1.0" encoding="us-ascii"?&gt;&lt;sisl xmlns:xsd="http://www.w3.org/2001/XMLSchema" xmlns:xsi="http://www.w3.org/2001/XMLSchema-instance" sislVersion="0" policy="82ad3a63-90ad-4a46-a3cb-757f4658e205" origin="userSelected" xmlns="http://www.boldonj</vt:lpwstr>
  </property>
  <property fmtid="{D5CDD505-2E9C-101B-9397-08002B2CF9AE}" pid="7" name="bjDocumentLabelXML-0">
    <vt:lpwstr>ames.com/2008/01/sie/internal/label"&gt;&lt;element uid="9036a7a1-5a4f-48d3-b24b-dfdab053dac9" value="" /&gt;&lt;element uid="03e9b10b-a1f9-4a88-9630-476473f62285" value="" /&gt;&lt;element uid="7349a702-6462-4442-88eb-c64cd513835c" value="" /&gt;&lt;/sisl&gt;</vt:lpwstr>
  </property>
</Properties>
</file>