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drawings/drawing8.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0.xml" ContentType="application/vnd.openxmlformats-officedocument.drawingml.chartshapes+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1.xml" ContentType="application/vnd.openxmlformats-officedocument.drawingml.chart+xml"/>
  <Override PartName="/ppt/theme/themeOverride8.xml" ContentType="application/vnd.openxmlformats-officedocument.themeOverride+xml"/>
  <Override PartName="/ppt/drawings/drawing12.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theme/themeOverride9.xml" ContentType="application/vnd.openxmlformats-officedocument.themeOverride+xml"/>
  <Override PartName="/ppt/drawings/drawing13.xml" ContentType="application/vnd.openxmlformats-officedocument.drawingml.chartshapes+xml"/>
  <Override PartName="/ppt/charts/chart23.xml" ContentType="application/vnd.openxmlformats-officedocument.drawingml.chart+xml"/>
  <Override PartName="/ppt/theme/themeOverride10.xml" ContentType="application/vnd.openxmlformats-officedocument.themeOverride+xml"/>
  <Override PartName="/ppt/drawings/drawing14.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2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40.xml" ContentType="application/vnd.openxmlformats-officedocument.presentationml.notesSlide+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1.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charts/chart32.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7.xml" ContentType="application/vnd.openxmlformats-officedocument.drawingml.chartshapes+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87" r:id="rId7"/>
    <p:sldMasterId id="2147483729" r:id="rId8"/>
  </p:sldMasterIdLst>
  <p:notesMasterIdLst>
    <p:notesMasterId r:id="rId57"/>
  </p:notesMasterIdLst>
  <p:handoutMasterIdLst>
    <p:handoutMasterId r:id="rId58"/>
  </p:handoutMasterIdLst>
  <p:sldIdLst>
    <p:sldId id="975" r:id="rId9"/>
    <p:sldId id="3790" r:id="rId10"/>
    <p:sldId id="6666" r:id="rId11"/>
    <p:sldId id="6679" r:id="rId12"/>
    <p:sldId id="6653" r:id="rId13"/>
    <p:sldId id="6656" r:id="rId14"/>
    <p:sldId id="6658" r:id="rId15"/>
    <p:sldId id="6655" r:id="rId16"/>
    <p:sldId id="6654" r:id="rId17"/>
    <p:sldId id="6664" r:id="rId18"/>
    <p:sldId id="980" r:id="rId19"/>
    <p:sldId id="982" r:id="rId20"/>
    <p:sldId id="6657" r:id="rId21"/>
    <p:sldId id="4825" r:id="rId22"/>
    <p:sldId id="6651" r:id="rId23"/>
    <p:sldId id="4816" r:id="rId24"/>
    <p:sldId id="4817" r:id="rId25"/>
    <p:sldId id="4893" r:id="rId26"/>
    <p:sldId id="4894" r:id="rId27"/>
    <p:sldId id="4888" r:id="rId28"/>
    <p:sldId id="4889" r:id="rId29"/>
    <p:sldId id="261" r:id="rId30"/>
    <p:sldId id="6681" r:id="rId31"/>
    <p:sldId id="262" r:id="rId32"/>
    <p:sldId id="6663" r:id="rId33"/>
    <p:sldId id="988" r:id="rId34"/>
    <p:sldId id="989" r:id="rId35"/>
    <p:sldId id="4896" r:id="rId36"/>
    <p:sldId id="4895" r:id="rId37"/>
    <p:sldId id="6682" r:id="rId38"/>
    <p:sldId id="6648" r:id="rId39"/>
    <p:sldId id="6644" r:id="rId40"/>
    <p:sldId id="4859" r:id="rId41"/>
    <p:sldId id="6680" r:id="rId42"/>
    <p:sldId id="266" r:id="rId43"/>
    <p:sldId id="6639" r:id="rId44"/>
    <p:sldId id="6659" r:id="rId45"/>
    <p:sldId id="4856" r:id="rId46"/>
    <p:sldId id="4857" r:id="rId47"/>
    <p:sldId id="4858" r:id="rId48"/>
    <p:sldId id="953" r:id="rId49"/>
    <p:sldId id="6660" r:id="rId50"/>
    <p:sldId id="4897" r:id="rId51"/>
    <p:sldId id="274" r:id="rId52"/>
    <p:sldId id="6649" r:id="rId53"/>
    <p:sldId id="915" r:id="rId54"/>
    <p:sldId id="916" r:id="rId55"/>
    <p:sldId id="918" r:id="rId56"/>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isikofaktoren Osteoporose" id="{493C6647-82A1-4DF6-B21D-4DD3800AECBA}">
          <p14:sldIdLst>
            <p14:sldId id="975"/>
            <p14:sldId id="3790"/>
            <p14:sldId id="6666"/>
          </p14:sldIdLst>
        </p14:section>
        <p14:section name="Therapieoptionen Osteoporose" id="{FDD82AF2-F04E-4E67-8076-825B0CD64EA2}">
          <p14:sldIdLst>
            <p14:sldId id="6679"/>
            <p14:sldId id="6653"/>
            <p14:sldId id="6656"/>
            <p14:sldId id="6658"/>
            <p14:sldId id="6655"/>
            <p14:sldId id="6654"/>
          </p14:sldIdLst>
        </p14:section>
        <p14:section name="Denosumab wirksam über 10 Jahre - FREEDOM + Extension" id="{61688411-6B5A-4ACA-BA7C-AFCDCDB38B3D}">
          <p14:sldIdLst>
            <p14:sldId id="6664"/>
            <p14:sldId id="980"/>
            <p14:sldId id="982"/>
            <p14:sldId id="6657"/>
          </p14:sldIdLst>
        </p14:section>
        <p14:section name="Umstellung BPs auf Dmab" id="{8A98DD8D-4E2F-4479-8B73-25722899885D}">
          <p14:sldIdLst>
            <p14:sldId id="4825"/>
            <p14:sldId id="6651"/>
          </p14:sldIdLst>
        </p14:section>
        <p14:section name="Umstellung BPs auf Dmab vs Zol" id="{C42B8877-DD0A-4884-B4A8-A51C0845B5BA}">
          <p14:sldIdLst>
            <p14:sldId id="4816"/>
            <p14:sldId id="4817"/>
          </p14:sldIdLst>
        </p14:section>
        <p14:section name="Sequenz Teriparatid &amp; Denosumab" id="{3564532B-12CE-4DC4-985B-C80384187462}">
          <p14:sldIdLst>
            <p14:sldId id="4893"/>
            <p14:sldId id="4894"/>
          </p14:sldIdLst>
        </p14:section>
        <p14:section name="Umstellen BP auf Dmab vs TPTD" id="{E3EE5DF1-2993-4C7F-93AD-2D9A7B59D147}">
          <p14:sldIdLst>
            <p14:sldId id="4888"/>
            <p14:sldId id="4889"/>
          </p14:sldIdLst>
        </p14:section>
        <p14:section name="Therapiepause - ja oder nein?" id="{0CE7165A-4A2C-4973-912B-8893A8FEB338}">
          <p14:sldIdLst>
            <p14:sldId id="261"/>
            <p14:sldId id="6681"/>
            <p14:sldId id="262"/>
            <p14:sldId id="6663"/>
            <p14:sldId id="988"/>
            <p14:sldId id="989"/>
          </p14:sldIdLst>
        </p14:section>
        <p14:section name="Empfehlungen zur Osteoporose" id="{A8B7B7E6-50ED-4E24-BA78-B05A31784E96}">
          <p14:sldIdLst>
            <p14:sldId id="4896"/>
            <p14:sldId id="4895"/>
            <p14:sldId id="6682"/>
            <p14:sldId id="6648"/>
            <p14:sldId id="6644"/>
          </p14:sldIdLst>
        </p14:section>
        <p14:section name="Anschlusstherapie nach Densosumab" id="{E309C7AA-4B64-4978-A9B3-497B2C281CB5}">
          <p14:sldIdLst>
            <p14:sldId id="4859"/>
            <p14:sldId id="6680"/>
            <p14:sldId id="266"/>
            <p14:sldId id="6639"/>
          </p14:sldIdLst>
        </p14:section>
        <p14:section name="ALN nach Dmab" id="{B761E7C3-1833-43F2-995B-F6C5A79EC974}">
          <p14:sldIdLst>
            <p14:sldId id="6659"/>
          </p14:sldIdLst>
        </p14:section>
        <p14:section name="ZOL nach Dmab" id="{6CED3005-3B63-4B81-8CE3-CC0CAE37CBCF}">
          <p14:sldIdLst>
            <p14:sldId id="4856"/>
            <p14:sldId id="4857"/>
            <p14:sldId id="4858"/>
            <p14:sldId id="953"/>
            <p14:sldId id="6660"/>
          </p14:sldIdLst>
        </p14:section>
        <p14:section name="Behandlungsalgorithmus nach Schmidmaier" id="{1380CA94-064F-495C-9F91-973FFC8F37FD}">
          <p14:sldIdLst>
            <p14:sldId id="4897"/>
          </p14:sldIdLst>
        </p14:section>
        <p14:section name="Polypharamzie und Multimorbidität bei älteren Patienten" id="{157F049F-9635-49F7-B07C-C8765F5ED39A}">
          <p14:sldIdLst>
            <p14:sldId id="274"/>
            <p14:sldId id="6649"/>
            <p14:sldId id="915"/>
            <p14:sldId id="916"/>
            <p14:sldId id="91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0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udia Jaster (External Service)" initials="CJ" lastIdx="11" clrIdx="6">
    <p:extLst>
      <p:ext uri="{19B8F6BF-5375-455C-9EA6-DF929625EA0E}">
        <p15:presenceInfo xmlns:p15="http://schemas.microsoft.com/office/powerpoint/2012/main" userId="da740e110f0ac3a8" providerId="Windows Live"/>
      </p:ext>
    </p:extLst>
  </p:cmAuthor>
  <p:cmAuthor id="1" name="Rustemeier, Julia" initials="RJ" lastIdx="114" clrIdx="0">
    <p:extLst>
      <p:ext uri="{19B8F6BF-5375-455C-9EA6-DF929625EA0E}">
        <p15:presenceInfo xmlns:p15="http://schemas.microsoft.com/office/powerpoint/2012/main" userId="S::jrusteme@amgen.com::ec682137-b7e9-46e5-abe5-bf75cd061586" providerId="AD"/>
      </p:ext>
    </p:extLst>
  </p:cmAuthor>
  <p:cmAuthor id="2" name="Fabian Kaiser" initials="FK" lastIdx="14" clrIdx="1">
    <p:extLst>
      <p:ext uri="{19B8F6BF-5375-455C-9EA6-DF929625EA0E}">
        <p15:presenceInfo xmlns:p15="http://schemas.microsoft.com/office/powerpoint/2012/main" userId="S::f.kaiser@medizinwelten-services.com::5333393a-8ae9-4f9d-8dc3-e6d78440f7ab" providerId="AD"/>
      </p:ext>
    </p:extLst>
  </p:cmAuthor>
  <p:cmAuthor id="3" name="Anke Wollny" initials="Awo" lastIdx="51" clrIdx="2">
    <p:extLst>
      <p:ext uri="{19B8F6BF-5375-455C-9EA6-DF929625EA0E}">
        <p15:presenceInfo xmlns:p15="http://schemas.microsoft.com/office/powerpoint/2012/main" userId="Anke Wollny" providerId="None"/>
      </p:ext>
    </p:extLst>
  </p:cmAuthor>
  <p:cmAuthor id="4" name="Andrea Henning" initials="AH" lastIdx="2" clrIdx="3">
    <p:extLst>
      <p:ext uri="{19B8F6BF-5375-455C-9EA6-DF929625EA0E}">
        <p15:presenceInfo xmlns:p15="http://schemas.microsoft.com/office/powerpoint/2012/main" userId="S::a.henning@medizinwelten-services.com::f0f6492e-a4e4-4c81-a855-ba84a2d0f5d4" providerId="AD"/>
      </p:ext>
    </p:extLst>
  </p:cmAuthor>
  <p:cmAuthor id="5" name="Jennifer Kurz" initials="JK" lastIdx="171" clrIdx="4">
    <p:extLst>
      <p:ext uri="{19B8F6BF-5375-455C-9EA6-DF929625EA0E}">
        <p15:presenceInfo xmlns:p15="http://schemas.microsoft.com/office/powerpoint/2012/main" userId="S::j.kurz@medizinwelten-services.com::8096151e-4eba-4f0e-b9f8-268f3907ad41" providerId="AD"/>
      </p:ext>
    </p:extLst>
  </p:cmAuthor>
  <p:cmAuthor id="6" name="Venus, Carolin" initials="VC"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ED2"/>
    <a:srgbClr val="C8E5DC"/>
    <a:srgbClr val="B7C0C1"/>
    <a:srgbClr val="6F7D7F"/>
    <a:srgbClr val="515151"/>
    <a:srgbClr val="E5656B"/>
    <a:srgbClr val="FF7C80"/>
    <a:srgbClr val="94A0A2"/>
    <a:srgbClr val="3B839F"/>
    <a:srgbClr val="8AC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64361-A62E-46CC-8662-05002FEC5BD9}" v="36" dt="2021-03-26T11:52:3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5" autoAdjust="0"/>
    <p:restoredTop sz="87591" autoAdjust="0"/>
  </p:normalViewPr>
  <p:slideViewPr>
    <p:cSldViewPr snapToGrid="0">
      <p:cViewPr varScale="1">
        <p:scale>
          <a:sx n="142" d="100"/>
          <a:sy n="142" d="100"/>
        </p:scale>
        <p:origin x="1164" y="126"/>
      </p:cViewPr>
      <p:guideLst>
        <p:guide orient="horz" pos="2160"/>
        <p:guide pos="3840"/>
        <p:guide orient="horz" pos="20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1.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20.xlsx"/><Relationship Id="rId1" Type="http://schemas.openxmlformats.org/officeDocument/2006/relationships/themeOverride" Target="../theme/themeOverride8.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1.xlsx"/><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22.xlsx"/><Relationship Id="rId1" Type="http://schemas.openxmlformats.org/officeDocument/2006/relationships/themeOverride" Target="../theme/themeOverride10.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4.xml"/><Relationship Id="rId1" Type="http://schemas.microsoft.com/office/2011/relationships/chartStyle" Target="style1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6.xml"/><Relationship Id="rId1" Type="http://schemas.microsoft.com/office/2011/relationships/chartStyle" Target="style16.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30.xlsx"/><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31.xlsx"/><Relationship Id="rId1" Type="http://schemas.openxmlformats.org/officeDocument/2006/relationships/themeOverride" Target="../theme/themeOverrid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Frauen</a:t>
            </a:r>
          </a:p>
        </c:rich>
      </c:tx>
      <c:layout>
        <c:manualLayout>
          <c:xMode val="edge"/>
          <c:yMode val="edge"/>
          <c:x val="0.51111662953483883"/>
          <c:y val="3.461717091713112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3620154246099657E-2"/>
          <c:y val="5.8332258854396482E-2"/>
          <c:w val="0.89723307017839904"/>
          <c:h val="0.77976444427532354"/>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511-4DDA-99EF-CD6E0B51E1B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Tabelle1!$A$2:$A$7</c:f>
              <c:numCache>
                <c:formatCode>General</c:formatCode>
                <c:ptCount val="6"/>
                <c:pt idx="0">
                  <c:v>-4</c:v>
                </c:pt>
                <c:pt idx="1">
                  <c:v>-3</c:v>
                </c:pt>
                <c:pt idx="2">
                  <c:v>-2</c:v>
                </c:pt>
                <c:pt idx="3">
                  <c:v>-1</c:v>
                </c:pt>
                <c:pt idx="4">
                  <c:v>0</c:v>
                </c:pt>
                <c:pt idx="5">
                  <c:v>1</c:v>
                </c:pt>
              </c:numCache>
            </c:numRef>
          </c:cat>
          <c:val>
            <c:numRef>
              <c:f>Tabelle1!$B$2:$B$7</c:f>
              <c:numCache>
                <c:formatCode>General</c:formatCode>
                <c:ptCount val="6"/>
              </c:numCache>
            </c:numRef>
          </c:val>
          <c:extLst>
            <c:ext xmlns:c16="http://schemas.microsoft.com/office/drawing/2014/chart" uri="{C3380CC4-5D6E-409C-BE32-E72D297353CC}">
              <c16:uniqueId val="{00000002-4511-4DDA-99EF-CD6E0B51E1B2}"/>
            </c:ext>
          </c:extLst>
        </c:ser>
        <c:dLbls>
          <c:dLblPos val="outEnd"/>
          <c:showLegendKey val="0"/>
          <c:showVal val="1"/>
          <c:showCatName val="0"/>
          <c:showSerName val="0"/>
          <c:showPercent val="0"/>
          <c:showBubbleSize val="0"/>
        </c:dLbls>
        <c:gapWidth val="219"/>
        <c:overlap val="-27"/>
        <c:axId val="1979007376"/>
        <c:axId val="2117321744"/>
      </c:barChart>
      <c:catAx>
        <c:axId val="197900737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de-DE" b="1" dirty="0"/>
                  <a:t>T-Score (SD)</a:t>
                </a:r>
              </a:p>
            </c:rich>
          </c:tx>
          <c:layout>
            <c:manualLayout>
              <c:xMode val="edge"/>
              <c:yMode val="edge"/>
              <c:x val="0.41121115073070708"/>
              <c:y val="0.9246095176366911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2117321744"/>
        <c:crossesAt val="-3"/>
        <c:auto val="1"/>
        <c:lblAlgn val="ctr"/>
        <c:lblOffset val="100"/>
        <c:noMultiLvlLbl val="0"/>
      </c:catAx>
      <c:valAx>
        <c:axId val="2117321744"/>
        <c:scaling>
          <c:orientation val="minMax"/>
          <c:max val="20"/>
          <c:min val="0"/>
        </c:scaling>
        <c:delete val="0"/>
        <c:axPos val="l"/>
        <c:numFmt formatCode="General" sourceLinked="0"/>
        <c:majorTickMark val="out"/>
        <c:minorTickMark val="none"/>
        <c:tickLblPos val="nextTo"/>
        <c:spPr>
          <a:solidFill>
            <a:schemeClr val="bg1"/>
          </a:solidFill>
          <a:ln w="9525">
            <a:solidFill>
              <a:schemeClr val="tx1">
                <a:lumMod val="65000"/>
                <a:lumOff val="3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979007376"/>
        <c:crossesAt val="2"/>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13129878692977362"/>
          <c:y val="7.922051472512448E-2"/>
          <c:w val="0.83488849479735749"/>
          <c:h val="0.7429386469957695"/>
        </c:manualLayout>
      </c:layout>
      <c:barChart>
        <c:barDir val="col"/>
        <c:grouping val="clustered"/>
        <c:varyColors val="0"/>
        <c:ser>
          <c:idx val="0"/>
          <c:order val="0"/>
          <c:tx>
            <c:strRef>
              <c:f>Sheet1!$A$4</c:f>
              <c:strCache>
                <c:ptCount val="1"/>
              </c:strCache>
            </c:strRef>
          </c:tx>
          <c:spPr>
            <a:solidFill>
              <a:srgbClr val="75BDA7"/>
            </a:solidFill>
            <a:ln>
              <a:noFill/>
            </a:ln>
          </c:spPr>
          <c:invertIfNegative val="0"/>
          <c:dPt>
            <c:idx val="0"/>
            <c:invertIfNegative val="0"/>
            <c:bubble3D val="0"/>
            <c:extLst>
              <c:ext xmlns:c16="http://schemas.microsoft.com/office/drawing/2014/chart" uri="{C3380CC4-5D6E-409C-BE32-E72D297353CC}">
                <c16:uniqueId val="{00000000-CA93-4648-B879-EE17F3324BA1}"/>
              </c:ext>
            </c:extLst>
          </c:dPt>
          <c:dPt>
            <c:idx val="1"/>
            <c:invertIfNegative val="0"/>
            <c:bubble3D val="0"/>
            <c:extLst>
              <c:ext xmlns:c16="http://schemas.microsoft.com/office/drawing/2014/chart" uri="{C3380CC4-5D6E-409C-BE32-E72D297353CC}">
                <c16:uniqueId val="{00000001-CA93-4648-B879-EE17F3324BA1}"/>
              </c:ext>
            </c:extLst>
          </c:dPt>
          <c:dPt>
            <c:idx val="2"/>
            <c:invertIfNegative val="0"/>
            <c:bubble3D val="0"/>
            <c:extLst>
              <c:ext xmlns:c16="http://schemas.microsoft.com/office/drawing/2014/chart" uri="{C3380CC4-5D6E-409C-BE32-E72D297353CC}">
                <c16:uniqueId val="{00000002-CA93-4648-B879-EE17F3324BA1}"/>
              </c:ext>
            </c:extLst>
          </c:dPt>
          <c:dPt>
            <c:idx val="3"/>
            <c:invertIfNegative val="0"/>
            <c:bubble3D val="0"/>
            <c:extLst>
              <c:ext xmlns:c16="http://schemas.microsoft.com/office/drawing/2014/chart" uri="{C3380CC4-5D6E-409C-BE32-E72D297353CC}">
                <c16:uniqueId val="{00000003-CA93-4648-B879-EE17F3324BA1}"/>
              </c:ext>
            </c:extLst>
          </c:dPt>
          <c:errBars>
            <c:errBarType val="both"/>
            <c:errValType val="cust"/>
            <c:noEndCap val="0"/>
            <c:plus>
              <c:numRef>
                <c:f>(Sheet1!$C$14,Sheet1!$E$14,Sheet1!$G$14,Sheet1!$I$14)</c:f>
                <c:numCache>
                  <c:formatCode>General</c:formatCode>
                  <c:ptCount val="4"/>
                  <c:pt idx="0">
                    <c:v>3.6</c:v>
                  </c:pt>
                  <c:pt idx="1">
                    <c:v>2.2000000000000002</c:v>
                  </c:pt>
                  <c:pt idx="2">
                    <c:v>1.6</c:v>
                  </c:pt>
                  <c:pt idx="3">
                    <c:v>1</c:v>
                  </c:pt>
                </c:numCache>
              </c:numRef>
            </c:plus>
            <c:minus>
              <c:numRef>
                <c:f>(Sheet1!$B$14,Sheet1!$D$14,Sheet1!$F$14,Sheet1!$H$14)</c:f>
                <c:numCache>
                  <c:formatCode>General</c:formatCode>
                  <c:ptCount val="4"/>
                  <c:pt idx="0">
                    <c:v>-2.8</c:v>
                  </c:pt>
                  <c:pt idx="1">
                    <c:v>-1.7</c:v>
                  </c:pt>
                  <c:pt idx="2">
                    <c:v>-0.8</c:v>
                  </c:pt>
                  <c:pt idx="3">
                    <c:v>-0.1</c:v>
                  </c:pt>
                </c:numCache>
              </c:numRef>
            </c:minus>
            <c:spPr>
              <a:ln w="19050">
                <a:solidFill>
                  <a:srgbClr val="515151"/>
                </a:solidFill>
              </a:ln>
            </c:spPr>
          </c:errBars>
          <c:cat>
            <c:strRef>
              <c:f>Sheet1!$B$3:$H$3</c:f>
              <c:strCache>
                <c:ptCount val="7"/>
                <c:pt idx="0">
                  <c:v>insgesamt</c:v>
                </c:pt>
                <c:pt idx="1">
                  <c:v>höher</c:v>
                </c:pt>
                <c:pt idx="2">
                  <c:v>niedriger</c:v>
                </c:pt>
                <c:pt idx="3">
                  <c:v>höher</c:v>
                </c:pt>
                <c:pt idx="4">
                  <c:v>niedriger</c:v>
                </c:pt>
                <c:pt idx="5">
                  <c:v>höher</c:v>
                </c:pt>
                <c:pt idx="6">
                  <c:v>niedriger</c:v>
                </c:pt>
              </c:strCache>
            </c:strRef>
          </c:cat>
          <c:val>
            <c:numRef>
              <c:f>Sheet1!$B$4:$H$4</c:f>
              <c:numCache>
                <c:formatCode>General</c:formatCode>
                <c:ptCount val="7"/>
              </c:numCache>
            </c:numRef>
          </c:val>
          <c:extLst>
            <c:ext xmlns:c16="http://schemas.microsoft.com/office/drawing/2014/chart" uri="{C3380CC4-5D6E-409C-BE32-E72D297353CC}">
              <c16:uniqueId val="{00000004-CA93-4648-B879-EE17F3324BA1}"/>
            </c:ext>
          </c:extLst>
        </c:ser>
        <c:dLbls>
          <c:showLegendKey val="0"/>
          <c:showVal val="0"/>
          <c:showCatName val="0"/>
          <c:showSerName val="0"/>
          <c:showPercent val="0"/>
          <c:showBubbleSize val="0"/>
        </c:dLbls>
        <c:gapWidth val="75"/>
        <c:axId val="333259136"/>
        <c:axId val="333260672"/>
      </c:barChart>
      <c:catAx>
        <c:axId val="333259136"/>
        <c:scaling>
          <c:orientation val="minMax"/>
        </c:scaling>
        <c:delete val="0"/>
        <c:axPos val="b"/>
        <c:title>
          <c:tx>
            <c:rich>
              <a:bodyPr/>
              <a:lstStyle/>
              <a:p>
                <a:pPr>
                  <a:defRPr sz="1400">
                    <a:solidFill>
                      <a:srgbClr val="515151"/>
                    </a:solidFill>
                  </a:defRPr>
                </a:pPr>
                <a:r>
                  <a:rPr lang="de-DE" sz="1400" dirty="0">
                    <a:solidFill>
                      <a:srgbClr val="515151"/>
                    </a:solidFill>
                  </a:rPr>
                  <a:t>Risiko einer</a:t>
                </a:r>
                <a:r>
                  <a:rPr lang="de-DE" sz="1400" baseline="0" dirty="0">
                    <a:solidFill>
                      <a:srgbClr val="515151"/>
                    </a:solidFill>
                  </a:rPr>
                  <a:t> neuen Hüftfraktur</a:t>
                </a:r>
                <a:endParaRPr lang="de-DE" sz="1400" dirty="0">
                  <a:solidFill>
                    <a:srgbClr val="515151"/>
                  </a:solidFill>
                </a:endParaRPr>
              </a:p>
            </c:rich>
          </c:tx>
          <c:layout>
            <c:manualLayout>
              <c:xMode val="edge"/>
              <c:yMode val="edge"/>
              <c:x val="0.39166274988836136"/>
              <c:y val="0.9189863231665546"/>
            </c:manualLayout>
          </c:layout>
          <c:overlay val="0"/>
        </c:title>
        <c:numFmt formatCode="General" sourceLinked="1"/>
        <c:majorTickMark val="out"/>
        <c:minorTickMark val="none"/>
        <c:tickLblPos val="low"/>
        <c:spPr>
          <a:ln w="9525">
            <a:solidFill>
              <a:srgbClr val="515151"/>
            </a:solidFill>
          </a:ln>
        </c:spPr>
        <c:txPr>
          <a:bodyPr/>
          <a:lstStyle/>
          <a:p>
            <a:pPr>
              <a:defRPr sz="1400" b="0">
                <a:solidFill>
                  <a:srgbClr val="515151"/>
                </a:solidFill>
              </a:defRPr>
            </a:pPr>
            <a:endParaRPr lang="de-DE"/>
          </a:p>
        </c:txPr>
        <c:crossAx val="333260672"/>
        <c:crossesAt val="0"/>
        <c:auto val="1"/>
        <c:lblAlgn val="ctr"/>
        <c:lblOffset val="100"/>
        <c:noMultiLvlLbl val="0"/>
      </c:catAx>
      <c:valAx>
        <c:axId val="333260672"/>
        <c:scaling>
          <c:orientation val="minMax"/>
          <c:max val="5"/>
          <c:min val="0"/>
        </c:scaling>
        <c:delete val="0"/>
        <c:axPos val="l"/>
        <c:title>
          <c:tx>
            <c:rich>
              <a:bodyPr/>
              <a:lstStyle/>
              <a:p>
                <a:pPr>
                  <a:defRPr sz="1600">
                    <a:solidFill>
                      <a:srgbClr val="515151"/>
                    </a:solidFill>
                  </a:defRPr>
                </a:pPr>
                <a:r>
                  <a:rPr lang="de-DE" sz="1600" dirty="0">
                    <a:solidFill>
                      <a:srgbClr val="515151"/>
                    </a:solidFill>
                  </a:rPr>
                  <a:t>Inzidenz in Monat 36 (%)</a:t>
                </a:r>
              </a:p>
            </c:rich>
          </c:tx>
          <c:layout>
            <c:manualLayout>
              <c:xMode val="edge"/>
              <c:yMode val="edge"/>
              <c:x val="4.9647633577699607E-2"/>
              <c:y val="0.11154938435872969"/>
            </c:manualLayout>
          </c:layout>
          <c:overlay val="0"/>
        </c:title>
        <c:numFmt formatCode="General" sourceLinked="0"/>
        <c:majorTickMark val="out"/>
        <c:minorTickMark val="none"/>
        <c:tickLblPos val="low"/>
        <c:spPr>
          <a:ln w="9525">
            <a:solidFill>
              <a:srgbClr val="515151"/>
            </a:solidFill>
          </a:ln>
        </c:spPr>
        <c:txPr>
          <a:bodyPr rot="0" vert="horz"/>
          <a:lstStyle/>
          <a:p>
            <a:pPr>
              <a:defRPr sz="1600">
                <a:solidFill>
                  <a:srgbClr val="515151"/>
                </a:solidFill>
              </a:defRPr>
            </a:pPr>
            <a:endParaRPr lang="de-DE"/>
          </a:p>
        </c:txPr>
        <c:crossAx val="333259136"/>
        <c:crosses val="autoZero"/>
        <c:crossBetween val="between"/>
        <c:majorUnit val="1"/>
        <c:minorUnit val="0.2"/>
      </c:valAx>
    </c:plotArea>
    <c:plotVisOnly val="1"/>
    <c:dispBlanksAs val="gap"/>
    <c:showDLblsOverMax val="0"/>
  </c:chart>
  <c:txPr>
    <a:bodyPr/>
    <a:lstStyle/>
    <a:p>
      <a:pPr>
        <a:defRPr sz="1800"/>
      </a:pPr>
      <a:endParaRPr lang="de-DE"/>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21851451723329"/>
          <c:y val="5.0711282195254406E-2"/>
          <c:w val="0.87478142225251598"/>
          <c:h val="0.85198751467075096"/>
        </c:manualLayout>
      </c:layout>
      <c:barChart>
        <c:barDir val="col"/>
        <c:grouping val="clustered"/>
        <c:varyColors val="0"/>
        <c:ser>
          <c:idx val="0"/>
          <c:order val="0"/>
          <c:tx>
            <c:strRef>
              <c:f>Sheet1!$A$4</c:f>
              <c:strCache>
                <c:ptCount val="1"/>
              </c:strCache>
            </c:strRef>
          </c:tx>
          <c:spPr>
            <a:solidFill>
              <a:srgbClr val="CEDBE6"/>
            </a:solidFill>
            <a:ln>
              <a:noFill/>
            </a:ln>
          </c:spPr>
          <c:invertIfNegative val="0"/>
          <c:dPt>
            <c:idx val="0"/>
            <c:invertIfNegative val="0"/>
            <c:bubble3D val="0"/>
            <c:extLst>
              <c:ext xmlns:c16="http://schemas.microsoft.com/office/drawing/2014/chart" uri="{C3380CC4-5D6E-409C-BE32-E72D297353CC}">
                <c16:uniqueId val="{00000000-426D-4DA1-AE08-31880E27F660}"/>
              </c:ext>
            </c:extLst>
          </c:dPt>
          <c:dPt>
            <c:idx val="1"/>
            <c:invertIfNegative val="0"/>
            <c:bubble3D val="0"/>
            <c:extLst>
              <c:ext xmlns:c16="http://schemas.microsoft.com/office/drawing/2014/chart" uri="{C3380CC4-5D6E-409C-BE32-E72D297353CC}">
                <c16:uniqueId val="{00000001-426D-4DA1-AE08-31880E27F660}"/>
              </c:ext>
            </c:extLst>
          </c:dPt>
          <c:dPt>
            <c:idx val="2"/>
            <c:invertIfNegative val="0"/>
            <c:bubble3D val="0"/>
            <c:extLst>
              <c:ext xmlns:c16="http://schemas.microsoft.com/office/drawing/2014/chart" uri="{C3380CC4-5D6E-409C-BE32-E72D297353CC}">
                <c16:uniqueId val="{00000002-426D-4DA1-AE08-31880E27F660}"/>
              </c:ext>
            </c:extLst>
          </c:dPt>
          <c:dPt>
            <c:idx val="3"/>
            <c:invertIfNegative val="0"/>
            <c:bubble3D val="0"/>
            <c:extLst>
              <c:ext xmlns:c16="http://schemas.microsoft.com/office/drawing/2014/chart" uri="{C3380CC4-5D6E-409C-BE32-E72D297353CC}">
                <c16:uniqueId val="{00000003-426D-4DA1-AE08-31880E27F660}"/>
              </c:ext>
            </c:extLst>
          </c:dPt>
          <c:cat>
            <c:strRef>
              <c:f>Sheet1!$B$3:$E$3</c:f>
              <c:strCache>
                <c:ptCount val="4"/>
                <c:pt idx="0">
                  <c:v>Lendenwirbelsäule</c:v>
                </c:pt>
                <c:pt idx="1">
                  <c:v>Gesamthüfte</c:v>
                </c:pt>
                <c:pt idx="2">
                  <c:v>Schenkelhals</c:v>
                </c:pt>
                <c:pt idx="3">
                  <c:v>1/3 Radius</c:v>
                </c:pt>
              </c:strCache>
            </c:strRef>
          </c:cat>
          <c:val>
            <c:numRef>
              <c:f>Sheet1!$B$4:$E$4</c:f>
              <c:numCache>
                <c:formatCode>0.00</c:formatCode>
                <c:ptCount val="4"/>
                <c:pt idx="0">
                  <c:v>1.45</c:v>
                </c:pt>
                <c:pt idx="1">
                  <c:v>0.8</c:v>
                </c:pt>
                <c:pt idx="2">
                  <c:v>0.3</c:v>
                </c:pt>
                <c:pt idx="3">
                  <c:v>0.05</c:v>
                </c:pt>
              </c:numCache>
            </c:numRef>
          </c:val>
          <c:extLst>
            <c:ext xmlns:c16="http://schemas.microsoft.com/office/drawing/2014/chart" uri="{C3380CC4-5D6E-409C-BE32-E72D297353CC}">
              <c16:uniqueId val="{00000004-426D-4DA1-AE08-31880E27F660}"/>
            </c:ext>
          </c:extLst>
        </c:ser>
        <c:ser>
          <c:idx val="1"/>
          <c:order val="1"/>
          <c:tx>
            <c:strRef>
              <c:f>Sheet1!$A$5</c:f>
              <c:strCache>
                <c:ptCount val="1"/>
              </c:strCache>
            </c:strRef>
          </c:tx>
          <c:spPr>
            <a:solidFill>
              <a:srgbClr val="75BDA7"/>
            </a:solidFill>
            <a:ln>
              <a:noFill/>
            </a:ln>
          </c:spPr>
          <c:invertIfNegative val="0"/>
          <c:cat>
            <c:strRef>
              <c:f>Sheet1!$B$3:$E$3</c:f>
              <c:strCache>
                <c:ptCount val="4"/>
                <c:pt idx="0">
                  <c:v>Lendenwirbelsäule</c:v>
                </c:pt>
                <c:pt idx="1">
                  <c:v>Gesamthüfte</c:v>
                </c:pt>
                <c:pt idx="2">
                  <c:v>Schenkelhals</c:v>
                </c:pt>
                <c:pt idx="3">
                  <c:v>1/3 Radius</c:v>
                </c:pt>
              </c:strCache>
            </c:strRef>
          </c:cat>
          <c:val>
            <c:numRef>
              <c:f>Sheet1!$B$5:$E$5</c:f>
              <c:numCache>
                <c:formatCode>0.00</c:formatCode>
                <c:ptCount val="4"/>
                <c:pt idx="0">
                  <c:v>3.5</c:v>
                </c:pt>
                <c:pt idx="1">
                  <c:v>2.0499999999999998</c:v>
                </c:pt>
                <c:pt idx="2">
                  <c:v>1.45</c:v>
                </c:pt>
                <c:pt idx="3">
                  <c:v>0.66</c:v>
                </c:pt>
              </c:numCache>
            </c:numRef>
          </c:val>
          <c:extLst>
            <c:ext xmlns:c16="http://schemas.microsoft.com/office/drawing/2014/chart" uri="{C3380CC4-5D6E-409C-BE32-E72D297353CC}">
              <c16:uniqueId val="{00000005-426D-4DA1-AE08-31880E27F660}"/>
            </c:ext>
          </c:extLst>
        </c:ser>
        <c:dLbls>
          <c:showLegendKey val="0"/>
          <c:showVal val="0"/>
          <c:showCatName val="0"/>
          <c:showSerName val="0"/>
          <c:showPercent val="0"/>
          <c:showBubbleSize val="0"/>
        </c:dLbls>
        <c:gapWidth val="75"/>
        <c:axId val="333259136"/>
        <c:axId val="333260672"/>
      </c:barChart>
      <c:catAx>
        <c:axId val="333259136"/>
        <c:scaling>
          <c:orientation val="minMax"/>
        </c:scaling>
        <c:delete val="0"/>
        <c:axPos val="b"/>
        <c:numFmt formatCode="General" sourceLinked="1"/>
        <c:majorTickMark val="out"/>
        <c:minorTickMark val="none"/>
        <c:tickLblPos val="low"/>
        <c:spPr>
          <a:ln w="9525">
            <a:solidFill>
              <a:srgbClr val="515151"/>
            </a:solidFill>
          </a:ln>
        </c:spPr>
        <c:crossAx val="333260672"/>
        <c:crossesAt val="0"/>
        <c:auto val="1"/>
        <c:lblAlgn val="ctr"/>
        <c:lblOffset val="100"/>
        <c:noMultiLvlLbl val="0"/>
      </c:catAx>
      <c:valAx>
        <c:axId val="333260672"/>
        <c:scaling>
          <c:orientation val="minMax"/>
          <c:max val="4"/>
          <c:min val="-0.5"/>
        </c:scaling>
        <c:delete val="0"/>
        <c:axPos val="l"/>
        <c:title>
          <c:tx>
            <c:rich>
              <a:bodyPr/>
              <a:lstStyle/>
              <a:p>
                <a:pPr>
                  <a:defRPr/>
                </a:pPr>
                <a:r>
                  <a:rPr lang="de-DE" dirty="0"/>
                  <a:t>BMD-Änderung (%)</a:t>
                </a:r>
              </a:p>
            </c:rich>
          </c:tx>
          <c:overlay val="0"/>
        </c:title>
        <c:numFmt formatCode="General" sourceLinked="0"/>
        <c:majorTickMark val="out"/>
        <c:minorTickMark val="none"/>
        <c:tickLblPos val="low"/>
        <c:spPr>
          <a:ln w="9525">
            <a:solidFill>
              <a:srgbClr val="515151"/>
            </a:solidFill>
          </a:ln>
        </c:spPr>
        <c:txPr>
          <a:bodyPr rot="0" vert="horz"/>
          <a:lstStyle/>
          <a:p>
            <a:pPr>
              <a:defRPr/>
            </a:pPr>
            <a:endParaRPr lang="de-DE"/>
          </a:p>
        </c:txPr>
        <c:crossAx val="333259136"/>
        <c:crosses val="autoZero"/>
        <c:crossBetween val="between"/>
        <c:majorUnit val="0.5"/>
        <c:minorUnit val="2.00000000000001E-3"/>
      </c:valAx>
    </c:plotArea>
    <c:plotVisOnly val="1"/>
    <c:dispBlanksAs val="gap"/>
    <c:showDLblsOverMax val="0"/>
  </c:chart>
  <c:txPr>
    <a:bodyPr/>
    <a:lstStyle/>
    <a:p>
      <a:pPr>
        <a:defRPr sz="1050">
          <a:solidFill>
            <a:srgbClr val="515151"/>
          </a:solidFill>
        </a:defRPr>
      </a:pPr>
      <a:endParaRPr lang="de-DE"/>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21851451723329"/>
          <c:y val="2.9165487102320403E-2"/>
          <c:w val="0.87478142225251598"/>
          <c:h val="0.85198751467075096"/>
        </c:manualLayout>
      </c:layout>
      <c:barChart>
        <c:barDir val="col"/>
        <c:grouping val="clustered"/>
        <c:varyColors val="0"/>
        <c:ser>
          <c:idx val="0"/>
          <c:order val="0"/>
          <c:tx>
            <c:strRef>
              <c:f>Sheet1!$A$4</c:f>
              <c:strCache>
                <c:ptCount val="1"/>
              </c:strCache>
            </c:strRef>
          </c:tx>
          <c:spPr>
            <a:solidFill>
              <a:srgbClr val="CEDBE6">
                <a:lumMod val="75000"/>
              </a:srgbClr>
            </a:solidFill>
            <a:ln>
              <a:noFill/>
            </a:ln>
          </c:spPr>
          <c:invertIfNegative val="0"/>
          <c:dPt>
            <c:idx val="0"/>
            <c:invertIfNegative val="0"/>
            <c:bubble3D val="0"/>
            <c:extLst>
              <c:ext xmlns:c16="http://schemas.microsoft.com/office/drawing/2014/chart" uri="{C3380CC4-5D6E-409C-BE32-E72D297353CC}">
                <c16:uniqueId val="{00000000-E23D-41DD-8884-035EEAC0C0D3}"/>
              </c:ext>
            </c:extLst>
          </c:dPt>
          <c:dPt>
            <c:idx val="1"/>
            <c:invertIfNegative val="0"/>
            <c:bubble3D val="0"/>
            <c:extLst>
              <c:ext xmlns:c16="http://schemas.microsoft.com/office/drawing/2014/chart" uri="{C3380CC4-5D6E-409C-BE32-E72D297353CC}">
                <c16:uniqueId val="{00000001-E23D-41DD-8884-035EEAC0C0D3}"/>
              </c:ext>
            </c:extLst>
          </c:dPt>
          <c:dPt>
            <c:idx val="2"/>
            <c:invertIfNegative val="0"/>
            <c:bubble3D val="0"/>
            <c:extLst>
              <c:ext xmlns:c16="http://schemas.microsoft.com/office/drawing/2014/chart" uri="{C3380CC4-5D6E-409C-BE32-E72D297353CC}">
                <c16:uniqueId val="{00000002-E23D-41DD-8884-035EEAC0C0D3}"/>
              </c:ext>
            </c:extLst>
          </c:dPt>
          <c:dPt>
            <c:idx val="3"/>
            <c:invertIfNegative val="0"/>
            <c:bubble3D val="0"/>
            <c:extLst>
              <c:ext xmlns:c16="http://schemas.microsoft.com/office/drawing/2014/chart" uri="{C3380CC4-5D6E-409C-BE32-E72D297353CC}">
                <c16:uniqueId val="{00000003-E23D-41DD-8884-035EEAC0C0D3}"/>
              </c:ext>
            </c:extLst>
          </c:dPt>
          <c:cat>
            <c:strRef>
              <c:f>Sheet1!$B$3:$E$3</c:f>
              <c:strCache>
                <c:ptCount val="4"/>
                <c:pt idx="0">
                  <c:v>Lendenwirbelsäule</c:v>
                </c:pt>
                <c:pt idx="1">
                  <c:v>Gesamthüfte</c:v>
                </c:pt>
                <c:pt idx="2">
                  <c:v>Schenkelhals</c:v>
                </c:pt>
                <c:pt idx="3">
                  <c:v>1/3 Radius</c:v>
                </c:pt>
              </c:strCache>
            </c:strRef>
          </c:cat>
          <c:val>
            <c:numRef>
              <c:f>Sheet1!$B$4:$E$4</c:f>
              <c:numCache>
                <c:formatCode>0.00</c:formatCode>
                <c:ptCount val="4"/>
                <c:pt idx="0">
                  <c:v>1.8</c:v>
                </c:pt>
                <c:pt idx="1">
                  <c:v>0.9</c:v>
                </c:pt>
                <c:pt idx="2">
                  <c:v>0.4</c:v>
                </c:pt>
                <c:pt idx="3">
                  <c:v>0.4</c:v>
                </c:pt>
              </c:numCache>
            </c:numRef>
          </c:val>
          <c:extLst>
            <c:ext xmlns:c16="http://schemas.microsoft.com/office/drawing/2014/chart" uri="{C3380CC4-5D6E-409C-BE32-E72D297353CC}">
              <c16:uniqueId val="{00000004-E23D-41DD-8884-035EEAC0C0D3}"/>
            </c:ext>
          </c:extLst>
        </c:ser>
        <c:ser>
          <c:idx val="1"/>
          <c:order val="1"/>
          <c:tx>
            <c:strRef>
              <c:f>Sheet1!$A$5</c:f>
              <c:strCache>
                <c:ptCount val="1"/>
              </c:strCache>
            </c:strRef>
          </c:tx>
          <c:spPr>
            <a:solidFill>
              <a:srgbClr val="75BDA7">
                <a:lumMod val="50000"/>
              </a:srgbClr>
            </a:solidFill>
            <a:ln>
              <a:noFill/>
            </a:ln>
          </c:spPr>
          <c:invertIfNegative val="0"/>
          <c:cat>
            <c:strRef>
              <c:f>Sheet1!$B$3:$E$3</c:f>
              <c:strCache>
                <c:ptCount val="4"/>
                <c:pt idx="0">
                  <c:v>Lendenwirbelsäule</c:v>
                </c:pt>
                <c:pt idx="1">
                  <c:v>Gesamthüfte</c:v>
                </c:pt>
                <c:pt idx="2">
                  <c:v>Schenkelhals</c:v>
                </c:pt>
                <c:pt idx="3">
                  <c:v>1/3 Radius</c:v>
                </c:pt>
              </c:strCache>
            </c:strRef>
          </c:cat>
          <c:val>
            <c:numRef>
              <c:f>Sheet1!$B$5:$E$5</c:f>
              <c:numCache>
                <c:formatCode>0.00</c:formatCode>
                <c:ptCount val="4"/>
                <c:pt idx="0">
                  <c:v>3.62</c:v>
                </c:pt>
                <c:pt idx="1">
                  <c:v>2.2999999999999998</c:v>
                </c:pt>
                <c:pt idx="2">
                  <c:v>1.7</c:v>
                </c:pt>
                <c:pt idx="3">
                  <c:v>0.8</c:v>
                </c:pt>
              </c:numCache>
            </c:numRef>
          </c:val>
          <c:extLst>
            <c:ext xmlns:c16="http://schemas.microsoft.com/office/drawing/2014/chart" uri="{C3380CC4-5D6E-409C-BE32-E72D297353CC}">
              <c16:uniqueId val="{00000005-E23D-41DD-8884-035EEAC0C0D3}"/>
            </c:ext>
          </c:extLst>
        </c:ser>
        <c:ser>
          <c:idx val="2"/>
          <c:order val="2"/>
          <c:tx>
            <c:strRef>
              <c:f>Sheet1!$A$6</c:f>
              <c:strCache>
                <c:ptCount val="1"/>
              </c:strCache>
            </c:strRef>
          </c:tx>
          <c:spPr>
            <a:solidFill>
              <a:srgbClr val="CEDBE6"/>
            </a:solidFill>
          </c:spPr>
          <c:invertIfNegative val="0"/>
          <c:cat>
            <c:strRef>
              <c:f>Sheet1!$B$3:$E$3</c:f>
              <c:strCache>
                <c:ptCount val="4"/>
                <c:pt idx="0">
                  <c:v>Lendenwirbelsäule</c:v>
                </c:pt>
                <c:pt idx="1">
                  <c:v>Gesamthüfte</c:v>
                </c:pt>
                <c:pt idx="2">
                  <c:v>Schenkelhals</c:v>
                </c:pt>
                <c:pt idx="3">
                  <c:v>1/3 Radius</c:v>
                </c:pt>
              </c:strCache>
            </c:strRef>
          </c:cat>
          <c:val>
            <c:numRef>
              <c:f>Sheet1!$B$6:$E$6</c:f>
              <c:numCache>
                <c:formatCode>0.00</c:formatCode>
                <c:ptCount val="4"/>
                <c:pt idx="0">
                  <c:v>1.1000000000000001</c:v>
                </c:pt>
                <c:pt idx="1">
                  <c:v>0.6</c:v>
                </c:pt>
                <c:pt idx="2">
                  <c:v>0.1</c:v>
                </c:pt>
                <c:pt idx="3">
                  <c:v>-0.1</c:v>
                </c:pt>
              </c:numCache>
            </c:numRef>
          </c:val>
          <c:extLst>
            <c:ext xmlns:c16="http://schemas.microsoft.com/office/drawing/2014/chart" uri="{C3380CC4-5D6E-409C-BE32-E72D297353CC}">
              <c16:uniqueId val="{00000006-E23D-41DD-8884-035EEAC0C0D3}"/>
            </c:ext>
          </c:extLst>
        </c:ser>
        <c:ser>
          <c:idx val="3"/>
          <c:order val="3"/>
          <c:tx>
            <c:strRef>
              <c:f>Sheet1!$A$7</c:f>
              <c:strCache>
                <c:ptCount val="1"/>
                <c:pt idx="0">
                  <c:v>95 % KI (für Grafikzwecke)</c:v>
                </c:pt>
              </c:strCache>
            </c:strRef>
          </c:tx>
          <c:spPr>
            <a:solidFill>
              <a:srgbClr val="75BDA7"/>
            </a:solidFill>
          </c:spPr>
          <c:invertIfNegative val="0"/>
          <c:cat>
            <c:strRef>
              <c:f>Sheet1!$B$3:$E$3</c:f>
              <c:strCache>
                <c:ptCount val="4"/>
                <c:pt idx="0">
                  <c:v>Lendenwirbelsäule</c:v>
                </c:pt>
                <c:pt idx="1">
                  <c:v>Gesamthüfte</c:v>
                </c:pt>
                <c:pt idx="2">
                  <c:v>Schenkelhals</c:v>
                </c:pt>
                <c:pt idx="3">
                  <c:v>1/3 Radius</c:v>
                </c:pt>
              </c:strCache>
            </c:strRef>
          </c:cat>
          <c:val>
            <c:numRef>
              <c:f>Sheet1!$B$7:$E$7</c:f>
              <c:numCache>
                <c:formatCode>0.00</c:formatCode>
                <c:ptCount val="4"/>
                <c:pt idx="0">
                  <c:v>3.32</c:v>
                </c:pt>
                <c:pt idx="1">
                  <c:v>1.8</c:v>
                </c:pt>
                <c:pt idx="2">
                  <c:v>1.2</c:v>
                </c:pt>
                <c:pt idx="3">
                  <c:v>0.55000000000000004</c:v>
                </c:pt>
              </c:numCache>
            </c:numRef>
          </c:val>
          <c:extLst>
            <c:ext xmlns:c16="http://schemas.microsoft.com/office/drawing/2014/chart" uri="{C3380CC4-5D6E-409C-BE32-E72D297353CC}">
              <c16:uniqueId val="{00000007-E23D-41DD-8884-035EEAC0C0D3}"/>
            </c:ext>
          </c:extLst>
        </c:ser>
        <c:dLbls>
          <c:showLegendKey val="0"/>
          <c:showVal val="0"/>
          <c:showCatName val="0"/>
          <c:showSerName val="0"/>
          <c:showPercent val="0"/>
          <c:showBubbleSize val="0"/>
        </c:dLbls>
        <c:gapWidth val="75"/>
        <c:overlap val="-40"/>
        <c:axId val="333259136"/>
        <c:axId val="333260672"/>
      </c:barChart>
      <c:catAx>
        <c:axId val="333259136"/>
        <c:scaling>
          <c:orientation val="minMax"/>
        </c:scaling>
        <c:delete val="0"/>
        <c:axPos val="b"/>
        <c:numFmt formatCode="General" sourceLinked="1"/>
        <c:majorTickMark val="out"/>
        <c:minorTickMark val="none"/>
        <c:tickLblPos val="low"/>
        <c:spPr>
          <a:ln w="9525">
            <a:solidFill>
              <a:srgbClr val="515151"/>
            </a:solidFill>
          </a:ln>
        </c:spPr>
        <c:crossAx val="333260672"/>
        <c:crossesAt val="0"/>
        <c:auto val="1"/>
        <c:lblAlgn val="ctr"/>
        <c:lblOffset val="100"/>
        <c:noMultiLvlLbl val="0"/>
      </c:catAx>
      <c:valAx>
        <c:axId val="333260672"/>
        <c:scaling>
          <c:orientation val="minMax"/>
          <c:max val="4"/>
          <c:min val="-0.5"/>
        </c:scaling>
        <c:delete val="0"/>
        <c:axPos val="l"/>
        <c:title>
          <c:tx>
            <c:rich>
              <a:bodyPr/>
              <a:lstStyle/>
              <a:p>
                <a:pPr>
                  <a:defRPr/>
                </a:pPr>
                <a:r>
                  <a:rPr lang="de-DE" dirty="0"/>
                  <a:t>BMD-Änderung (%)</a:t>
                </a:r>
              </a:p>
            </c:rich>
          </c:tx>
          <c:overlay val="0"/>
        </c:title>
        <c:numFmt formatCode="General" sourceLinked="0"/>
        <c:majorTickMark val="out"/>
        <c:minorTickMark val="none"/>
        <c:tickLblPos val="low"/>
        <c:spPr>
          <a:ln w="9525">
            <a:solidFill>
              <a:srgbClr val="515151"/>
            </a:solidFill>
          </a:ln>
        </c:spPr>
        <c:txPr>
          <a:bodyPr rot="0" vert="horz"/>
          <a:lstStyle/>
          <a:p>
            <a:pPr>
              <a:defRPr/>
            </a:pPr>
            <a:endParaRPr lang="de-DE"/>
          </a:p>
        </c:txPr>
        <c:crossAx val="333259136"/>
        <c:crosses val="autoZero"/>
        <c:crossBetween val="between"/>
        <c:majorUnit val="0.5"/>
        <c:minorUnit val="2.00000000000001E-3"/>
      </c:valAx>
    </c:plotArea>
    <c:plotVisOnly val="1"/>
    <c:dispBlanksAs val="gap"/>
    <c:showDLblsOverMax val="0"/>
  </c:chart>
  <c:txPr>
    <a:bodyPr/>
    <a:lstStyle/>
    <a:p>
      <a:pPr>
        <a:defRPr sz="1050">
          <a:solidFill>
            <a:srgbClr val="515151"/>
          </a:solidFill>
        </a:defRPr>
      </a:pPr>
      <a:endParaRPr lang="de-DE"/>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21857774748399"/>
          <c:y val="5.8313253012048899E-2"/>
          <c:w val="0.87478142225251598"/>
          <c:h val="0.85198751467075096"/>
        </c:manualLayout>
      </c:layout>
      <c:barChart>
        <c:barDir val="col"/>
        <c:grouping val="clustered"/>
        <c:varyColors val="0"/>
        <c:ser>
          <c:idx val="0"/>
          <c:order val="0"/>
          <c:tx>
            <c:strRef>
              <c:f>Sheet1!$A$4</c:f>
              <c:strCache>
                <c:ptCount val="1"/>
                <c:pt idx="0">
                  <c:v>Denosumab</c:v>
                </c:pt>
              </c:strCache>
            </c:strRef>
          </c:tx>
          <c:spPr>
            <a:solidFill>
              <a:srgbClr val="75BDA7"/>
            </a:solidFill>
            <a:ln>
              <a:noFill/>
            </a:ln>
          </c:spPr>
          <c:invertIfNegative val="0"/>
          <c:dPt>
            <c:idx val="0"/>
            <c:invertIfNegative val="0"/>
            <c:bubble3D val="0"/>
            <c:extLst>
              <c:ext xmlns:c16="http://schemas.microsoft.com/office/drawing/2014/chart" uri="{C3380CC4-5D6E-409C-BE32-E72D297353CC}">
                <c16:uniqueId val="{00000000-CC1C-4CA5-94D9-28F792DAAA51}"/>
              </c:ext>
            </c:extLst>
          </c:dPt>
          <c:dPt>
            <c:idx val="1"/>
            <c:invertIfNegative val="0"/>
            <c:bubble3D val="0"/>
            <c:extLst>
              <c:ext xmlns:c16="http://schemas.microsoft.com/office/drawing/2014/chart" uri="{C3380CC4-5D6E-409C-BE32-E72D297353CC}">
                <c16:uniqueId val="{00000001-CC1C-4CA5-94D9-28F792DAAA51}"/>
              </c:ext>
            </c:extLst>
          </c:dPt>
          <c:dPt>
            <c:idx val="2"/>
            <c:invertIfNegative val="0"/>
            <c:bubble3D val="0"/>
            <c:extLst>
              <c:ext xmlns:c16="http://schemas.microsoft.com/office/drawing/2014/chart" uri="{C3380CC4-5D6E-409C-BE32-E72D297353CC}">
                <c16:uniqueId val="{00000002-CC1C-4CA5-94D9-28F792DAAA51}"/>
              </c:ext>
            </c:extLst>
          </c:dPt>
          <c:dPt>
            <c:idx val="3"/>
            <c:invertIfNegative val="0"/>
            <c:bubble3D val="0"/>
            <c:extLst>
              <c:ext xmlns:c16="http://schemas.microsoft.com/office/drawing/2014/chart" uri="{C3380CC4-5D6E-409C-BE32-E72D297353CC}">
                <c16:uniqueId val="{00000003-CC1C-4CA5-94D9-28F792DAAA51}"/>
              </c:ext>
            </c:extLst>
          </c:dPt>
          <c:errBars>
            <c:errBarType val="both"/>
            <c:errValType val="cust"/>
            <c:noEndCap val="0"/>
            <c:plus>
              <c:numRef>
                <c:f>(Sheet1!$C$14,Sheet1!$E$14,Sheet1!$G$14,Sheet1!$I$14)</c:f>
                <c:numCache>
                  <c:formatCode>General</c:formatCode>
                  <c:ptCount val="4"/>
                  <c:pt idx="0">
                    <c:v>0.39999999999999991</c:v>
                  </c:pt>
                  <c:pt idx="1">
                    <c:v>0.30000000000000027</c:v>
                  </c:pt>
                  <c:pt idx="2">
                    <c:v>0.40000000000000013</c:v>
                  </c:pt>
                  <c:pt idx="3">
                    <c:v>0.4</c:v>
                  </c:pt>
                </c:numCache>
              </c:numRef>
            </c:plus>
            <c:minus>
              <c:numRef>
                <c:f>(Sheet1!$B$14,Sheet1!$D$14,Sheet1!$F$14,Sheet1!$H$14)</c:f>
                <c:numCache>
                  <c:formatCode>General</c:formatCode>
                  <c:ptCount val="4"/>
                  <c:pt idx="0">
                    <c:v>0.40000000000000036</c:v>
                  </c:pt>
                  <c:pt idx="1">
                    <c:v>0.19999999999999996</c:v>
                  </c:pt>
                  <c:pt idx="2">
                    <c:v>0.39999999999999991</c:v>
                  </c:pt>
                  <c:pt idx="3">
                    <c:v>0.5</c:v>
                  </c:pt>
                </c:numCache>
              </c:numRef>
            </c:minus>
            <c:spPr>
              <a:ln w="19050">
                <a:solidFill>
                  <a:srgbClr val="515151"/>
                </a:solidFill>
              </a:ln>
            </c:spPr>
          </c:errBars>
          <c:cat>
            <c:strRef>
              <c:f>Sheet1!$B$3:$E$3</c:f>
              <c:strCache>
                <c:ptCount val="4"/>
                <c:pt idx="0">
                  <c:v>Lendenwirbelsäule</c:v>
                </c:pt>
                <c:pt idx="1">
                  <c:v>Gesamthüfte</c:v>
                </c:pt>
                <c:pt idx="2">
                  <c:v>Oberschenkelhals</c:v>
                </c:pt>
                <c:pt idx="3">
                  <c:v>Radius, distal</c:v>
                </c:pt>
              </c:strCache>
            </c:strRef>
          </c:cat>
          <c:val>
            <c:numRef>
              <c:f>Sheet1!$B$4:$E$4</c:f>
              <c:numCache>
                <c:formatCode>0.0</c:formatCode>
                <c:ptCount val="4"/>
                <c:pt idx="0">
                  <c:v>3.2</c:v>
                </c:pt>
                <c:pt idx="1">
                  <c:v>1.9</c:v>
                </c:pt>
                <c:pt idx="2">
                  <c:v>1.2</c:v>
                </c:pt>
                <c:pt idx="3">
                  <c:v>0.6</c:v>
                </c:pt>
              </c:numCache>
            </c:numRef>
          </c:val>
          <c:extLst>
            <c:ext xmlns:c16="http://schemas.microsoft.com/office/drawing/2014/chart" uri="{C3380CC4-5D6E-409C-BE32-E72D297353CC}">
              <c16:uniqueId val="{00000004-CC1C-4CA5-94D9-28F792DAAA51}"/>
            </c:ext>
          </c:extLst>
        </c:ser>
        <c:ser>
          <c:idx val="1"/>
          <c:order val="1"/>
          <c:tx>
            <c:strRef>
              <c:f>Sheet1!$A$5</c:f>
              <c:strCache>
                <c:ptCount val="1"/>
                <c:pt idx="0">
                  <c:v>Zoledronsäure</c:v>
                </c:pt>
              </c:strCache>
            </c:strRef>
          </c:tx>
          <c:spPr>
            <a:solidFill>
              <a:srgbClr val="3494BA"/>
            </a:solidFill>
            <a:ln>
              <a:noFill/>
            </a:ln>
          </c:spPr>
          <c:invertIfNegative val="0"/>
          <c:errBars>
            <c:errBarType val="both"/>
            <c:errValType val="cust"/>
            <c:noEndCap val="0"/>
            <c:plus>
              <c:numRef>
                <c:f>(Sheet1!$C$15,Sheet1!$E$15,Sheet1!$G$15,Sheet1!$I$15)</c:f>
                <c:numCache>
                  <c:formatCode>General</c:formatCode>
                  <c:ptCount val="4"/>
                  <c:pt idx="0">
                    <c:v>0.39999999999999991</c:v>
                  </c:pt>
                  <c:pt idx="1">
                    <c:v>0.20000000000000007</c:v>
                  </c:pt>
                  <c:pt idx="2">
                    <c:v>0.4</c:v>
                  </c:pt>
                  <c:pt idx="3">
                    <c:v>0.3</c:v>
                  </c:pt>
                </c:numCache>
              </c:numRef>
            </c:plus>
            <c:minus>
              <c:numRef>
                <c:f>(Sheet1!$B$15,Sheet1!$D$15,Sheet1!$F$15,Sheet1!$H$15)</c:f>
                <c:numCache>
                  <c:formatCode>General</c:formatCode>
                  <c:ptCount val="4"/>
                  <c:pt idx="0">
                    <c:v>0.40000000000000013</c:v>
                  </c:pt>
                  <c:pt idx="1">
                    <c:v>0.3</c:v>
                  </c:pt>
                  <c:pt idx="2">
                    <c:v>0.30000000000000004</c:v>
                  </c:pt>
                  <c:pt idx="3">
                    <c:v>0.4</c:v>
                  </c:pt>
                </c:numCache>
              </c:numRef>
            </c:minus>
            <c:spPr>
              <a:ln w="19050">
                <a:solidFill>
                  <a:srgbClr val="515151"/>
                </a:solidFill>
              </a:ln>
            </c:spPr>
          </c:errBars>
          <c:cat>
            <c:strRef>
              <c:f>Sheet1!$B$3:$E$3</c:f>
              <c:strCache>
                <c:ptCount val="4"/>
                <c:pt idx="0">
                  <c:v>Lendenwirbelsäule</c:v>
                </c:pt>
                <c:pt idx="1">
                  <c:v>Gesamthüfte</c:v>
                </c:pt>
                <c:pt idx="2">
                  <c:v>Oberschenkelhals</c:v>
                </c:pt>
                <c:pt idx="3">
                  <c:v>Radius, distal</c:v>
                </c:pt>
              </c:strCache>
            </c:strRef>
          </c:cat>
          <c:val>
            <c:numRef>
              <c:f>Sheet1!$B$5:$E$5</c:f>
              <c:numCache>
                <c:formatCode>0.0</c:formatCode>
                <c:ptCount val="4"/>
                <c:pt idx="0">
                  <c:v>1.1000000000000001</c:v>
                </c:pt>
                <c:pt idx="1">
                  <c:v>0.6</c:v>
                </c:pt>
                <c:pt idx="2">
                  <c:v>-0.1</c:v>
                </c:pt>
                <c:pt idx="3">
                  <c:v>0</c:v>
                </c:pt>
              </c:numCache>
            </c:numRef>
          </c:val>
          <c:extLst>
            <c:ext xmlns:c16="http://schemas.microsoft.com/office/drawing/2014/chart" uri="{C3380CC4-5D6E-409C-BE32-E72D297353CC}">
              <c16:uniqueId val="{00000005-CC1C-4CA5-94D9-28F792DAAA51}"/>
            </c:ext>
          </c:extLst>
        </c:ser>
        <c:dLbls>
          <c:showLegendKey val="0"/>
          <c:showVal val="0"/>
          <c:showCatName val="0"/>
          <c:showSerName val="0"/>
          <c:showPercent val="0"/>
          <c:showBubbleSize val="0"/>
        </c:dLbls>
        <c:gapWidth val="75"/>
        <c:axId val="333259136"/>
        <c:axId val="333260672"/>
      </c:barChart>
      <c:catAx>
        <c:axId val="333259136"/>
        <c:scaling>
          <c:orientation val="minMax"/>
        </c:scaling>
        <c:delete val="0"/>
        <c:axPos val="b"/>
        <c:numFmt formatCode="General" sourceLinked="1"/>
        <c:majorTickMark val="out"/>
        <c:minorTickMark val="none"/>
        <c:tickLblPos val="low"/>
        <c:spPr>
          <a:ln w="9525">
            <a:solidFill>
              <a:srgbClr val="515151"/>
            </a:solidFill>
          </a:ln>
        </c:spPr>
        <c:txPr>
          <a:bodyPr/>
          <a:lstStyle/>
          <a:p>
            <a:pPr>
              <a:defRPr sz="1400" b="0">
                <a:solidFill>
                  <a:srgbClr val="515151"/>
                </a:solidFill>
              </a:defRPr>
            </a:pPr>
            <a:endParaRPr lang="de-DE"/>
          </a:p>
        </c:txPr>
        <c:crossAx val="333260672"/>
        <c:crossesAt val="0"/>
        <c:auto val="1"/>
        <c:lblAlgn val="ctr"/>
        <c:lblOffset val="100"/>
        <c:noMultiLvlLbl val="0"/>
      </c:catAx>
      <c:valAx>
        <c:axId val="333260672"/>
        <c:scaling>
          <c:orientation val="minMax"/>
          <c:max val="5"/>
          <c:min val="-1"/>
        </c:scaling>
        <c:delete val="0"/>
        <c:axPos val="l"/>
        <c:numFmt formatCode="General" sourceLinked="0"/>
        <c:majorTickMark val="out"/>
        <c:minorTickMark val="none"/>
        <c:tickLblPos val="low"/>
        <c:spPr>
          <a:ln w="9525">
            <a:solidFill>
              <a:srgbClr val="515151"/>
            </a:solidFill>
          </a:ln>
        </c:spPr>
        <c:txPr>
          <a:bodyPr rot="0" vert="horz"/>
          <a:lstStyle/>
          <a:p>
            <a:pPr>
              <a:defRPr sz="1600">
                <a:solidFill>
                  <a:srgbClr val="515151"/>
                </a:solidFill>
              </a:defRPr>
            </a:pPr>
            <a:endParaRPr lang="de-DE"/>
          </a:p>
        </c:txPr>
        <c:crossAx val="333259136"/>
        <c:crosses val="autoZero"/>
        <c:crossBetween val="between"/>
        <c:majorUnit val="1"/>
        <c:minorUnit val="2.00000000000001E-3"/>
      </c:valAx>
    </c:plotArea>
    <c:plotVisOnly val="1"/>
    <c:dispBlanksAs val="gap"/>
    <c:showDLblsOverMax val="0"/>
  </c:chart>
  <c:txPr>
    <a:bodyPr/>
    <a:lstStyle/>
    <a:p>
      <a:pPr>
        <a:defRPr sz="1800"/>
      </a:pPr>
      <a:endParaRPr lang="de-D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17594578333151"/>
          <c:y val="4.5460992907801416E-2"/>
          <c:w val="0.70477879676554378"/>
          <c:h val="0.74890070921985818"/>
        </c:manualLayout>
      </c:layout>
      <c:scatterChart>
        <c:scatterStyle val="lineMarker"/>
        <c:varyColors val="0"/>
        <c:ser>
          <c:idx val="0"/>
          <c:order val="0"/>
          <c:tx>
            <c:strRef>
              <c:f>'Sheet1'!$B$1</c:f>
              <c:strCache>
                <c:ptCount val="1"/>
                <c:pt idx="0">
                  <c:v>Column1</c:v>
                </c:pt>
              </c:strCache>
            </c:strRef>
          </c:tx>
          <c:spPr>
            <a:ln w="28575">
              <a:noFill/>
            </a:ln>
          </c:spPr>
          <c:xVal>
            <c:numRef>
              <c:f>'Sheet1'!$A$2:$A$5</c:f>
              <c:numCache>
                <c:formatCode>General</c:formatCode>
                <c:ptCount val="4"/>
              </c:numCache>
            </c:numRef>
          </c:xVal>
          <c:yVal>
            <c:numRef>
              <c:f>'Sheet1'!$B$2:$B$5</c:f>
              <c:numCache>
                <c:formatCode>General</c:formatCode>
                <c:ptCount val="4"/>
              </c:numCache>
            </c:numRef>
          </c:yVal>
          <c:smooth val="0"/>
          <c:extLst>
            <c:ext xmlns:c16="http://schemas.microsoft.com/office/drawing/2014/chart" uri="{C3380CC4-5D6E-409C-BE32-E72D297353CC}">
              <c16:uniqueId val="{00000000-D215-4E58-8DF5-DD5FDEC89FD4}"/>
            </c:ext>
          </c:extLst>
        </c:ser>
        <c:dLbls>
          <c:showLegendKey val="0"/>
          <c:showVal val="0"/>
          <c:showCatName val="0"/>
          <c:showSerName val="0"/>
          <c:showPercent val="0"/>
          <c:showBubbleSize val="0"/>
        </c:dLbls>
        <c:axId val="312475928"/>
        <c:axId val="312476320"/>
      </c:scatterChart>
      <c:valAx>
        <c:axId val="312475928"/>
        <c:scaling>
          <c:orientation val="minMax"/>
          <c:max val="48"/>
          <c:min val="0"/>
        </c:scaling>
        <c:delete val="0"/>
        <c:axPos val="b"/>
        <c:title>
          <c:tx>
            <c:rich>
              <a:bodyPr/>
              <a:lstStyle/>
              <a:p>
                <a:pPr>
                  <a:defRPr sz="1200" b="0">
                    <a:solidFill>
                      <a:srgbClr val="515151"/>
                    </a:solidFill>
                  </a:defRPr>
                </a:pPr>
                <a:r>
                  <a:rPr lang="de-de" sz="1200" b="1" dirty="0">
                    <a:solidFill>
                      <a:srgbClr val="515151"/>
                    </a:solidFill>
                  </a:rPr>
                  <a:t>Studienmonate</a:t>
                </a:r>
              </a:p>
            </c:rich>
          </c:tx>
          <c:overlay val="0"/>
        </c:title>
        <c:numFmt formatCode="General" sourceLinked="1"/>
        <c:majorTickMark val="out"/>
        <c:minorTickMark val="none"/>
        <c:tickLblPos val="nextTo"/>
        <c:spPr>
          <a:ln w="9525">
            <a:solidFill>
              <a:srgbClr val="515151"/>
            </a:solidFill>
          </a:ln>
        </c:spPr>
        <c:txPr>
          <a:bodyPr/>
          <a:lstStyle/>
          <a:p>
            <a:pPr>
              <a:defRPr sz="1200">
                <a:solidFill>
                  <a:srgbClr val="515151"/>
                </a:solidFill>
              </a:defRPr>
            </a:pPr>
            <a:endParaRPr lang="de-DE"/>
          </a:p>
        </c:txPr>
        <c:crossAx val="312476320"/>
        <c:crossesAt val="0"/>
        <c:crossBetween val="midCat"/>
        <c:majorUnit val="6"/>
      </c:valAx>
      <c:valAx>
        <c:axId val="312476320"/>
        <c:scaling>
          <c:orientation val="minMax"/>
          <c:max val="20"/>
          <c:min val="0"/>
        </c:scaling>
        <c:delete val="0"/>
        <c:axPos val="l"/>
        <c:title>
          <c:tx>
            <c:rich>
              <a:bodyPr rot="-5400000" vert="horz"/>
              <a:lstStyle/>
              <a:p>
                <a:pPr>
                  <a:defRPr sz="1200" b="1">
                    <a:solidFill>
                      <a:srgbClr val="515151"/>
                    </a:solidFill>
                  </a:defRPr>
                </a:pPr>
                <a:r>
                  <a:rPr lang="de-de" sz="1200" b="1" dirty="0">
                    <a:solidFill>
                      <a:srgbClr val="515151"/>
                    </a:solidFill>
                  </a:rPr>
                  <a:t>Mitt</a:t>
                </a:r>
                <a:r>
                  <a:rPr lang="de-DE" sz="1200" b="1" dirty="0">
                    <a:solidFill>
                      <a:srgbClr val="515151"/>
                    </a:solidFill>
                  </a:rPr>
                  <a:t>l.</a:t>
                </a:r>
                <a:r>
                  <a:rPr lang="de-DE" sz="1200" b="1" baseline="0" dirty="0">
                    <a:solidFill>
                      <a:srgbClr val="515151"/>
                    </a:solidFill>
                  </a:rPr>
                  <a:t> </a:t>
                </a:r>
                <a:r>
                  <a:rPr lang="de-de" sz="1200" b="1" dirty="0">
                    <a:solidFill>
                      <a:srgbClr val="515151"/>
                    </a:solidFill>
                  </a:rPr>
                  <a:t> </a:t>
                </a:r>
                <a:r>
                  <a:rPr lang="de-DE" sz="1200" b="1" dirty="0">
                    <a:solidFill>
                      <a:srgbClr val="515151"/>
                    </a:solidFill>
                  </a:rPr>
                  <a:t>BMD-</a:t>
                </a:r>
                <a:r>
                  <a:rPr lang="de-de" sz="1200" b="1" dirty="0">
                    <a:solidFill>
                      <a:srgbClr val="515151"/>
                    </a:solidFill>
                  </a:rPr>
                  <a:t>Veränderun</a:t>
                </a:r>
                <a:r>
                  <a:rPr lang="de-DE" sz="1200" b="1" dirty="0">
                    <a:solidFill>
                      <a:srgbClr val="515151"/>
                    </a:solidFill>
                  </a:rPr>
                  <a:t>g</a:t>
                </a:r>
                <a:r>
                  <a:rPr lang="de-de" sz="1200" b="1" dirty="0">
                    <a:solidFill>
                      <a:srgbClr val="515151"/>
                    </a:solidFill>
                  </a:rPr>
                  <a:t>, </a:t>
                </a:r>
                <a:r>
                  <a:rPr lang="de-de" sz="1200" b="1" baseline="0" dirty="0">
                    <a:solidFill>
                      <a:srgbClr val="515151"/>
                    </a:solidFill>
                  </a:rPr>
                  <a:t>%</a:t>
                </a:r>
              </a:p>
            </c:rich>
          </c:tx>
          <c:layout>
            <c:manualLayout>
              <c:xMode val="edge"/>
              <c:yMode val="edge"/>
              <c:x val="5.8935656062324586E-2"/>
              <c:y val="0.15277565484590047"/>
            </c:manualLayout>
          </c:layout>
          <c:overlay val="0"/>
        </c:title>
        <c:numFmt formatCode="General" sourceLinked="0"/>
        <c:majorTickMark val="out"/>
        <c:minorTickMark val="none"/>
        <c:tickLblPos val="nextTo"/>
        <c:spPr>
          <a:ln w="9525">
            <a:solidFill>
              <a:srgbClr val="515151"/>
            </a:solidFill>
          </a:ln>
        </c:spPr>
        <c:txPr>
          <a:bodyPr/>
          <a:lstStyle/>
          <a:p>
            <a:pPr>
              <a:defRPr sz="1200">
                <a:solidFill>
                  <a:srgbClr val="515151"/>
                </a:solidFill>
              </a:defRPr>
            </a:pPr>
            <a:endParaRPr lang="de-DE"/>
          </a:p>
        </c:txPr>
        <c:crossAx val="312475928"/>
        <c:crosses val="autoZero"/>
        <c:crossBetween val="midCat"/>
        <c:majorUnit val="4"/>
      </c:valAx>
      <c:spPr>
        <a:noFill/>
        <a:ln w="25400">
          <a:noFill/>
        </a:ln>
      </c:spPr>
    </c:plotArea>
    <c:plotVisOnly val="1"/>
    <c:dispBlanksAs val="gap"/>
    <c:showDLblsOverMax val="0"/>
  </c:chart>
  <c:txPr>
    <a:bodyPr/>
    <a:lstStyle/>
    <a:p>
      <a:pPr>
        <a:defRPr sz="1800"/>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17594578333151"/>
          <c:y val="0.13483521497816875"/>
          <c:w val="0.70477879676554378"/>
          <c:h val="0.65952657821570693"/>
        </c:manualLayout>
      </c:layout>
      <c:scatterChart>
        <c:scatterStyle val="lineMarker"/>
        <c:varyColors val="0"/>
        <c:ser>
          <c:idx val="0"/>
          <c:order val="0"/>
          <c:tx>
            <c:strRef>
              <c:f>'Sheet1'!$B$1</c:f>
              <c:strCache>
                <c:ptCount val="1"/>
                <c:pt idx="0">
                  <c:v>Column1</c:v>
                </c:pt>
              </c:strCache>
            </c:strRef>
          </c:tx>
          <c:spPr>
            <a:ln w="28575">
              <a:noFill/>
            </a:ln>
          </c:spPr>
          <c:xVal>
            <c:numRef>
              <c:f>'Sheet1'!$A$2:$A$5</c:f>
              <c:numCache>
                <c:formatCode>General</c:formatCode>
                <c:ptCount val="4"/>
              </c:numCache>
            </c:numRef>
          </c:xVal>
          <c:yVal>
            <c:numRef>
              <c:f>'Sheet1'!$B$2:$B$5</c:f>
              <c:numCache>
                <c:formatCode>General</c:formatCode>
                <c:ptCount val="4"/>
              </c:numCache>
            </c:numRef>
          </c:yVal>
          <c:smooth val="0"/>
          <c:extLst>
            <c:ext xmlns:c16="http://schemas.microsoft.com/office/drawing/2014/chart" uri="{C3380CC4-5D6E-409C-BE32-E72D297353CC}">
              <c16:uniqueId val="{00000000-D215-4E58-8DF5-DD5FDEC89FD4}"/>
            </c:ext>
          </c:extLst>
        </c:ser>
        <c:dLbls>
          <c:showLegendKey val="0"/>
          <c:showVal val="0"/>
          <c:showCatName val="0"/>
          <c:showSerName val="0"/>
          <c:showPercent val="0"/>
          <c:showBubbleSize val="0"/>
        </c:dLbls>
        <c:axId val="312475928"/>
        <c:axId val="312476320"/>
      </c:scatterChart>
      <c:valAx>
        <c:axId val="312475928"/>
        <c:scaling>
          <c:orientation val="minMax"/>
          <c:max val="48"/>
          <c:min val="0"/>
        </c:scaling>
        <c:delete val="0"/>
        <c:axPos val="b"/>
        <c:title>
          <c:tx>
            <c:rich>
              <a:bodyPr/>
              <a:lstStyle/>
              <a:p>
                <a:pPr>
                  <a:defRPr sz="1200" b="0">
                    <a:solidFill>
                      <a:srgbClr val="515151"/>
                    </a:solidFill>
                  </a:defRPr>
                </a:pPr>
                <a:r>
                  <a:rPr lang="de-de" sz="1200" b="1" dirty="0">
                    <a:solidFill>
                      <a:srgbClr val="515151"/>
                    </a:solidFill>
                  </a:rPr>
                  <a:t>Studienmonate</a:t>
                </a:r>
              </a:p>
            </c:rich>
          </c:tx>
          <c:overlay val="0"/>
        </c:title>
        <c:numFmt formatCode="General" sourceLinked="1"/>
        <c:majorTickMark val="out"/>
        <c:minorTickMark val="none"/>
        <c:tickLblPos val="nextTo"/>
        <c:spPr>
          <a:ln w="9525">
            <a:solidFill>
              <a:srgbClr val="515151"/>
            </a:solidFill>
          </a:ln>
        </c:spPr>
        <c:txPr>
          <a:bodyPr/>
          <a:lstStyle/>
          <a:p>
            <a:pPr>
              <a:defRPr sz="1200">
                <a:solidFill>
                  <a:srgbClr val="515151"/>
                </a:solidFill>
              </a:defRPr>
            </a:pPr>
            <a:endParaRPr lang="de-DE"/>
          </a:p>
        </c:txPr>
        <c:crossAx val="312476320"/>
        <c:crossesAt val="0"/>
        <c:crossBetween val="midCat"/>
        <c:majorUnit val="6"/>
      </c:valAx>
      <c:valAx>
        <c:axId val="312476320"/>
        <c:scaling>
          <c:orientation val="minMax"/>
          <c:max val="10"/>
          <c:min val="0"/>
        </c:scaling>
        <c:delete val="0"/>
        <c:axPos val="l"/>
        <c:title>
          <c:tx>
            <c:rich>
              <a:bodyPr rot="-5400000" vert="horz"/>
              <a:lstStyle/>
              <a:p>
                <a:pPr>
                  <a:defRPr sz="1200" b="1">
                    <a:solidFill>
                      <a:srgbClr val="515151"/>
                    </a:solidFill>
                  </a:defRPr>
                </a:pPr>
                <a:r>
                  <a:rPr lang="de-de" sz="1200" b="1" dirty="0">
                    <a:solidFill>
                      <a:srgbClr val="515151"/>
                    </a:solidFill>
                  </a:rPr>
                  <a:t>Mitt</a:t>
                </a:r>
                <a:r>
                  <a:rPr lang="de-DE" sz="1200" b="1" dirty="0">
                    <a:solidFill>
                      <a:srgbClr val="515151"/>
                    </a:solidFill>
                  </a:rPr>
                  <a:t>l.</a:t>
                </a:r>
                <a:r>
                  <a:rPr lang="de-DE" sz="1200" b="1" baseline="0" dirty="0">
                    <a:solidFill>
                      <a:srgbClr val="515151"/>
                    </a:solidFill>
                  </a:rPr>
                  <a:t> </a:t>
                </a:r>
                <a:r>
                  <a:rPr lang="de-de" sz="1200" b="1" dirty="0">
                    <a:solidFill>
                      <a:srgbClr val="515151"/>
                    </a:solidFill>
                  </a:rPr>
                  <a:t> </a:t>
                </a:r>
                <a:r>
                  <a:rPr lang="de-DE" sz="1200" b="1" dirty="0">
                    <a:solidFill>
                      <a:srgbClr val="515151"/>
                    </a:solidFill>
                  </a:rPr>
                  <a:t>BMD-</a:t>
                </a:r>
                <a:r>
                  <a:rPr lang="de-de" sz="1200" b="1" dirty="0">
                    <a:solidFill>
                      <a:srgbClr val="515151"/>
                    </a:solidFill>
                  </a:rPr>
                  <a:t>Veränderun</a:t>
                </a:r>
                <a:r>
                  <a:rPr lang="de-DE" sz="1200" b="1" dirty="0">
                    <a:solidFill>
                      <a:srgbClr val="515151"/>
                    </a:solidFill>
                  </a:rPr>
                  <a:t>g</a:t>
                </a:r>
                <a:r>
                  <a:rPr lang="de-de" sz="1200" b="1" dirty="0">
                    <a:solidFill>
                      <a:srgbClr val="515151"/>
                    </a:solidFill>
                  </a:rPr>
                  <a:t>, </a:t>
                </a:r>
                <a:r>
                  <a:rPr lang="de-de" sz="1200" b="1" baseline="0" dirty="0">
                    <a:solidFill>
                      <a:srgbClr val="515151"/>
                    </a:solidFill>
                  </a:rPr>
                  <a:t>%</a:t>
                </a:r>
              </a:p>
            </c:rich>
          </c:tx>
          <c:layout>
            <c:manualLayout>
              <c:xMode val="edge"/>
              <c:yMode val="edge"/>
              <c:x val="5.8935656062324586E-2"/>
              <c:y val="0.14562571411440525"/>
            </c:manualLayout>
          </c:layout>
          <c:overlay val="0"/>
        </c:title>
        <c:numFmt formatCode="General" sourceLinked="0"/>
        <c:majorTickMark val="out"/>
        <c:minorTickMark val="none"/>
        <c:tickLblPos val="nextTo"/>
        <c:spPr>
          <a:ln w="9525">
            <a:solidFill>
              <a:srgbClr val="515151"/>
            </a:solidFill>
          </a:ln>
        </c:spPr>
        <c:txPr>
          <a:bodyPr/>
          <a:lstStyle/>
          <a:p>
            <a:pPr>
              <a:defRPr sz="1200">
                <a:solidFill>
                  <a:srgbClr val="515151"/>
                </a:solidFill>
              </a:defRPr>
            </a:pPr>
            <a:endParaRPr lang="de-DE"/>
          </a:p>
        </c:txPr>
        <c:crossAx val="312475928"/>
        <c:crosses val="autoZero"/>
        <c:crossBetween val="midCat"/>
        <c:majorUnit val="2"/>
      </c:valAx>
      <c:spPr>
        <a:noFill/>
        <a:ln w="25400">
          <a:noFill/>
        </a:ln>
      </c:spPr>
    </c:plotArea>
    <c:plotVisOnly val="1"/>
    <c:dispBlanksAs val="gap"/>
    <c:showDLblsOverMax val="0"/>
  </c:chart>
  <c:txPr>
    <a:bodyPr/>
    <a:lstStyle/>
    <a:p>
      <a:pPr>
        <a:defRPr sz="1800"/>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17594578333151"/>
          <c:y val="0.13483521497816875"/>
          <c:w val="0.70477879676554378"/>
          <c:h val="0.65952657821570693"/>
        </c:manualLayout>
      </c:layout>
      <c:scatterChart>
        <c:scatterStyle val="lineMarker"/>
        <c:varyColors val="0"/>
        <c:ser>
          <c:idx val="0"/>
          <c:order val="0"/>
          <c:tx>
            <c:strRef>
              <c:f>'Sheet1'!$B$1</c:f>
              <c:strCache>
                <c:ptCount val="1"/>
                <c:pt idx="0">
                  <c:v>Column1</c:v>
                </c:pt>
              </c:strCache>
            </c:strRef>
          </c:tx>
          <c:spPr>
            <a:ln w="28575">
              <a:noFill/>
            </a:ln>
          </c:spPr>
          <c:xVal>
            <c:numRef>
              <c:f>'Sheet1'!$A$2:$A$5</c:f>
              <c:numCache>
                <c:formatCode>General</c:formatCode>
                <c:ptCount val="4"/>
              </c:numCache>
            </c:numRef>
          </c:xVal>
          <c:yVal>
            <c:numRef>
              <c:f>'Sheet1'!$B$2:$B$5</c:f>
              <c:numCache>
                <c:formatCode>General</c:formatCode>
                <c:ptCount val="4"/>
              </c:numCache>
            </c:numRef>
          </c:yVal>
          <c:smooth val="0"/>
          <c:extLst>
            <c:ext xmlns:c16="http://schemas.microsoft.com/office/drawing/2014/chart" uri="{C3380CC4-5D6E-409C-BE32-E72D297353CC}">
              <c16:uniqueId val="{00000000-D215-4E58-8DF5-DD5FDEC89FD4}"/>
            </c:ext>
          </c:extLst>
        </c:ser>
        <c:dLbls>
          <c:showLegendKey val="0"/>
          <c:showVal val="0"/>
          <c:showCatName val="0"/>
          <c:showSerName val="0"/>
          <c:showPercent val="0"/>
          <c:showBubbleSize val="0"/>
        </c:dLbls>
        <c:axId val="312475928"/>
        <c:axId val="312476320"/>
      </c:scatterChart>
      <c:valAx>
        <c:axId val="312475928"/>
        <c:scaling>
          <c:orientation val="minMax"/>
          <c:max val="48"/>
          <c:min val="0"/>
        </c:scaling>
        <c:delete val="0"/>
        <c:axPos val="b"/>
        <c:title>
          <c:tx>
            <c:rich>
              <a:bodyPr/>
              <a:lstStyle/>
              <a:p>
                <a:pPr>
                  <a:defRPr sz="1200" b="0">
                    <a:solidFill>
                      <a:srgbClr val="515151"/>
                    </a:solidFill>
                  </a:defRPr>
                </a:pPr>
                <a:r>
                  <a:rPr lang="de-de" sz="1200" b="1" dirty="0">
                    <a:solidFill>
                      <a:srgbClr val="515151"/>
                    </a:solidFill>
                  </a:rPr>
                  <a:t>Studienmonate</a:t>
                </a:r>
              </a:p>
            </c:rich>
          </c:tx>
          <c:overlay val="0"/>
        </c:title>
        <c:numFmt formatCode="General" sourceLinked="1"/>
        <c:majorTickMark val="out"/>
        <c:minorTickMark val="none"/>
        <c:tickLblPos val="nextTo"/>
        <c:spPr>
          <a:ln w="9525">
            <a:solidFill>
              <a:srgbClr val="515151"/>
            </a:solidFill>
          </a:ln>
        </c:spPr>
        <c:txPr>
          <a:bodyPr/>
          <a:lstStyle/>
          <a:p>
            <a:pPr>
              <a:defRPr sz="1200">
                <a:solidFill>
                  <a:srgbClr val="515151"/>
                </a:solidFill>
              </a:defRPr>
            </a:pPr>
            <a:endParaRPr lang="de-DE"/>
          </a:p>
        </c:txPr>
        <c:crossAx val="312476320"/>
        <c:crossesAt val="0"/>
        <c:crossBetween val="midCat"/>
        <c:majorUnit val="6"/>
      </c:valAx>
      <c:valAx>
        <c:axId val="312476320"/>
        <c:scaling>
          <c:orientation val="minMax"/>
          <c:max val="10"/>
          <c:min val="0"/>
        </c:scaling>
        <c:delete val="0"/>
        <c:axPos val="l"/>
        <c:title>
          <c:tx>
            <c:rich>
              <a:bodyPr rot="-5400000" vert="horz"/>
              <a:lstStyle/>
              <a:p>
                <a:pPr>
                  <a:defRPr sz="1200" b="1">
                    <a:solidFill>
                      <a:srgbClr val="515151"/>
                    </a:solidFill>
                  </a:defRPr>
                </a:pPr>
                <a:r>
                  <a:rPr lang="de-de" sz="1200" b="1" dirty="0">
                    <a:solidFill>
                      <a:srgbClr val="515151"/>
                    </a:solidFill>
                  </a:rPr>
                  <a:t>Mitt</a:t>
                </a:r>
                <a:r>
                  <a:rPr lang="de-DE" sz="1200" b="1" dirty="0">
                    <a:solidFill>
                      <a:srgbClr val="515151"/>
                    </a:solidFill>
                  </a:rPr>
                  <a:t>l.</a:t>
                </a:r>
                <a:r>
                  <a:rPr lang="de-DE" sz="1200" b="1" baseline="0" dirty="0">
                    <a:solidFill>
                      <a:srgbClr val="515151"/>
                    </a:solidFill>
                  </a:rPr>
                  <a:t> </a:t>
                </a:r>
                <a:r>
                  <a:rPr lang="de-de" sz="1200" b="1" dirty="0">
                    <a:solidFill>
                      <a:srgbClr val="515151"/>
                    </a:solidFill>
                  </a:rPr>
                  <a:t> </a:t>
                </a:r>
                <a:r>
                  <a:rPr lang="de-DE" sz="1200" b="1" dirty="0">
                    <a:solidFill>
                      <a:srgbClr val="515151"/>
                    </a:solidFill>
                  </a:rPr>
                  <a:t>BMD-</a:t>
                </a:r>
                <a:r>
                  <a:rPr lang="de-de" sz="1200" b="1" dirty="0">
                    <a:solidFill>
                      <a:srgbClr val="515151"/>
                    </a:solidFill>
                  </a:rPr>
                  <a:t>Veränderun</a:t>
                </a:r>
                <a:r>
                  <a:rPr lang="de-DE" sz="1200" b="1" dirty="0">
                    <a:solidFill>
                      <a:srgbClr val="515151"/>
                    </a:solidFill>
                  </a:rPr>
                  <a:t>g</a:t>
                </a:r>
                <a:r>
                  <a:rPr lang="de-de" sz="1200" b="1" dirty="0">
                    <a:solidFill>
                      <a:srgbClr val="515151"/>
                    </a:solidFill>
                  </a:rPr>
                  <a:t>, </a:t>
                </a:r>
                <a:r>
                  <a:rPr lang="de-de" sz="1200" b="1" baseline="0" dirty="0">
                    <a:solidFill>
                      <a:srgbClr val="515151"/>
                    </a:solidFill>
                  </a:rPr>
                  <a:t>%</a:t>
                </a:r>
              </a:p>
            </c:rich>
          </c:tx>
          <c:layout>
            <c:manualLayout>
              <c:xMode val="edge"/>
              <c:yMode val="edge"/>
              <c:x val="5.8935656062324586E-2"/>
              <c:y val="0.14562571411440525"/>
            </c:manualLayout>
          </c:layout>
          <c:overlay val="0"/>
        </c:title>
        <c:numFmt formatCode="General" sourceLinked="0"/>
        <c:majorTickMark val="out"/>
        <c:minorTickMark val="none"/>
        <c:tickLblPos val="nextTo"/>
        <c:spPr>
          <a:ln w="9525">
            <a:solidFill>
              <a:srgbClr val="515151"/>
            </a:solidFill>
          </a:ln>
        </c:spPr>
        <c:txPr>
          <a:bodyPr/>
          <a:lstStyle/>
          <a:p>
            <a:pPr>
              <a:defRPr sz="1200">
                <a:solidFill>
                  <a:srgbClr val="515151"/>
                </a:solidFill>
              </a:defRPr>
            </a:pPr>
            <a:endParaRPr lang="de-DE"/>
          </a:p>
        </c:txPr>
        <c:crossAx val="312475928"/>
        <c:crosses val="autoZero"/>
        <c:crossBetween val="midCat"/>
        <c:majorUnit val="2"/>
      </c:valAx>
      <c:spPr>
        <a:noFill/>
        <a:ln w="25400">
          <a:noFill/>
        </a:ln>
      </c:spPr>
    </c:plotArea>
    <c:plotVisOnly val="1"/>
    <c:dispBlanksAs val="gap"/>
    <c:showDLblsOverMax val="0"/>
  </c:chart>
  <c:txPr>
    <a:bodyPr/>
    <a:lstStyle/>
    <a:p>
      <a:pPr>
        <a:defRPr sz="1800"/>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8609023123522"/>
          <c:y val="3.9557838967357907E-2"/>
          <c:w val="0.80562179832701852"/>
          <c:h val="0.76808674163368063"/>
        </c:manualLayout>
      </c:layout>
      <c:lineChart>
        <c:grouping val="standard"/>
        <c:varyColors val="0"/>
        <c:ser>
          <c:idx val="1"/>
          <c:order val="0"/>
          <c:tx>
            <c:strRef>
              <c:f>'cDAPSA PAL 1-3'!$A$5</c:f>
              <c:strCache>
                <c:ptCount val="1"/>
              </c:strCache>
            </c:strRef>
          </c:tx>
          <c:spPr>
            <a:ln w="28575" cap="rnd">
              <a:solidFill>
                <a:schemeClr val="accent2"/>
              </a:solidFill>
              <a:round/>
            </a:ln>
            <a:effectLst/>
          </c:spPr>
          <c:marker>
            <c:symbol val="none"/>
          </c:marker>
          <c:dPt>
            <c:idx val="0"/>
            <c:marker>
              <c:symbol val="none"/>
            </c:marker>
            <c:bubble3D val="0"/>
            <c:spPr>
              <a:ln w="28575" cap="rnd">
                <a:solidFill>
                  <a:schemeClr val="accent2"/>
                </a:solidFill>
                <a:round/>
              </a:ln>
              <a:effectLst/>
            </c:spPr>
            <c:extLst>
              <c:ext xmlns:c16="http://schemas.microsoft.com/office/drawing/2014/chart" uri="{C3380CC4-5D6E-409C-BE32-E72D297353CC}">
                <c16:uniqueId val="{00000001-282E-4B2A-89D5-CB2C91D26535}"/>
              </c:ext>
            </c:extLst>
          </c:dPt>
          <c:dPt>
            <c:idx val="1"/>
            <c:marker>
              <c:symbol val="none"/>
            </c:marker>
            <c:bubble3D val="0"/>
            <c:spPr>
              <a:ln w="28575" cap="rnd">
                <a:solidFill>
                  <a:schemeClr val="accent2"/>
                </a:solidFill>
                <a:round/>
              </a:ln>
              <a:effectLst/>
            </c:spPr>
            <c:extLst>
              <c:ext xmlns:c16="http://schemas.microsoft.com/office/drawing/2014/chart" uri="{C3380CC4-5D6E-409C-BE32-E72D297353CC}">
                <c16:uniqueId val="{00000003-282E-4B2A-89D5-CB2C91D26535}"/>
              </c:ext>
            </c:extLst>
          </c:dPt>
          <c:dPt>
            <c:idx val="2"/>
            <c:marker>
              <c:symbol val="none"/>
            </c:marker>
            <c:bubble3D val="0"/>
            <c:spPr>
              <a:ln w="28575" cap="rnd">
                <a:solidFill>
                  <a:schemeClr val="accent2"/>
                </a:solidFill>
                <a:round/>
              </a:ln>
              <a:effectLst/>
            </c:spPr>
            <c:extLst>
              <c:ext xmlns:c16="http://schemas.microsoft.com/office/drawing/2014/chart" uri="{C3380CC4-5D6E-409C-BE32-E72D297353CC}">
                <c16:uniqueId val="{00000005-282E-4B2A-89D5-CB2C91D26535}"/>
              </c:ext>
            </c:extLst>
          </c:dPt>
          <c:dPt>
            <c:idx val="3"/>
            <c:marker>
              <c:symbol val="none"/>
            </c:marker>
            <c:bubble3D val="0"/>
            <c:spPr>
              <a:ln w="28575" cap="rnd">
                <a:solidFill>
                  <a:schemeClr val="accent2"/>
                </a:solidFill>
                <a:round/>
              </a:ln>
              <a:effectLst/>
            </c:spPr>
            <c:extLst>
              <c:ext xmlns:c16="http://schemas.microsoft.com/office/drawing/2014/chart" uri="{C3380CC4-5D6E-409C-BE32-E72D297353CC}">
                <c16:uniqueId val="{00000007-282E-4B2A-89D5-CB2C91D26535}"/>
              </c:ext>
            </c:extLst>
          </c:dPt>
          <c:dPt>
            <c:idx val="4"/>
            <c:marker>
              <c:symbol val="none"/>
            </c:marker>
            <c:bubble3D val="0"/>
            <c:spPr>
              <a:ln w="28575" cap="rnd">
                <a:solidFill>
                  <a:schemeClr val="accent2"/>
                </a:solidFill>
                <a:round/>
              </a:ln>
              <a:effectLst/>
            </c:spPr>
            <c:extLst>
              <c:ext xmlns:c16="http://schemas.microsoft.com/office/drawing/2014/chart" uri="{C3380CC4-5D6E-409C-BE32-E72D297353CC}">
                <c16:uniqueId val="{00000009-282E-4B2A-89D5-CB2C91D26535}"/>
              </c:ext>
            </c:extLst>
          </c:dPt>
          <c:dPt>
            <c:idx val="5"/>
            <c:marker>
              <c:symbol val="none"/>
            </c:marker>
            <c:bubble3D val="0"/>
            <c:spPr>
              <a:ln w="28575" cap="rnd">
                <a:solidFill>
                  <a:schemeClr val="accent2"/>
                </a:solidFill>
                <a:round/>
              </a:ln>
              <a:effectLst/>
            </c:spPr>
            <c:extLst>
              <c:ext xmlns:c16="http://schemas.microsoft.com/office/drawing/2014/chart" uri="{C3380CC4-5D6E-409C-BE32-E72D297353CC}">
                <c16:uniqueId val="{0000000B-282E-4B2A-89D5-CB2C91D26535}"/>
              </c:ext>
            </c:extLst>
          </c:dPt>
          <c:dLbls>
            <c:dLbl>
              <c:idx val="0"/>
              <c:tx>
                <c:rich>
                  <a:bodyPr/>
                  <a:lstStyle/>
                  <a:p>
                    <a:r>
                      <a:rPr lang="en-US" dirty="0"/>
                      <a:t>65 %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82E-4B2A-89D5-CB2C91D26535}"/>
                </c:ext>
              </c:extLst>
            </c:dLbl>
            <c:dLbl>
              <c:idx val="1"/>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82E-4B2A-89D5-CB2C91D26535}"/>
                </c:ext>
              </c:extLst>
            </c:dLbl>
            <c:dLbl>
              <c:idx val="2"/>
              <c:tx>
                <c:rich>
                  <a:bodyPr/>
                  <a:lstStyle/>
                  <a:p>
                    <a:r>
                      <a:rPr lang="en-US" dirty="0"/>
                      <a:t>52 %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82E-4B2A-89D5-CB2C91D26535}"/>
                </c:ext>
              </c:extLst>
            </c:dLbl>
            <c:dLbl>
              <c:idx val="3"/>
              <c:tx>
                <c:rich>
                  <a:bodyPr/>
                  <a:lstStyle/>
                  <a:p>
                    <a:r>
                      <a:rPr lang="en-US" dirty="0"/>
                      <a:t>47 %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82E-4B2A-89D5-CB2C91D26535}"/>
                </c:ext>
              </c:extLst>
            </c:dLbl>
            <c:dLbl>
              <c:idx val="4"/>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82E-4B2A-89D5-CB2C91D26535}"/>
                </c:ext>
              </c:extLst>
            </c:dLbl>
            <c:dLbl>
              <c:idx val="5"/>
              <c:tx>
                <c:rich>
                  <a:bodyPr/>
                  <a:lstStyle/>
                  <a:p>
                    <a:r>
                      <a:rPr lang="en-US" dirty="0"/>
                      <a:t>68 %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82E-4B2A-89D5-CB2C91D265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'cDAPSA PAL 1-3'!$B$4:$G$4</c:f>
              <c:strCache>
                <c:ptCount val="6"/>
                <c:pt idx="2">
                  <c:v>EP</c:v>
                </c:pt>
                <c:pt idx="3">
                  <c:v>EP + 
6 Monate</c:v>
                </c:pt>
                <c:pt idx="5">
                  <c:v>EP + 
18 Monate</c:v>
                </c:pt>
              </c:strCache>
            </c:strRef>
          </c:cat>
          <c:val>
            <c:numRef>
              <c:f>'cDAPSA PAL 1-3'!$B$5:$G$5</c:f>
              <c:numCache>
                <c:formatCode>General</c:formatCode>
                <c:ptCount val="6"/>
              </c:numCache>
            </c:numRef>
          </c:val>
          <c:smooth val="0"/>
          <c:extLst>
            <c:ext xmlns:c16="http://schemas.microsoft.com/office/drawing/2014/chart" uri="{C3380CC4-5D6E-409C-BE32-E72D297353CC}">
              <c16:uniqueId val="{0000000D-282E-4B2A-89D5-CB2C91D26535}"/>
            </c:ext>
          </c:extLst>
        </c:ser>
        <c:dLbls>
          <c:showLegendKey val="0"/>
          <c:showVal val="0"/>
          <c:showCatName val="0"/>
          <c:showSerName val="0"/>
          <c:showPercent val="0"/>
          <c:showBubbleSize val="0"/>
        </c:dLbls>
        <c:smooth val="0"/>
        <c:axId val="-992883968"/>
        <c:axId val="-992880160"/>
      </c:lineChart>
      <c:catAx>
        <c:axId val="-992883968"/>
        <c:scaling>
          <c:orientation val="minMax"/>
        </c:scaling>
        <c:delete val="0"/>
        <c:axPos val="b"/>
        <c:numFmt formatCode="General" sourceLinked="1"/>
        <c:majorTickMark val="out"/>
        <c:minorTickMark val="none"/>
        <c:tickLblPos val="low"/>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lnSpc>
                <a:spcPct val="90000"/>
              </a:lnSpc>
              <a:defRPr sz="1200" b="0" i="0" u="none" strike="noStrike" kern="1200" baseline="0">
                <a:solidFill>
                  <a:schemeClr val="tx1">
                    <a:lumMod val="65000"/>
                    <a:lumOff val="35000"/>
                  </a:schemeClr>
                </a:solidFill>
                <a:latin typeface="+mn-lt"/>
                <a:ea typeface="+mn-ea"/>
                <a:cs typeface="+mn-cs"/>
              </a:defRPr>
            </a:pPr>
            <a:endParaRPr lang="de-DE"/>
          </a:p>
        </c:txPr>
        <c:crossAx val="-992880160"/>
        <c:crosses val="autoZero"/>
        <c:auto val="1"/>
        <c:lblAlgn val="ctr"/>
        <c:lblOffset val="100"/>
        <c:noMultiLvlLbl val="0"/>
      </c:catAx>
      <c:valAx>
        <c:axId val="-992880160"/>
        <c:scaling>
          <c:orientation val="minMax"/>
          <c:max val="20"/>
          <c:min val="0"/>
        </c:scaling>
        <c:delete val="0"/>
        <c:axPos val="l"/>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992883968"/>
        <c:crossesAt val="1"/>
        <c:crossBetween val="midCat"/>
        <c:majorUnit val="5"/>
      </c:valAx>
      <c:spPr>
        <a:noFill/>
        <a:ln>
          <a:noFill/>
        </a:ln>
        <a:effectLst/>
      </c:spPr>
    </c:plotArea>
    <c:plotVisOnly val="1"/>
    <c:dispBlanksAs val="gap"/>
    <c:showDLblsOverMax val="0"/>
  </c:chart>
  <c:spPr>
    <a:noFill/>
    <a:ln>
      <a:noFill/>
    </a:ln>
    <a:effectLst/>
  </c:spPr>
  <c:txPr>
    <a:bodyPr/>
    <a:lstStyle/>
    <a:p>
      <a:pPr>
        <a:defRPr sz="700"/>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484303092613E-2"/>
          <c:y val="4.5589911309349945E-2"/>
          <c:w val="0.89373880825947483"/>
          <c:h val="0.78628527938875536"/>
        </c:manualLayout>
      </c:layout>
      <c:lineChart>
        <c:grouping val="standard"/>
        <c:varyColors val="0"/>
        <c:ser>
          <c:idx val="0"/>
          <c:order val="0"/>
          <c:tx>
            <c:strRef>
              <c:f>Tabelle1!$B$1</c:f>
              <c:strCache>
                <c:ptCount val="1"/>
                <c:pt idx="0">
                  <c:v>Spalte1</c:v>
                </c:pt>
              </c:strCache>
            </c:strRef>
          </c:tx>
          <c:spPr>
            <a:ln w="28575" cap="rnd">
              <a:solidFill>
                <a:schemeClr val="accent1"/>
              </a:solidFill>
              <a:round/>
            </a:ln>
            <a:effectLst/>
          </c:spPr>
          <c:marker>
            <c:symbol val="none"/>
          </c:marker>
          <c:cat>
            <c:numRef>
              <c:f>Tabelle1!$A$2:$A$50</c:f>
              <c:numCache>
                <c:formatCode>General</c:formatCode>
                <c:ptCount val="49"/>
                <c:pt idx="0">
                  <c:v>0</c:v>
                </c:pt>
                <c:pt idx="1">
                  <c:v>1</c:v>
                </c:pt>
                <c:pt idx="6">
                  <c:v>6</c:v>
                </c:pt>
                <c:pt idx="12">
                  <c:v>12</c:v>
                </c:pt>
                <c:pt idx="24">
                  <c:v>24</c:v>
                </c:pt>
                <c:pt idx="30">
                  <c:v>30</c:v>
                </c:pt>
                <c:pt idx="36">
                  <c:v>36</c:v>
                </c:pt>
                <c:pt idx="42">
                  <c:v>42</c:v>
                </c:pt>
                <c:pt idx="48">
                  <c:v>48</c:v>
                </c:pt>
              </c:numCache>
            </c:numRef>
          </c:cat>
          <c:val>
            <c:numRef>
              <c:f>Tabelle1!$B$2:$B$50</c:f>
              <c:numCache>
                <c:formatCode>General</c:formatCode>
                <c:ptCount val="49"/>
              </c:numCache>
            </c:numRef>
          </c:val>
          <c:smooth val="0"/>
          <c:extLst>
            <c:ext xmlns:c16="http://schemas.microsoft.com/office/drawing/2014/chart" uri="{C3380CC4-5D6E-409C-BE32-E72D297353CC}">
              <c16:uniqueId val="{00000000-2A72-46DE-9CD8-6C63BAA40273}"/>
            </c:ext>
          </c:extLst>
        </c:ser>
        <c:dLbls>
          <c:showLegendKey val="0"/>
          <c:showVal val="0"/>
          <c:showCatName val="0"/>
          <c:showSerName val="0"/>
          <c:showPercent val="0"/>
          <c:showBubbleSize val="0"/>
        </c:dLbls>
        <c:smooth val="0"/>
        <c:axId val="642048143"/>
        <c:axId val="642007951"/>
      </c:lineChart>
      <c:catAx>
        <c:axId val="64204814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de-DE" sz="1200" b="1" dirty="0"/>
                  <a:t>Studienmonat</a:t>
                </a:r>
              </a:p>
            </c:rich>
          </c:tx>
          <c:layout>
            <c:manualLayout>
              <c:xMode val="edge"/>
              <c:yMode val="edge"/>
              <c:x val="0.40262706828385247"/>
              <c:y val="0.9082650712277761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6350" cap="flat" cmpd="sng" algn="ctr">
            <a:solidFill>
              <a:srgbClr val="515151"/>
            </a:solidFill>
            <a:round/>
          </a:ln>
          <a:effectLst/>
        </c:spPr>
        <c:txPr>
          <a:bodyPr rot="-6000000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de-DE"/>
          </a:p>
        </c:txPr>
        <c:crossAx val="642007951"/>
        <c:crossesAt val="-3"/>
        <c:auto val="1"/>
        <c:lblAlgn val="ctr"/>
        <c:lblOffset val="100"/>
        <c:noMultiLvlLbl val="0"/>
      </c:catAx>
      <c:valAx>
        <c:axId val="642007951"/>
        <c:scaling>
          <c:orientation val="minMax"/>
          <c:max val="9"/>
          <c:min val="-3"/>
        </c:scaling>
        <c:delete val="0"/>
        <c:axPos val="l"/>
        <c:numFmt formatCode="General" sourceLinked="1"/>
        <c:majorTickMark val="out"/>
        <c:minorTickMark val="none"/>
        <c:tickLblPos val="nextTo"/>
        <c:spPr>
          <a:noFill/>
          <a:ln w="6350">
            <a:solidFill>
              <a:srgbClr val="515151"/>
            </a:solidFill>
          </a:ln>
          <a:effectLst/>
        </c:spPr>
        <c:txPr>
          <a:bodyPr rot="-6000000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de-DE"/>
          </a:p>
        </c:txPr>
        <c:crossAx val="642048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8609023123522"/>
          <c:y val="3.9557838967357907E-2"/>
          <c:w val="0.80562179832701852"/>
          <c:h val="0.82298893838975551"/>
        </c:manualLayout>
      </c:layout>
      <c:lineChart>
        <c:grouping val="standard"/>
        <c:varyColors val="0"/>
        <c:ser>
          <c:idx val="1"/>
          <c:order val="0"/>
          <c:tx>
            <c:strRef>
              <c:f>'cDAPSA PAL 1-3'!$A$5</c:f>
              <c:strCache>
                <c:ptCount val="1"/>
              </c:strCache>
            </c:strRef>
          </c:tx>
          <c:spPr>
            <a:ln w="28575" cap="rnd">
              <a:solidFill>
                <a:schemeClr val="accent2"/>
              </a:solidFill>
              <a:round/>
            </a:ln>
            <a:effectLst/>
          </c:spPr>
          <c:marker>
            <c:symbol val="none"/>
          </c:marker>
          <c:dPt>
            <c:idx val="0"/>
            <c:marker>
              <c:symbol val="none"/>
            </c:marker>
            <c:bubble3D val="0"/>
            <c:spPr>
              <a:ln w="28575" cap="rnd">
                <a:solidFill>
                  <a:schemeClr val="accent2"/>
                </a:solidFill>
                <a:round/>
              </a:ln>
              <a:effectLst/>
            </c:spPr>
            <c:extLst>
              <c:ext xmlns:c16="http://schemas.microsoft.com/office/drawing/2014/chart" uri="{C3380CC4-5D6E-409C-BE32-E72D297353CC}">
                <c16:uniqueId val="{00000001-B6DC-4369-BB2A-A202B2FD17A5}"/>
              </c:ext>
            </c:extLst>
          </c:dPt>
          <c:dPt>
            <c:idx val="1"/>
            <c:marker>
              <c:symbol val="none"/>
            </c:marker>
            <c:bubble3D val="0"/>
            <c:spPr>
              <a:ln w="28575" cap="rnd">
                <a:solidFill>
                  <a:schemeClr val="accent2"/>
                </a:solidFill>
                <a:round/>
              </a:ln>
              <a:effectLst/>
            </c:spPr>
            <c:extLst>
              <c:ext xmlns:c16="http://schemas.microsoft.com/office/drawing/2014/chart" uri="{C3380CC4-5D6E-409C-BE32-E72D297353CC}">
                <c16:uniqueId val="{00000003-B6DC-4369-BB2A-A202B2FD17A5}"/>
              </c:ext>
            </c:extLst>
          </c:dPt>
          <c:dPt>
            <c:idx val="2"/>
            <c:marker>
              <c:symbol val="none"/>
            </c:marker>
            <c:bubble3D val="0"/>
            <c:spPr>
              <a:ln w="28575" cap="rnd">
                <a:solidFill>
                  <a:schemeClr val="accent2"/>
                </a:solidFill>
                <a:round/>
              </a:ln>
              <a:effectLst/>
            </c:spPr>
            <c:extLst>
              <c:ext xmlns:c16="http://schemas.microsoft.com/office/drawing/2014/chart" uri="{C3380CC4-5D6E-409C-BE32-E72D297353CC}">
                <c16:uniqueId val="{00000005-B6DC-4369-BB2A-A202B2FD17A5}"/>
              </c:ext>
            </c:extLst>
          </c:dPt>
          <c:dPt>
            <c:idx val="3"/>
            <c:marker>
              <c:symbol val="none"/>
            </c:marker>
            <c:bubble3D val="0"/>
            <c:spPr>
              <a:ln w="28575" cap="rnd">
                <a:solidFill>
                  <a:schemeClr val="accent2"/>
                </a:solidFill>
                <a:round/>
              </a:ln>
              <a:effectLst/>
            </c:spPr>
            <c:extLst>
              <c:ext xmlns:c16="http://schemas.microsoft.com/office/drawing/2014/chart" uri="{C3380CC4-5D6E-409C-BE32-E72D297353CC}">
                <c16:uniqueId val="{00000007-B6DC-4369-BB2A-A202B2FD17A5}"/>
              </c:ext>
            </c:extLst>
          </c:dPt>
          <c:dPt>
            <c:idx val="4"/>
            <c:marker>
              <c:symbol val="none"/>
            </c:marker>
            <c:bubble3D val="0"/>
            <c:spPr>
              <a:ln w="28575" cap="rnd">
                <a:solidFill>
                  <a:schemeClr val="accent2"/>
                </a:solidFill>
                <a:round/>
              </a:ln>
              <a:effectLst/>
            </c:spPr>
            <c:extLst>
              <c:ext xmlns:c16="http://schemas.microsoft.com/office/drawing/2014/chart" uri="{C3380CC4-5D6E-409C-BE32-E72D297353CC}">
                <c16:uniqueId val="{00000009-B6DC-4369-BB2A-A202B2FD17A5}"/>
              </c:ext>
            </c:extLst>
          </c:dPt>
          <c:dPt>
            <c:idx val="5"/>
            <c:marker>
              <c:symbol val="none"/>
            </c:marker>
            <c:bubble3D val="0"/>
            <c:spPr>
              <a:ln w="28575" cap="rnd">
                <a:solidFill>
                  <a:schemeClr val="accent2"/>
                </a:solidFill>
                <a:round/>
              </a:ln>
              <a:effectLst/>
            </c:spPr>
            <c:extLst>
              <c:ext xmlns:c16="http://schemas.microsoft.com/office/drawing/2014/chart" uri="{C3380CC4-5D6E-409C-BE32-E72D297353CC}">
                <c16:uniqueId val="{0000000B-B6DC-4369-BB2A-A202B2FD17A5}"/>
              </c:ext>
            </c:extLst>
          </c:dPt>
          <c:dLbls>
            <c:dLbl>
              <c:idx val="0"/>
              <c:tx>
                <c:rich>
                  <a:bodyPr/>
                  <a:lstStyle/>
                  <a:p>
                    <a:r>
                      <a:rPr lang="en-US" dirty="0"/>
                      <a:t>65 %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DC-4369-BB2A-A202B2FD17A5}"/>
                </c:ext>
              </c:extLst>
            </c:dLbl>
            <c:dLbl>
              <c:idx val="1"/>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6DC-4369-BB2A-A202B2FD17A5}"/>
                </c:ext>
              </c:extLst>
            </c:dLbl>
            <c:dLbl>
              <c:idx val="2"/>
              <c:tx>
                <c:rich>
                  <a:bodyPr/>
                  <a:lstStyle/>
                  <a:p>
                    <a:r>
                      <a:rPr lang="en-US" dirty="0"/>
                      <a:t>52 %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DC-4369-BB2A-A202B2FD17A5}"/>
                </c:ext>
              </c:extLst>
            </c:dLbl>
            <c:dLbl>
              <c:idx val="3"/>
              <c:tx>
                <c:rich>
                  <a:bodyPr/>
                  <a:lstStyle/>
                  <a:p>
                    <a:r>
                      <a:rPr lang="en-US" dirty="0"/>
                      <a:t>47 %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6DC-4369-BB2A-A202B2FD17A5}"/>
                </c:ext>
              </c:extLst>
            </c:dLbl>
            <c:dLbl>
              <c:idx val="4"/>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6DC-4369-BB2A-A202B2FD17A5}"/>
                </c:ext>
              </c:extLst>
            </c:dLbl>
            <c:dLbl>
              <c:idx val="5"/>
              <c:tx>
                <c:rich>
                  <a:bodyPr/>
                  <a:lstStyle/>
                  <a:p>
                    <a:r>
                      <a:rPr lang="en-US" dirty="0"/>
                      <a:t>68 %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6DC-4369-BB2A-A202B2FD17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'cDAPSA PAL 1-3'!$B$4:$G$4</c:f>
              <c:numCache>
                <c:formatCode>General</c:formatCode>
                <c:ptCount val="6"/>
                <c:pt idx="0">
                  <c:v>0</c:v>
                </c:pt>
                <c:pt idx="1">
                  <c:v>1</c:v>
                </c:pt>
                <c:pt idx="2">
                  <c:v>2</c:v>
                </c:pt>
                <c:pt idx="3">
                  <c:v>3</c:v>
                </c:pt>
                <c:pt idx="4">
                  <c:v>4</c:v>
                </c:pt>
                <c:pt idx="5">
                  <c:v>5</c:v>
                </c:pt>
              </c:numCache>
            </c:numRef>
          </c:cat>
          <c:val>
            <c:numRef>
              <c:f>'cDAPSA PAL 1-3'!$B$5:$G$5</c:f>
              <c:numCache>
                <c:formatCode>General</c:formatCode>
                <c:ptCount val="6"/>
              </c:numCache>
            </c:numRef>
          </c:val>
          <c:smooth val="0"/>
          <c:extLst>
            <c:ext xmlns:c16="http://schemas.microsoft.com/office/drawing/2014/chart" uri="{C3380CC4-5D6E-409C-BE32-E72D297353CC}">
              <c16:uniqueId val="{0000000C-B6DC-4369-BB2A-A202B2FD17A5}"/>
            </c:ext>
          </c:extLst>
        </c:ser>
        <c:dLbls>
          <c:showLegendKey val="0"/>
          <c:showVal val="0"/>
          <c:showCatName val="0"/>
          <c:showSerName val="0"/>
          <c:showPercent val="0"/>
          <c:showBubbleSize val="0"/>
        </c:dLbls>
        <c:smooth val="0"/>
        <c:axId val="-992883968"/>
        <c:axId val="-992880160"/>
      </c:lineChart>
      <c:catAx>
        <c:axId val="-9928839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de-DE" sz="1200" b="1" dirty="0"/>
                  <a:t>Jahr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low"/>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lnSpc>
                <a:spcPct val="90000"/>
              </a:lnSpc>
              <a:defRPr sz="1200" b="0" i="0" u="none" strike="noStrike" kern="1200" baseline="0">
                <a:solidFill>
                  <a:schemeClr val="tx1">
                    <a:lumMod val="65000"/>
                    <a:lumOff val="35000"/>
                  </a:schemeClr>
                </a:solidFill>
                <a:latin typeface="+mn-lt"/>
                <a:ea typeface="+mn-ea"/>
                <a:cs typeface="+mn-cs"/>
              </a:defRPr>
            </a:pPr>
            <a:endParaRPr lang="de-DE"/>
          </a:p>
        </c:txPr>
        <c:crossAx val="-992880160"/>
        <c:crossesAt val="-2"/>
        <c:auto val="1"/>
        <c:lblAlgn val="ctr"/>
        <c:lblOffset val="100"/>
        <c:noMultiLvlLbl val="0"/>
      </c:catAx>
      <c:valAx>
        <c:axId val="-992880160"/>
        <c:scaling>
          <c:orientation val="minMax"/>
          <c:max val="6"/>
          <c:min val="-2"/>
        </c:scaling>
        <c:delete val="0"/>
        <c:axPos val="l"/>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de-DE"/>
          </a:p>
        </c:txPr>
        <c:crossAx val="-992883968"/>
        <c:crossesAt val="1"/>
        <c:crossBetween val="midCat"/>
        <c:majorUnit val="2"/>
      </c:valAx>
      <c:spPr>
        <a:noFill/>
        <a:ln>
          <a:noFill/>
        </a:ln>
        <a:effectLst/>
      </c:spPr>
    </c:plotArea>
    <c:plotVisOnly val="1"/>
    <c:dispBlanksAs val="gap"/>
    <c:showDLblsOverMax val="0"/>
  </c:chart>
  <c:spPr>
    <a:noFill/>
    <a:ln>
      <a:noFill/>
    </a:ln>
    <a:effectLst/>
  </c:spPr>
  <c:txPr>
    <a:bodyPr/>
    <a:lstStyle/>
    <a:p>
      <a:pPr>
        <a:defRPr sz="700"/>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85772273153967E-2"/>
          <c:y val="3.0214123350119932E-2"/>
          <c:w val="0.8924511765262737"/>
          <c:h val="0.8708116593617744"/>
        </c:manualLayout>
      </c:layout>
      <c:barChart>
        <c:barDir val="bar"/>
        <c:grouping val="clustered"/>
        <c:varyColors val="0"/>
        <c:ser>
          <c:idx val="1"/>
          <c:order val="0"/>
          <c:tx>
            <c:strRef>
              <c:f>'cDAPSA PAL 1-3'!$A$5</c:f>
              <c:strCache>
                <c:ptCount val="1"/>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A-D714-4667-BDC2-60C0A96443DD}"/>
              </c:ext>
            </c:extLst>
          </c:dPt>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1-D714-4667-BDC2-60C0A96443D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D714-4667-BDC2-60C0A96443D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714-4667-BDC2-60C0A96443D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D714-4667-BDC2-60C0A96443DD}"/>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8-D714-4667-BDC2-60C0A96443DD}"/>
              </c:ext>
            </c:extLst>
          </c:dPt>
          <c:dLbls>
            <c:dLbl>
              <c:idx val="0"/>
              <c:tx>
                <c:rich>
                  <a:bodyPr/>
                  <a:lstStyle/>
                  <a:p>
                    <a:r>
                      <a:rPr lang="en-US" dirty="0"/>
                      <a:t>65 %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714-4667-BDC2-60C0A96443DD}"/>
                </c:ext>
              </c:extLst>
            </c:dLbl>
            <c:dLbl>
              <c:idx val="1"/>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14-4667-BDC2-60C0A96443DD}"/>
                </c:ext>
              </c:extLst>
            </c:dLbl>
            <c:dLbl>
              <c:idx val="2"/>
              <c:tx>
                <c:rich>
                  <a:bodyPr/>
                  <a:lstStyle/>
                  <a:p>
                    <a:r>
                      <a:rPr lang="en-US" dirty="0"/>
                      <a:t>52 %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14-4667-BDC2-60C0A96443DD}"/>
                </c:ext>
              </c:extLst>
            </c:dLbl>
            <c:dLbl>
              <c:idx val="3"/>
              <c:tx>
                <c:rich>
                  <a:bodyPr/>
                  <a:lstStyle/>
                  <a:p>
                    <a:r>
                      <a:rPr lang="en-US" dirty="0"/>
                      <a:t>47 %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714-4667-BDC2-60C0A96443DD}"/>
                </c:ext>
              </c:extLst>
            </c:dLbl>
            <c:dLbl>
              <c:idx val="4"/>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714-4667-BDC2-60C0A96443DD}"/>
                </c:ext>
              </c:extLst>
            </c:dLbl>
            <c:dLbl>
              <c:idx val="5"/>
              <c:tx>
                <c:rich>
                  <a:bodyPr/>
                  <a:lstStyle/>
                  <a:p>
                    <a:r>
                      <a:rPr lang="en-US" dirty="0"/>
                      <a:t>68 %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714-4667-BDC2-60C0A96443DD}"/>
                </c:ext>
              </c:extLst>
            </c:dLbl>
            <c:dLbl>
              <c:idx val="6"/>
              <c:tx>
                <c:rich>
                  <a:bodyPr/>
                  <a:lstStyle/>
                  <a:p>
                    <a:r>
                      <a:rPr lang="en-US" dirty="0"/>
                      <a:t>70 %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14-4667-BDC2-60C0A96443D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'cDAPSA PAL 1-3'!$B$4:$H$4</c:f>
              <c:numCache>
                <c:formatCode>General</c:formatCode>
                <c:ptCount val="7"/>
              </c:numCache>
            </c:numRef>
          </c:cat>
          <c:val>
            <c:numRef>
              <c:f>'cDAPSA PAL 1-3'!$B$5:$H$5</c:f>
              <c:numCache>
                <c:formatCode>0.00</c:formatCode>
                <c:ptCount val="7"/>
                <c:pt idx="0">
                  <c:v>65</c:v>
                </c:pt>
                <c:pt idx="1">
                  <c:v>41</c:v>
                </c:pt>
                <c:pt idx="2">
                  <c:v>52</c:v>
                </c:pt>
                <c:pt idx="3">
                  <c:v>47</c:v>
                </c:pt>
                <c:pt idx="4">
                  <c:v>41</c:v>
                </c:pt>
                <c:pt idx="5" formatCode="0">
                  <c:v>68</c:v>
                </c:pt>
                <c:pt idx="6" formatCode="0.0">
                  <c:v>70</c:v>
                </c:pt>
              </c:numCache>
            </c:numRef>
          </c:val>
          <c:extLst>
            <c:ext xmlns:c16="http://schemas.microsoft.com/office/drawing/2014/chart" uri="{C3380CC4-5D6E-409C-BE32-E72D297353CC}">
              <c16:uniqueId val="{00000006-D714-4667-BDC2-60C0A96443DD}"/>
            </c:ext>
          </c:extLst>
        </c:ser>
        <c:dLbls>
          <c:showLegendKey val="0"/>
          <c:showVal val="0"/>
          <c:showCatName val="0"/>
          <c:showSerName val="0"/>
          <c:showPercent val="0"/>
          <c:showBubbleSize val="0"/>
        </c:dLbls>
        <c:gapWidth val="120"/>
        <c:axId val="-992883968"/>
        <c:axId val="-992880160"/>
      </c:barChart>
      <c:catAx>
        <c:axId val="-992883968"/>
        <c:scaling>
          <c:orientation val="minMax"/>
        </c:scaling>
        <c:delete val="0"/>
        <c:axPos val="l"/>
        <c:numFmt formatCode="General" sourceLinked="1"/>
        <c:majorTickMark val="out"/>
        <c:minorTickMark val="none"/>
        <c:tickLblPos val="low"/>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992880160"/>
        <c:crosses val="autoZero"/>
        <c:auto val="1"/>
        <c:lblAlgn val="ctr"/>
        <c:lblOffset val="100"/>
        <c:noMultiLvlLbl val="0"/>
      </c:catAx>
      <c:valAx>
        <c:axId val="-992880160"/>
        <c:scaling>
          <c:orientation val="minMax"/>
          <c:max val="100"/>
          <c:min val="0"/>
        </c:scaling>
        <c:delete val="0"/>
        <c:axPos val="b"/>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992883968"/>
        <c:crossesAt val="1"/>
        <c:crossBetween val="between"/>
        <c:majorUnit val="20"/>
      </c:valAx>
      <c:spPr>
        <a:noFill/>
        <a:ln>
          <a:noFill/>
        </a:ln>
        <a:effectLst/>
      </c:spPr>
    </c:plotArea>
    <c:plotVisOnly val="1"/>
    <c:dispBlanksAs val="gap"/>
    <c:showDLblsOverMax val="0"/>
  </c:chart>
  <c:spPr>
    <a:noFill/>
    <a:ln>
      <a:noFill/>
    </a:ln>
    <a:effectLst/>
  </c:spPr>
  <c:txPr>
    <a:bodyPr/>
    <a:lstStyle/>
    <a:p>
      <a:pPr>
        <a:defRPr sz="700"/>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36390648590473E-2"/>
          <c:y val="4.5589911309349945E-2"/>
          <c:w val="0.86418689008283145"/>
          <c:h val="0.78628527938875536"/>
        </c:manualLayout>
      </c:layout>
      <c:lineChart>
        <c:grouping val="standard"/>
        <c:varyColors val="0"/>
        <c:ser>
          <c:idx val="0"/>
          <c:order val="0"/>
          <c:tx>
            <c:strRef>
              <c:f>Tabelle1!$B$1</c:f>
              <c:strCache>
                <c:ptCount val="1"/>
                <c:pt idx="0">
                  <c:v>Spalte1</c:v>
                </c:pt>
              </c:strCache>
            </c:strRef>
          </c:tx>
          <c:spPr>
            <a:ln w="28575" cap="rnd">
              <a:solidFill>
                <a:schemeClr val="accent1"/>
              </a:solidFill>
              <a:round/>
            </a:ln>
            <a:effectLst/>
          </c:spPr>
          <c:marker>
            <c:symbol val="none"/>
          </c:marker>
          <c:cat>
            <c:strRef>
              <c:f>Tabelle1!$A$2:$A$8</c:f>
              <c:strCache>
                <c:ptCount val="7"/>
                <c:pt idx="0">
                  <c:v>BL</c:v>
                </c:pt>
                <c:pt idx="1">
                  <c:v>6</c:v>
                </c:pt>
                <c:pt idx="2">
                  <c:v>12</c:v>
                </c:pt>
                <c:pt idx="3">
                  <c:v>18</c:v>
                </c:pt>
                <c:pt idx="4">
                  <c:v>24</c:v>
                </c:pt>
                <c:pt idx="5">
                  <c:v>30</c:v>
                </c:pt>
                <c:pt idx="6">
                  <c:v>36</c:v>
                </c:pt>
              </c:strCache>
            </c:strRef>
          </c:cat>
          <c:val>
            <c:numRef>
              <c:f>Tabelle1!$B$2:$B$8</c:f>
              <c:numCache>
                <c:formatCode>General</c:formatCode>
                <c:ptCount val="7"/>
              </c:numCache>
            </c:numRef>
          </c:val>
          <c:smooth val="0"/>
          <c:extLst>
            <c:ext xmlns:c16="http://schemas.microsoft.com/office/drawing/2014/chart" uri="{C3380CC4-5D6E-409C-BE32-E72D297353CC}">
              <c16:uniqueId val="{00000000-6CD9-4CC7-B888-80B6B780616D}"/>
            </c:ext>
          </c:extLst>
        </c:ser>
        <c:dLbls>
          <c:showLegendKey val="0"/>
          <c:showVal val="0"/>
          <c:showCatName val="0"/>
          <c:showSerName val="0"/>
          <c:showPercent val="0"/>
          <c:showBubbleSize val="0"/>
        </c:dLbls>
        <c:smooth val="0"/>
        <c:axId val="642048143"/>
        <c:axId val="642007951"/>
      </c:lineChart>
      <c:catAx>
        <c:axId val="64204814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DE" sz="1200" b="1" i="0" kern="1200" baseline="0" dirty="0">
                    <a:solidFill>
                      <a:srgbClr val="595959"/>
                    </a:solidFill>
                    <a:effectLst/>
                  </a:rPr>
                  <a:t>Studienmonat</a:t>
                </a:r>
                <a:endParaRPr lang="de-DE" sz="1200" dirty="0">
                  <a:effectLst/>
                </a:endParaRPr>
              </a:p>
            </c:rich>
          </c:tx>
          <c:layout>
            <c:manualLayout>
              <c:xMode val="edge"/>
              <c:yMode val="edge"/>
              <c:x val="0.38337839179254812"/>
              <c:y val="0.913127035468985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6350" cap="flat" cmpd="sng" algn="ctr">
            <a:solidFill>
              <a:srgbClr val="515151"/>
            </a:solidFill>
            <a:round/>
          </a:ln>
          <a:effectLst/>
        </c:spPr>
        <c:txPr>
          <a:bodyPr rot="-6000000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de-DE"/>
          </a:p>
        </c:txPr>
        <c:crossAx val="642007951"/>
        <c:crossesAt val="-5"/>
        <c:auto val="1"/>
        <c:lblAlgn val="ctr"/>
        <c:lblOffset val="100"/>
        <c:noMultiLvlLbl val="0"/>
      </c:catAx>
      <c:valAx>
        <c:axId val="642007951"/>
        <c:scaling>
          <c:orientation val="minMax"/>
          <c:max val="15"/>
          <c:min val="-5"/>
        </c:scaling>
        <c:delete val="0"/>
        <c:axPos val="l"/>
        <c:numFmt formatCode="General" sourceLinked="1"/>
        <c:majorTickMark val="out"/>
        <c:minorTickMark val="none"/>
        <c:tickLblPos val="nextTo"/>
        <c:spPr>
          <a:noFill/>
          <a:ln w="6350">
            <a:solidFill>
              <a:srgbClr val="515151"/>
            </a:solidFill>
          </a:ln>
          <a:effectLst/>
        </c:spPr>
        <c:txPr>
          <a:bodyPr rot="-60000000" spcFirstLastPara="1" vertOverflow="ellipsis" vert="horz" wrap="square" anchor="ctr" anchorCtr="1"/>
          <a:lstStyle/>
          <a:p>
            <a:pPr>
              <a:defRPr sz="1200" b="0" i="0" u="none" strike="noStrike" kern="1200" baseline="0">
                <a:solidFill>
                  <a:srgbClr val="515151"/>
                </a:solidFill>
                <a:latin typeface="+mn-lt"/>
                <a:ea typeface="+mn-ea"/>
                <a:cs typeface="+mn-cs"/>
              </a:defRPr>
            </a:pPr>
            <a:endParaRPr lang="de-DE"/>
          </a:p>
        </c:txPr>
        <c:crossAx val="642048143"/>
        <c:crosses val="autoZero"/>
        <c:crossBetween val="midCat"/>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36629060889498E-2"/>
          <c:y val="5.8313253012048899E-2"/>
          <c:w val="0.89175991264673271"/>
          <c:h val="0.76087933114366657"/>
        </c:manualLayout>
      </c:layout>
      <c:barChart>
        <c:barDir val="col"/>
        <c:grouping val="clustered"/>
        <c:varyColors val="0"/>
        <c:ser>
          <c:idx val="0"/>
          <c:order val="0"/>
          <c:tx>
            <c:strRef>
              <c:f>Sheet1!$A$4</c:f>
              <c:strCache>
                <c:ptCount val="1"/>
              </c:strCache>
            </c:strRef>
          </c:tx>
          <c:spPr>
            <a:solidFill>
              <a:srgbClr val="75BDA7"/>
            </a:solidFill>
            <a:ln>
              <a:noFill/>
            </a:ln>
          </c:spPr>
          <c:invertIfNegative val="0"/>
          <c:dPt>
            <c:idx val="0"/>
            <c:invertIfNegative val="0"/>
            <c:bubble3D val="0"/>
            <c:extLst>
              <c:ext xmlns:c16="http://schemas.microsoft.com/office/drawing/2014/chart" uri="{C3380CC4-5D6E-409C-BE32-E72D297353CC}">
                <c16:uniqueId val="{00000000-EBF6-4D0F-8ADC-DDBF7FD4DE8C}"/>
              </c:ext>
            </c:extLst>
          </c:dPt>
          <c:dPt>
            <c:idx val="1"/>
            <c:invertIfNegative val="0"/>
            <c:bubble3D val="0"/>
            <c:extLst>
              <c:ext xmlns:c16="http://schemas.microsoft.com/office/drawing/2014/chart" uri="{C3380CC4-5D6E-409C-BE32-E72D297353CC}">
                <c16:uniqueId val="{00000001-EBF6-4D0F-8ADC-DDBF7FD4DE8C}"/>
              </c:ext>
            </c:extLst>
          </c:dPt>
          <c:dPt>
            <c:idx val="2"/>
            <c:invertIfNegative val="0"/>
            <c:bubble3D val="0"/>
            <c:extLst>
              <c:ext xmlns:c16="http://schemas.microsoft.com/office/drawing/2014/chart" uri="{C3380CC4-5D6E-409C-BE32-E72D297353CC}">
                <c16:uniqueId val="{00000002-EBF6-4D0F-8ADC-DDBF7FD4DE8C}"/>
              </c:ext>
            </c:extLst>
          </c:dPt>
          <c:dPt>
            <c:idx val="3"/>
            <c:invertIfNegative val="0"/>
            <c:bubble3D val="0"/>
            <c:extLst>
              <c:ext xmlns:c16="http://schemas.microsoft.com/office/drawing/2014/chart" uri="{C3380CC4-5D6E-409C-BE32-E72D297353CC}">
                <c16:uniqueId val="{00000003-EBF6-4D0F-8ADC-DDBF7FD4DE8C}"/>
              </c:ext>
            </c:extLst>
          </c:dPt>
          <c:dLbls>
            <c:spPr>
              <a:noFill/>
              <a:ln>
                <a:noFill/>
              </a:ln>
              <a:effectLst/>
            </c:spPr>
            <c:txPr>
              <a:bodyPr wrap="square" lIns="38100" tIns="19050" rIns="38100" bIns="19050" anchor="ctr">
                <a:spAutoFit/>
              </a:bodyPr>
              <a:lstStyle/>
              <a:p>
                <a:pPr>
                  <a:defRPr sz="1400">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neue VFx während der Behandlung</c:v>
                </c:pt>
                <c:pt idx="1">
                  <c:v>neue VFx nach Behandlungsabbruch</c:v>
                </c:pt>
                <c:pt idx="2">
                  <c:v> neue VFx während der Behandlung</c:v>
                </c:pt>
                <c:pt idx="3">
                  <c:v> neue VFx nach Behandlungsabbruch </c:v>
                </c:pt>
              </c:strCache>
            </c:strRef>
          </c:cat>
          <c:val>
            <c:numRef>
              <c:f>Sheet1!$B$4:$E$4</c:f>
              <c:numCache>
                <c:formatCode>0.0</c:formatCode>
                <c:ptCount val="4"/>
                <c:pt idx="0">
                  <c:v>1.2</c:v>
                </c:pt>
                <c:pt idx="1">
                  <c:v>7.1</c:v>
                </c:pt>
                <c:pt idx="2">
                  <c:v>1.9</c:v>
                </c:pt>
                <c:pt idx="3" formatCode="General">
                  <c:v>12.1</c:v>
                </c:pt>
              </c:numCache>
            </c:numRef>
          </c:val>
          <c:extLst>
            <c:ext xmlns:c16="http://schemas.microsoft.com/office/drawing/2014/chart" uri="{C3380CC4-5D6E-409C-BE32-E72D297353CC}">
              <c16:uniqueId val="{00000004-EBF6-4D0F-8ADC-DDBF7FD4DE8C}"/>
            </c:ext>
          </c:extLst>
        </c:ser>
        <c:ser>
          <c:idx val="1"/>
          <c:order val="1"/>
          <c:tx>
            <c:strRef>
              <c:f>Sheet1!$A$5</c:f>
              <c:strCache>
                <c:ptCount val="1"/>
              </c:strCache>
            </c:strRef>
          </c:tx>
          <c:spPr>
            <a:solidFill>
              <a:srgbClr val="6F7D7F"/>
            </a:solidFill>
            <a:ln>
              <a:noFill/>
            </a:ln>
          </c:spPr>
          <c:invertIfNegative val="0"/>
          <c:dLbls>
            <c:spPr>
              <a:noFill/>
              <a:ln>
                <a:noFill/>
              </a:ln>
              <a:effectLst/>
            </c:spPr>
            <c:txPr>
              <a:bodyPr wrap="square" lIns="38100" tIns="19050" rIns="38100" bIns="19050" anchor="ctr">
                <a:spAutoFit/>
              </a:bodyPr>
              <a:lstStyle/>
              <a:p>
                <a:pPr>
                  <a:defRPr sz="1400">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Sheet1!$B$3:$E$3</c:f>
              <c:strCache>
                <c:ptCount val="4"/>
                <c:pt idx="0">
                  <c:v>neue VFx während der Behandlung</c:v>
                </c:pt>
                <c:pt idx="1">
                  <c:v>neue VFx nach Behandlungsabbruch</c:v>
                </c:pt>
                <c:pt idx="2">
                  <c:v> neue VFx während der Behandlung</c:v>
                </c:pt>
                <c:pt idx="3">
                  <c:v> neue VFx nach Behandlungsabbruch </c:v>
                </c:pt>
              </c:strCache>
            </c:strRef>
          </c:cat>
          <c:val>
            <c:numRef>
              <c:f>Sheet1!$B$5:$E$5</c:f>
              <c:numCache>
                <c:formatCode>0.0</c:formatCode>
                <c:ptCount val="4"/>
                <c:pt idx="0">
                  <c:v>7</c:v>
                </c:pt>
                <c:pt idx="1">
                  <c:v>8.5</c:v>
                </c:pt>
                <c:pt idx="2">
                  <c:v>11.6</c:v>
                </c:pt>
                <c:pt idx="3" formatCode="General">
                  <c:v>15.6</c:v>
                </c:pt>
              </c:numCache>
            </c:numRef>
          </c:val>
          <c:extLst>
            <c:ext xmlns:c16="http://schemas.microsoft.com/office/drawing/2014/chart" uri="{C3380CC4-5D6E-409C-BE32-E72D297353CC}">
              <c16:uniqueId val="{00000005-EBF6-4D0F-8ADC-DDBF7FD4DE8C}"/>
            </c:ext>
          </c:extLst>
        </c:ser>
        <c:dLbls>
          <c:showLegendKey val="0"/>
          <c:showVal val="0"/>
          <c:showCatName val="0"/>
          <c:showSerName val="0"/>
          <c:showPercent val="0"/>
          <c:showBubbleSize val="0"/>
        </c:dLbls>
        <c:gapWidth val="75"/>
        <c:overlap val="-10"/>
        <c:axId val="333259136"/>
        <c:axId val="333260672"/>
      </c:barChart>
      <c:catAx>
        <c:axId val="333259136"/>
        <c:scaling>
          <c:orientation val="minMax"/>
        </c:scaling>
        <c:delete val="0"/>
        <c:axPos val="b"/>
        <c:numFmt formatCode="General" sourceLinked="1"/>
        <c:majorTickMark val="out"/>
        <c:minorTickMark val="none"/>
        <c:tickLblPos val="low"/>
        <c:spPr>
          <a:ln w="9525">
            <a:solidFill>
              <a:srgbClr val="515151"/>
            </a:solidFill>
          </a:ln>
        </c:spPr>
        <c:txPr>
          <a:bodyPr/>
          <a:lstStyle/>
          <a:p>
            <a:pPr>
              <a:defRPr sz="1350" b="0" spc="-20" baseline="0">
                <a:solidFill>
                  <a:srgbClr val="515151"/>
                </a:solidFill>
              </a:defRPr>
            </a:pPr>
            <a:endParaRPr lang="de-DE"/>
          </a:p>
        </c:txPr>
        <c:crossAx val="333260672"/>
        <c:crossesAt val="0"/>
        <c:auto val="1"/>
        <c:lblAlgn val="ctr"/>
        <c:lblOffset val="100"/>
        <c:noMultiLvlLbl val="0"/>
      </c:catAx>
      <c:valAx>
        <c:axId val="333260672"/>
        <c:scaling>
          <c:orientation val="minMax"/>
          <c:max val="16"/>
          <c:min val="0"/>
        </c:scaling>
        <c:delete val="0"/>
        <c:axPos val="l"/>
        <c:title>
          <c:tx>
            <c:rich>
              <a:bodyPr/>
              <a:lstStyle/>
              <a:p>
                <a:pPr>
                  <a:defRPr sz="1600">
                    <a:solidFill>
                      <a:srgbClr val="515151"/>
                    </a:solidFill>
                  </a:defRPr>
                </a:pPr>
                <a:r>
                  <a:rPr lang="de-DE" sz="1600" dirty="0">
                    <a:solidFill>
                      <a:srgbClr val="515151"/>
                    </a:solidFill>
                  </a:rPr>
                  <a:t>VFx-Rate pro 100 Patientenjahre</a:t>
                </a:r>
              </a:p>
            </c:rich>
          </c:tx>
          <c:layout>
            <c:manualLayout>
              <c:xMode val="edge"/>
              <c:yMode val="edge"/>
              <c:x val="1.0748350075344288E-2"/>
              <c:y val="3.9552877913509907E-2"/>
            </c:manualLayout>
          </c:layout>
          <c:overlay val="0"/>
        </c:title>
        <c:numFmt formatCode="General" sourceLinked="0"/>
        <c:majorTickMark val="out"/>
        <c:minorTickMark val="none"/>
        <c:tickLblPos val="low"/>
        <c:spPr>
          <a:ln w="9525">
            <a:solidFill>
              <a:srgbClr val="515151"/>
            </a:solidFill>
          </a:ln>
        </c:spPr>
        <c:txPr>
          <a:bodyPr rot="0" vert="horz"/>
          <a:lstStyle/>
          <a:p>
            <a:pPr>
              <a:defRPr sz="1400">
                <a:solidFill>
                  <a:srgbClr val="515151"/>
                </a:solidFill>
              </a:defRPr>
            </a:pPr>
            <a:endParaRPr lang="de-DE"/>
          </a:p>
        </c:txPr>
        <c:crossAx val="333259136"/>
        <c:crosses val="autoZero"/>
        <c:crossBetween val="between"/>
        <c:majorUnit val="4"/>
        <c:minorUnit val="1"/>
      </c:valAx>
    </c:plotArea>
    <c:plotVisOnly val="1"/>
    <c:dispBlanksAs val="gap"/>
    <c:showDLblsOverMax val="0"/>
  </c:chart>
  <c:txPr>
    <a:bodyPr/>
    <a:lstStyle/>
    <a:p>
      <a:pPr>
        <a:defRPr sz="1800"/>
      </a:pPr>
      <a:endParaRPr lang="de-DE"/>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33895815308391"/>
          <c:y val="5.8313253012048899E-2"/>
          <c:w val="0.78701671613420932"/>
          <c:h val="0.72681095109012739"/>
        </c:manualLayout>
      </c:layout>
      <c:barChart>
        <c:barDir val="col"/>
        <c:grouping val="stacked"/>
        <c:varyColors val="0"/>
        <c:ser>
          <c:idx val="0"/>
          <c:order val="0"/>
          <c:tx>
            <c:strRef>
              <c:f>Sheet1!$A$4</c:f>
              <c:strCache>
                <c:ptCount val="1"/>
              </c:strCache>
            </c:strRef>
          </c:tx>
          <c:spPr>
            <a:solidFill>
              <a:srgbClr val="3494BA">
                <a:lumMod val="40000"/>
                <a:lumOff val="60000"/>
              </a:srgbClr>
            </a:solidFill>
            <a:ln>
              <a:noFill/>
            </a:ln>
          </c:spPr>
          <c:invertIfNegative val="0"/>
          <c:dPt>
            <c:idx val="0"/>
            <c:invertIfNegative val="0"/>
            <c:bubble3D val="0"/>
            <c:spPr>
              <a:solidFill>
                <a:srgbClr val="B7C0C1"/>
              </a:solidFill>
              <a:ln>
                <a:noFill/>
              </a:ln>
            </c:spPr>
            <c:extLst>
              <c:ext xmlns:c16="http://schemas.microsoft.com/office/drawing/2014/chart" uri="{C3380CC4-5D6E-409C-BE32-E72D297353CC}">
                <c16:uniqueId val="{00000000-F7B5-4676-94E0-E2EE87539385}"/>
              </c:ext>
            </c:extLst>
          </c:dPt>
          <c:dPt>
            <c:idx val="1"/>
            <c:invertIfNegative val="0"/>
            <c:bubble3D val="0"/>
            <c:spPr>
              <a:solidFill>
                <a:srgbClr val="B8DED2"/>
              </a:solidFill>
              <a:ln>
                <a:noFill/>
              </a:ln>
            </c:spPr>
            <c:extLst>
              <c:ext xmlns:c16="http://schemas.microsoft.com/office/drawing/2014/chart" uri="{C3380CC4-5D6E-409C-BE32-E72D297353CC}">
                <c16:uniqueId val="{00000001-F7B5-4676-94E0-E2EE87539385}"/>
              </c:ext>
            </c:extLst>
          </c:dPt>
          <c:dLbls>
            <c:dLbl>
              <c:idx val="0"/>
              <c:tx>
                <c:rich>
                  <a:bodyPr/>
                  <a:lstStyle/>
                  <a:p>
                    <a:r>
                      <a:rPr lang="en-US" dirty="0"/>
                      <a:t>2,2 %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7B5-4676-94E0-E2EE87539385}"/>
                </c:ext>
              </c:extLst>
            </c:dLbl>
            <c:dLbl>
              <c:idx val="1"/>
              <c:tx>
                <c:rich>
                  <a:bodyPr/>
                  <a:lstStyle/>
                  <a:p>
                    <a:r>
                      <a:rPr lang="en-US" dirty="0"/>
                      <a:t>3,4 %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B5-4676-94E0-E2EE87539385}"/>
                </c:ext>
              </c:extLst>
            </c:dLbl>
            <c:spPr>
              <a:noFill/>
              <a:ln>
                <a:noFill/>
              </a:ln>
              <a:effectLst/>
            </c:spPr>
            <c:txPr>
              <a:bodyPr/>
              <a:lstStyle/>
              <a:p>
                <a:pPr>
                  <a:defRPr>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Sheet1!$B$3:$C$3</c:f>
              <c:strCache>
                <c:ptCount val="2"/>
                <c:pt idx="0">
                  <c:v>Placebo
(n = 470)</c:v>
                </c:pt>
                <c:pt idx="1">
                  <c:v>Denosumab
(n = 1.001)</c:v>
                </c:pt>
              </c:strCache>
            </c:strRef>
          </c:cat>
          <c:val>
            <c:numRef>
              <c:f>Sheet1!$B$4:$C$4</c:f>
              <c:numCache>
                <c:formatCode>0.0</c:formatCode>
                <c:ptCount val="2"/>
                <c:pt idx="0">
                  <c:v>2.2000000000000002</c:v>
                </c:pt>
                <c:pt idx="1">
                  <c:v>3.4</c:v>
                </c:pt>
              </c:numCache>
            </c:numRef>
          </c:val>
          <c:extLst>
            <c:ext xmlns:c16="http://schemas.microsoft.com/office/drawing/2014/chart" uri="{C3380CC4-5D6E-409C-BE32-E72D297353CC}">
              <c16:uniqueId val="{00000004-F7B5-4676-94E0-E2EE87539385}"/>
            </c:ext>
          </c:extLst>
        </c:ser>
        <c:ser>
          <c:idx val="1"/>
          <c:order val="1"/>
          <c:tx>
            <c:strRef>
              <c:f>Sheet1!$A$5</c:f>
              <c:strCache>
                <c:ptCount val="1"/>
              </c:strCache>
            </c:strRef>
          </c:tx>
          <c:spPr>
            <a:solidFill>
              <a:srgbClr val="3494BA"/>
            </a:solidFill>
            <a:ln>
              <a:noFill/>
            </a:ln>
          </c:spPr>
          <c:invertIfNegative val="0"/>
          <c:dPt>
            <c:idx val="0"/>
            <c:invertIfNegative val="0"/>
            <c:bubble3D val="0"/>
            <c:spPr>
              <a:solidFill>
                <a:srgbClr val="6F7D7F"/>
              </a:solidFill>
              <a:ln>
                <a:noFill/>
              </a:ln>
            </c:spPr>
            <c:extLst>
              <c:ext xmlns:c16="http://schemas.microsoft.com/office/drawing/2014/chart" uri="{C3380CC4-5D6E-409C-BE32-E72D297353CC}">
                <c16:uniqueId val="{00000006-F7B5-4676-94E0-E2EE87539385}"/>
              </c:ext>
            </c:extLst>
          </c:dPt>
          <c:dPt>
            <c:idx val="1"/>
            <c:invertIfNegative val="0"/>
            <c:bubble3D val="0"/>
            <c:spPr>
              <a:solidFill>
                <a:srgbClr val="75BDA7"/>
              </a:solidFill>
              <a:ln>
                <a:noFill/>
              </a:ln>
            </c:spPr>
            <c:extLst>
              <c:ext xmlns:c16="http://schemas.microsoft.com/office/drawing/2014/chart" uri="{C3380CC4-5D6E-409C-BE32-E72D297353CC}">
                <c16:uniqueId val="{00000007-F7B5-4676-94E0-E2EE87539385}"/>
              </c:ext>
            </c:extLst>
          </c:dPt>
          <c:dLbls>
            <c:dLbl>
              <c:idx val="0"/>
              <c:tx>
                <c:rich>
                  <a:bodyPr/>
                  <a:lstStyle/>
                  <a:p>
                    <a:r>
                      <a:rPr lang="en-US" dirty="0"/>
                      <a:t>6,2</a:t>
                    </a:r>
                    <a:r>
                      <a:rPr lang="en-US" baseline="0" dirty="0"/>
                      <a:t>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7B5-4676-94E0-E2EE87539385}"/>
                </c:ext>
              </c:extLst>
            </c:dLbl>
            <c:dLbl>
              <c:idx val="1"/>
              <c:tx>
                <c:rich>
                  <a:bodyPr/>
                  <a:lstStyle/>
                  <a:p>
                    <a:r>
                      <a:rPr lang="en-US" dirty="0"/>
                      <a:t>5,6 %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7B5-4676-94E0-E2EE87539385}"/>
                </c:ext>
              </c:extLst>
            </c:dLbl>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Sheet1!$B$3:$C$3</c:f>
              <c:strCache>
                <c:ptCount val="2"/>
                <c:pt idx="0">
                  <c:v>Placebo
(n = 470)</c:v>
                </c:pt>
                <c:pt idx="1">
                  <c:v>Denosumab
(n = 1.001)</c:v>
                </c:pt>
              </c:strCache>
            </c:strRef>
          </c:cat>
          <c:val>
            <c:numRef>
              <c:f>Sheet1!$B$5:$C$5</c:f>
              <c:numCache>
                <c:formatCode>0.0</c:formatCode>
                <c:ptCount val="2"/>
                <c:pt idx="0">
                  <c:v>4</c:v>
                </c:pt>
                <c:pt idx="1">
                  <c:v>2.2000000000000002</c:v>
                </c:pt>
              </c:numCache>
            </c:numRef>
          </c:val>
          <c:extLst>
            <c:ext xmlns:c16="http://schemas.microsoft.com/office/drawing/2014/chart" uri="{C3380CC4-5D6E-409C-BE32-E72D297353CC}">
              <c16:uniqueId val="{00000005-F7B5-4676-94E0-E2EE87539385}"/>
            </c:ext>
          </c:extLst>
        </c:ser>
        <c:dLbls>
          <c:showLegendKey val="0"/>
          <c:showVal val="0"/>
          <c:showCatName val="0"/>
          <c:showSerName val="0"/>
          <c:showPercent val="0"/>
          <c:showBubbleSize val="0"/>
        </c:dLbls>
        <c:gapWidth val="75"/>
        <c:overlap val="100"/>
        <c:axId val="333259136"/>
        <c:axId val="333260672"/>
      </c:barChart>
      <c:catAx>
        <c:axId val="333259136"/>
        <c:scaling>
          <c:orientation val="minMax"/>
        </c:scaling>
        <c:delete val="0"/>
        <c:axPos val="b"/>
        <c:numFmt formatCode="General" sourceLinked="1"/>
        <c:majorTickMark val="out"/>
        <c:minorTickMark val="none"/>
        <c:tickLblPos val="low"/>
        <c:spPr>
          <a:ln w="9525">
            <a:solidFill>
              <a:srgbClr val="515151"/>
            </a:solidFill>
          </a:ln>
        </c:spPr>
        <c:txPr>
          <a:bodyPr/>
          <a:lstStyle/>
          <a:p>
            <a:pPr>
              <a:defRPr sz="1400">
                <a:solidFill>
                  <a:srgbClr val="515151"/>
                </a:solidFill>
              </a:defRPr>
            </a:pPr>
            <a:endParaRPr lang="de-DE"/>
          </a:p>
        </c:txPr>
        <c:crossAx val="333260672"/>
        <c:crossesAt val="0"/>
        <c:auto val="1"/>
        <c:lblAlgn val="ctr"/>
        <c:lblOffset val="100"/>
        <c:noMultiLvlLbl val="0"/>
      </c:catAx>
      <c:valAx>
        <c:axId val="333260672"/>
        <c:scaling>
          <c:orientation val="minMax"/>
          <c:max val="10"/>
          <c:min val="0"/>
        </c:scaling>
        <c:delete val="0"/>
        <c:axPos val="l"/>
        <c:title>
          <c:tx>
            <c:rich>
              <a:bodyPr/>
              <a:lstStyle/>
              <a:p>
                <a:pPr>
                  <a:defRPr sz="1400">
                    <a:solidFill>
                      <a:srgbClr val="515151"/>
                    </a:solidFill>
                  </a:defRPr>
                </a:pPr>
                <a:r>
                  <a:rPr lang="de-DE" sz="1400" dirty="0">
                    <a:solidFill>
                      <a:srgbClr val="515151"/>
                    </a:solidFill>
                  </a:rPr>
                  <a:t>Inzidenz vertebraler </a:t>
                </a:r>
                <a:br>
                  <a:rPr lang="de-DE" sz="1400" dirty="0">
                    <a:solidFill>
                      <a:srgbClr val="515151"/>
                    </a:solidFill>
                  </a:rPr>
                </a:br>
                <a:r>
                  <a:rPr lang="de-DE" sz="1400" dirty="0">
                    <a:solidFill>
                      <a:srgbClr val="515151"/>
                    </a:solidFill>
                  </a:rPr>
                  <a:t>Frakturen (%)</a:t>
                </a:r>
              </a:p>
            </c:rich>
          </c:tx>
          <c:layout>
            <c:manualLayout>
              <c:xMode val="edge"/>
              <c:yMode val="edge"/>
              <c:x val="3.9362413252689771E-2"/>
              <c:y val="0.13072493636187227"/>
            </c:manualLayout>
          </c:layout>
          <c:overlay val="0"/>
        </c:title>
        <c:numFmt formatCode="General" sourceLinked="0"/>
        <c:majorTickMark val="out"/>
        <c:minorTickMark val="none"/>
        <c:tickLblPos val="low"/>
        <c:spPr>
          <a:ln w="9525">
            <a:solidFill>
              <a:srgbClr val="515151"/>
            </a:solidFill>
          </a:ln>
        </c:spPr>
        <c:txPr>
          <a:bodyPr rot="0" vert="horz"/>
          <a:lstStyle/>
          <a:p>
            <a:pPr>
              <a:defRPr sz="1400">
                <a:solidFill>
                  <a:srgbClr val="515151"/>
                </a:solidFill>
              </a:defRPr>
            </a:pPr>
            <a:endParaRPr lang="de-DE"/>
          </a:p>
        </c:txPr>
        <c:crossAx val="333259136"/>
        <c:crosses val="autoZero"/>
        <c:crossBetween val="between"/>
        <c:majorUnit val="2"/>
        <c:minorUnit val="1"/>
      </c:valAx>
    </c:plotArea>
    <c:plotVisOnly val="1"/>
    <c:dispBlanksAs val="gap"/>
    <c:showDLblsOverMax val="0"/>
  </c:chart>
  <c:txPr>
    <a:bodyPr/>
    <a:lstStyle/>
    <a:p>
      <a:pPr>
        <a:defRPr sz="1600"/>
      </a:pPr>
      <a:endParaRPr lang="de-DE"/>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33895815308391"/>
          <c:y val="5.8313253012048899E-2"/>
          <c:w val="0.78701671613420932"/>
          <c:h val="0.72681095109012739"/>
        </c:manualLayout>
      </c:layout>
      <c:barChart>
        <c:barDir val="col"/>
        <c:grouping val="stacked"/>
        <c:varyColors val="0"/>
        <c:ser>
          <c:idx val="0"/>
          <c:order val="0"/>
          <c:tx>
            <c:strRef>
              <c:f>Sheet1!$A$4</c:f>
              <c:strCache>
                <c:ptCount val="1"/>
              </c:strCache>
            </c:strRef>
          </c:tx>
          <c:spPr>
            <a:solidFill>
              <a:srgbClr val="3494BA">
                <a:lumMod val="40000"/>
                <a:lumOff val="60000"/>
              </a:srgbClr>
            </a:solidFill>
            <a:ln>
              <a:noFill/>
            </a:ln>
          </c:spPr>
          <c:invertIfNegative val="0"/>
          <c:dPt>
            <c:idx val="0"/>
            <c:invertIfNegative val="0"/>
            <c:bubble3D val="0"/>
            <c:spPr>
              <a:solidFill>
                <a:srgbClr val="B7C0C1"/>
              </a:solidFill>
              <a:ln>
                <a:noFill/>
              </a:ln>
            </c:spPr>
            <c:extLst>
              <c:ext xmlns:c16="http://schemas.microsoft.com/office/drawing/2014/chart" uri="{C3380CC4-5D6E-409C-BE32-E72D297353CC}">
                <c16:uniqueId val="{00000000-F7B5-4676-94E0-E2EE87539385}"/>
              </c:ext>
            </c:extLst>
          </c:dPt>
          <c:dPt>
            <c:idx val="1"/>
            <c:invertIfNegative val="0"/>
            <c:bubble3D val="0"/>
            <c:spPr>
              <a:solidFill>
                <a:srgbClr val="B8DED2"/>
              </a:solidFill>
              <a:ln>
                <a:noFill/>
              </a:ln>
            </c:spPr>
            <c:extLst>
              <c:ext xmlns:c16="http://schemas.microsoft.com/office/drawing/2014/chart" uri="{C3380CC4-5D6E-409C-BE32-E72D297353CC}">
                <c16:uniqueId val="{00000001-F7B5-4676-94E0-E2EE87539385}"/>
              </c:ext>
            </c:extLst>
          </c:dPt>
          <c:dLbls>
            <c:dLbl>
              <c:idx val="0"/>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7B5-4676-94E0-E2EE87539385}"/>
                </c:ext>
              </c:extLst>
            </c:dLbl>
            <c:dLbl>
              <c:idx val="1"/>
              <c:tx>
                <c:rich>
                  <a:bodyPr/>
                  <a:lstStyle/>
                  <a:p>
                    <a:r>
                      <a:rPr lang="en-US" dirty="0"/>
                      <a:t>5,9 %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B5-4676-94E0-E2EE87539385}"/>
                </c:ext>
              </c:extLst>
            </c:dLbl>
            <c:spPr>
              <a:noFill/>
              <a:ln>
                <a:noFill/>
              </a:ln>
              <a:effectLst/>
            </c:spPr>
            <c:txPr>
              <a:bodyPr/>
              <a:lstStyle/>
              <a:p>
                <a:pPr>
                  <a:defRPr>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Sheet1!$B$3:$C$3</c:f>
              <c:strCache>
                <c:ptCount val="2"/>
                <c:pt idx="0">
                  <c:v>Placebo
(n = 122)</c:v>
                </c:pt>
                <c:pt idx="1">
                  <c:v>Denosumab
(n = 255)</c:v>
                </c:pt>
              </c:strCache>
            </c:strRef>
          </c:cat>
          <c:val>
            <c:numRef>
              <c:f>Sheet1!$B$4:$C$4</c:f>
              <c:numCache>
                <c:formatCode>0.0</c:formatCode>
                <c:ptCount val="2"/>
                <c:pt idx="0">
                  <c:v>4.0999999999999996</c:v>
                </c:pt>
                <c:pt idx="1">
                  <c:v>5.9</c:v>
                </c:pt>
              </c:numCache>
            </c:numRef>
          </c:val>
          <c:extLst>
            <c:ext xmlns:c16="http://schemas.microsoft.com/office/drawing/2014/chart" uri="{C3380CC4-5D6E-409C-BE32-E72D297353CC}">
              <c16:uniqueId val="{00000004-F7B5-4676-94E0-E2EE87539385}"/>
            </c:ext>
          </c:extLst>
        </c:ser>
        <c:ser>
          <c:idx val="1"/>
          <c:order val="1"/>
          <c:tx>
            <c:strRef>
              <c:f>Sheet1!$A$5</c:f>
              <c:strCache>
                <c:ptCount val="1"/>
              </c:strCache>
            </c:strRef>
          </c:tx>
          <c:spPr>
            <a:solidFill>
              <a:srgbClr val="3494BA"/>
            </a:solidFill>
            <a:ln>
              <a:noFill/>
            </a:ln>
          </c:spPr>
          <c:invertIfNegative val="0"/>
          <c:dPt>
            <c:idx val="0"/>
            <c:invertIfNegative val="0"/>
            <c:bubble3D val="0"/>
            <c:spPr>
              <a:solidFill>
                <a:srgbClr val="6F7D7F"/>
              </a:solidFill>
              <a:ln>
                <a:noFill/>
              </a:ln>
            </c:spPr>
            <c:extLst>
              <c:ext xmlns:c16="http://schemas.microsoft.com/office/drawing/2014/chart" uri="{C3380CC4-5D6E-409C-BE32-E72D297353CC}">
                <c16:uniqueId val="{00000006-F7B5-4676-94E0-E2EE87539385}"/>
              </c:ext>
            </c:extLst>
          </c:dPt>
          <c:dPt>
            <c:idx val="1"/>
            <c:invertIfNegative val="0"/>
            <c:bubble3D val="0"/>
            <c:spPr>
              <a:solidFill>
                <a:srgbClr val="75BDA7"/>
              </a:solidFill>
              <a:ln>
                <a:noFill/>
              </a:ln>
            </c:spPr>
            <c:extLst>
              <c:ext xmlns:c16="http://schemas.microsoft.com/office/drawing/2014/chart" uri="{C3380CC4-5D6E-409C-BE32-E72D297353CC}">
                <c16:uniqueId val="{00000007-F7B5-4676-94E0-E2EE87539385}"/>
              </c:ext>
            </c:extLst>
          </c:dPt>
          <c:dLbls>
            <c:dLbl>
              <c:idx val="0"/>
              <c:tx>
                <c:rich>
                  <a:bodyPr/>
                  <a:lstStyle/>
                  <a:p>
                    <a:r>
                      <a:rPr lang="en-US" baseline="0" dirty="0"/>
                      <a:t>9,8 %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7B5-4676-94E0-E2EE87539385}"/>
                </c:ext>
              </c:extLst>
            </c:dLbl>
            <c:dLbl>
              <c:idx val="1"/>
              <c:tx>
                <c:rich>
                  <a:bodyPr/>
                  <a:lstStyle/>
                  <a:p>
                    <a:r>
                      <a:rPr lang="en-US" dirty="0"/>
                      <a:t>7,5 %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7B5-4676-94E0-E2EE87539385}"/>
                </c:ext>
              </c:extLst>
            </c:dLbl>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Sheet1!$B$3:$C$3</c:f>
              <c:strCache>
                <c:ptCount val="2"/>
                <c:pt idx="0">
                  <c:v>Placebo
(n = 122)</c:v>
                </c:pt>
                <c:pt idx="1">
                  <c:v>Denosumab
(n = 255)</c:v>
                </c:pt>
              </c:strCache>
            </c:strRef>
          </c:cat>
          <c:val>
            <c:numRef>
              <c:f>Sheet1!$B$5:$C$5</c:f>
              <c:numCache>
                <c:formatCode>0.0</c:formatCode>
                <c:ptCount val="2"/>
                <c:pt idx="0">
                  <c:v>5.7</c:v>
                </c:pt>
                <c:pt idx="1">
                  <c:v>1.6</c:v>
                </c:pt>
              </c:numCache>
            </c:numRef>
          </c:val>
          <c:extLst>
            <c:ext xmlns:c16="http://schemas.microsoft.com/office/drawing/2014/chart" uri="{C3380CC4-5D6E-409C-BE32-E72D297353CC}">
              <c16:uniqueId val="{00000005-F7B5-4676-94E0-E2EE87539385}"/>
            </c:ext>
          </c:extLst>
        </c:ser>
        <c:dLbls>
          <c:showLegendKey val="0"/>
          <c:showVal val="0"/>
          <c:showCatName val="0"/>
          <c:showSerName val="0"/>
          <c:showPercent val="0"/>
          <c:showBubbleSize val="0"/>
        </c:dLbls>
        <c:gapWidth val="75"/>
        <c:overlap val="100"/>
        <c:axId val="333259136"/>
        <c:axId val="333260672"/>
      </c:barChart>
      <c:catAx>
        <c:axId val="333259136"/>
        <c:scaling>
          <c:orientation val="minMax"/>
        </c:scaling>
        <c:delete val="0"/>
        <c:axPos val="b"/>
        <c:numFmt formatCode="General" sourceLinked="1"/>
        <c:majorTickMark val="out"/>
        <c:minorTickMark val="none"/>
        <c:tickLblPos val="low"/>
        <c:spPr>
          <a:ln w="9525">
            <a:solidFill>
              <a:srgbClr val="515151"/>
            </a:solidFill>
          </a:ln>
        </c:spPr>
        <c:txPr>
          <a:bodyPr/>
          <a:lstStyle/>
          <a:p>
            <a:pPr>
              <a:defRPr sz="1400">
                <a:solidFill>
                  <a:srgbClr val="515151"/>
                </a:solidFill>
              </a:defRPr>
            </a:pPr>
            <a:endParaRPr lang="de-DE"/>
          </a:p>
        </c:txPr>
        <c:crossAx val="333260672"/>
        <c:crossesAt val="0"/>
        <c:auto val="1"/>
        <c:lblAlgn val="ctr"/>
        <c:lblOffset val="100"/>
        <c:noMultiLvlLbl val="0"/>
      </c:catAx>
      <c:valAx>
        <c:axId val="333260672"/>
        <c:scaling>
          <c:orientation val="minMax"/>
          <c:max val="10"/>
          <c:min val="0"/>
        </c:scaling>
        <c:delete val="0"/>
        <c:axPos val="l"/>
        <c:title>
          <c:tx>
            <c:rich>
              <a:bodyPr/>
              <a:lstStyle/>
              <a:p>
                <a:pPr>
                  <a:defRPr sz="1400">
                    <a:solidFill>
                      <a:srgbClr val="515151"/>
                    </a:solidFill>
                  </a:defRPr>
                </a:pPr>
                <a:r>
                  <a:rPr lang="de-DE" sz="1400" dirty="0">
                    <a:solidFill>
                      <a:srgbClr val="515151"/>
                    </a:solidFill>
                  </a:rPr>
                  <a:t>Inzidenz vertebraler </a:t>
                </a:r>
                <a:br>
                  <a:rPr lang="de-DE" sz="1400" dirty="0">
                    <a:solidFill>
                      <a:srgbClr val="515151"/>
                    </a:solidFill>
                  </a:rPr>
                </a:br>
                <a:r>
                  <a:rPr lang="de-DE" sz="1400" dirty="0">
                    <a:solidFill>
                      <a:srgbClr val="515151"/>
                    </a:solidFill>
                  </a:rPr>
                  <a:t>Frakturen (%)</a:t>
                </a:r>
              </a:p>
            </c:rich>
          </c:tx>
          <c:layout>
            <c:manualLayout>
              <c:xMode val="edge"/>
              <c:yMode val="edge"/>
              <c:x val="3.9362413252689771E-2"/>
              <c:y val="0.14319241375270744"/>
            </c:manualLayout>
          </c:layout>
          <c:overlay val="0"/>
        </c:title>
        <c:numFmt formatCode="General" sourceLinked="0"/>
        <c:majorTickMark val="out"/>
        <c:minorTickMark val="none"/>
        <c:tickLblPos val="low"/>
        <c:spPr>
          <a:ln w="9525">
            <a:solidFill>
              <a:srgbClr val="515151"/>
            </a:solidFill>
          </a:ln>
        </c:spPr>
        <c:txPr>
          <a:bodyPr rot="0" vert="horz"/>
          <a:lstStyle/>
          <a:p>
            <a:pPr>
              <a:defRPr sz="1400">
                <a:solidFill>
                  <a:srgbClr val="515151"/>
                </a:solidFill>
              </a:defRPr>
            </a:pPr>
            <a:endParaRPr lang="de-DE"/>
          </a:p>
        </c:txPr>
        <c:crossAx val="333259136"/>
        <c:crosses val="autoZero"/>
        <c:crossBetween val="between"/>
        <c:majorUnit val="2"/>
        <c:minorUnit val="1"/>
      </c:valAx>
    </c:plotArea>
    <c:plotVisOnly val="1"/>
    <c:dispBlanksAs val="gap"/>
    <c:showDLblsOverMax val="0"/>
  </c:chart>
  <c:txPr>
    <a:bodyPr/>
    <a:lstStyle/>
    <a:p>
      <a:pPr>
        <a:defRPr sz="1600"/>
      </a:pPr>
      <a:endParaRPr lang="de-DE"/>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04068326995234"/>
          <c:y val="0.2324789971929713"/>
          <c:w val="0.62765186303144116"/>
          <c:h val="0.569077579610721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Sheet1!$B$2:$B$6</c:f>
              <c:numCache>
                <c:formatCode>General</c:formatCode>
                <c:ptCount val="5"/>
              </c:numCache>
            </c:numRef>
          </c:val>
          <c:smooth val="0"/>
          <c:extLst>
            <c:ext xmlns:c16="http://schemas.microsoft.com/office/drawing/2014/chart" uri="{C3380CC4-5D6E-409C-BE32-E72D297353CC}">
              <c16:uniqueId val="{00000000-74C4-4ED8-89DB-9678895203CC}"/>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Sheet1!$C$2:$C$6</c:f>
              <c:numCache>
                <c:formatCode>General</c:formatCode>
                <c:ptCount val="5"/>
              </c:numCache>
            </c:numRef>
          </c:val>
          <c:smooth val="0"/>
          <c:extLst>
            <c:ext xmlns:c16="http://schemas.microsoft.com/office/drawing/2014/chart" uri="{C3380CC4-5D6E-409C-BE32-E72D297353CC}">
              <c16:uniqueId val="{00000001-74C4-4ED8-89DB-9678895203CC}"/>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Sheet1!$D$2:$D$6</c:f>
              <c:numCache>
                <c:formatCode>General</c:formatCode>
                <c:ptCount val="5"/>
              </c:numCache>
            </c:numRef>
          </c:val>
          <c:smooth val="0"/>
          <c:extLst>
            <c:ext xmlns:c16="http://schemas.microsoft.com/office/drawing/2014/chart" uri="{C3380CC4-5D6E-409C-BE32-E72D297353CC}">
              <c16:uniqueId val="{00000002-74C4-4ED8-89DB-9678895203CC}"/>
            </c:ext>
          </c:extLst>
        </c:ser>
        <c:dLbls>
          <c:showLegendKey val="0"/>
          <c:showVal val="0"/>
          <c:showCatName val="0"/>
          <c:showSerName val="0"/>
          <c:showPercent val="0"/>
          <c:showBubbleSize val="0"/>
        </c:dLbls>
        <c:smooth val="0"/>
        <c:axId val="731978448"/>
        <c:axId val="731971560"/>
      </c:lineChart>
      <c:catAx>
        <c:axId val="73197844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1560"/>
        <c:crossesAt val="-10"/>
        <c:auto val="1"/>
        <c:lblAlgn val="ctr"/>
        <c:lblOffset val="100"/>
        <c:noMultiLvlLbl val="0"/>
      </c:catAx>
      <c:valAx>
        <c:axId val="731971560"/>
        <c:scaling>
          <c:orientation val="minMax"/>
          <c:max val="4.0000000000000008E-2"/>
          <c:min val="-5.000000000000001E-2"/>
        </c:scaling>
        <c:delete val="0"/>
        <c:axPos val="l"/>
        <c:numFmt formatCode="0\ %" sourceLinked="0"/>
        <c:majorTickMark val="out"/>
        <c:minorTickMark val="none"/>
        <c:tickLblPos val="nextTo"/>
        <c:spPr>
          <a:noFill/>
          <a:ln w="9525">
            <a:solidFill>
              <a:srgbClr val="000000"/>
            </a:solidFill>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8448"/>
        <c:crosses val="autoZero"/>
        <c:crossBetween val="midCat"/>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04068326995234"/>
          <c:y val="0.2324789971929713"/>
          <c:w val="0.62765186303144116"/>
          <c:h val="0.569077579610721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Sheet1!$B$2:$B$6</c:f>
              <c:numCache>
                <c:formatCode>General</c:formatCode>
                <c:ptCount val="5"/>
              </c:numCache>
            </c:numRef>
          </c:val>
          <c:smooth val="0"/>
          <c:extLst>
            <c:ext xmlns:c16="http://schemas.microsoft.com/office/drawing/2014/chart" uri="{C3380CC4-5D6E-409C-BE32-E72D297353CC}">
              <c16:uniqueId val="{00000000-C5B5-4EDD-84A5-D33AE1E94D82}"/>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Sheet1!$C$2:$C$6</c:f>
              <c:numCache>
                <c:formatCode>General</c:formatCode>
                <c:ptCount val="5"/>
              </c:numCache>
            </c:numRef>
          </c:val>
          <c:smooth val="0"/>
          <c:extLst>
            <c:ext xmlns:c16="http://schemas.microsoft.com/office/drawing/2014/chart" uri="{C3380CC4-5D6E-409C-BE32-E72D297353CC}">
              <c16:uniqueId val="{00000001-C5B5-4EDD-84A5-D33AE1E94D82}"/>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Sheet1!$D$2:$D$6</c:f>
              <c:numCache>
                <c:formatCode>General</c:formatCode>
                <c:ptCount val="5"/>
              </c:numCache>
            </c:numRef>
          </c:val>
          <c:smooth val="0"/>
          <c:extLst>
            <c:ext xmlns:c16="http://schemas.microsoft.com/office/drawing/2014/chart" uri="{C3380CC4-5D6E-409C-BE32-E72D297353CC}">
              <c16:uniqueId val="{00000002-C5B5-4EDD-84A5-D33AE1E94D82}"/>
            </c:ext>
          </c:extLst>
        </c:ser>
        <c:dLbls>
          <c:showLegendKey val="0"/>
          <c:showVal val="0"/>
          <c:showCatName val="0"/>
          <c:showSerName val="0"/>
          <c:showPercent val="0"/>
          <c:showBubbleSize val="0"/>
        </c:dLbls>
        <c:smooth val="0"/>
        <c:axId val="731978448"/>
        <c:axId val="731971560"/>
      </c:lineChart>
      <c:catAx>
        <c:axId val="73197844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1560"/>
        <c:crossesAt val="-10"/>
        <c:auto val="1"/>
        <c:lblAlgn val="ctr"/>
        <c:lblOffset val="100"/>
        <c:noMultiLvlLbl val="0"/>
      </c:catAx>
      <c:valAx>
        <c:axId val="731971560"/>
        <c:scaling>
          <c:orientation val="minMax"/>
          <c:max val="4.0000000000000008E-2"/>
          <c:min val="-5.000000000000001E-2"/>
        </c:scaling>
        <c:delete val="0"/>
        <c:axPos val="l"/>
        <c:numFmt formatCode="0\ %" sourceLinked="0"/>
        <c:majorTickMark val="out"/>
        <c:minorTickMark val="none"/>
        <c:tickLblPos val="nextTo"/>
        <c:spPr>
          <a:noFill/>
          <a:ln w="9525">
            <a:solidFill>
              <a:srgbClr val="000000"/>
            </a:solidFill>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8448"/>
        <c:crosses val="autoZero"/>
        <c:crossBetween val="midCat"/>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04068326995234"/>
          <c:y val="0.2324789971929713"/>
          <c:w val="0.62765186303144116"/>
          <c:h val="0.569077579610721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Sheet1!$B$2:$B$6</c:f>
              <c:numCache>
                <c:formatCode>General</c:formatCode>
                <c:ptCount val="5"/>
              </c:numCache>
            </c:numRef>
          </c:val>
          <c:smooth val="0"/>
          <c:extLst>
            <c:ext xmlns:c16="http://schemas.microsoft.com/office/drawing/2014/chart" uri="{C3380CC4-5D6E-409C-BE32-E72D297353CC}">
              <c16:uniqueId val="{00000000-65B9-4C09-A309-5AF158BA1CB0}"/>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Sheet1!$C$2:$C$6</c:f>
              <c:numCache>
                <c:formatCode>General</c:formatCode>
                <c:ptCount val="5"/>
              </c:numCache>
            </c:numRef>
          </c:val>
          <c:smooth val="0"/>
          <c:extLst>
            <c:ext xmlns:c16="http://schemas.microsoft.com/office/drawing/2014/chart" uri="{C3380CC4-5D6E-409C-BE32-E72D297353CC}">
              <c16:uniqueId val="{00000001-65B9-4C09-A309-5AF158BA1CB0}"/>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Sheet1!$D$2:$D$6</c:f>
              <c:numCache>
                <c:formatCode>General</c:formatCode>
                <c:ptCount val="5"/>
              </c:numCache>
            </c:numRef>
          </c:val>
          <c:smooth val="0"/>
          <c:extLst>
            <c:ext xmlns:c16="http://schemas.microsoft.com/office/drawing/2014/chart" uri="{C3380CC4-5D6E-409C-BE32-E72D297353CC}">
              <c16:uniqueId val="{00000002-65B9-4C09-A309-5AF158BA1CB0}"/>
            </c:ext>
          </c:extLst>
        </c:ser>
        <c:dLbls>
          <c:showLegendKey val="0"/>
          <c:showVal val="0"/>
          <c:showCatName val="0"/>
          <c:showSerName val="0"/>
          <c:showPercent val="0"/>
          <c:showBubbleSize val="0"/>
        </c:dLbls>
        <c:smooth val="0"/>
        <c:axId val="731978448"/>
        <c:axId val="731971560"/>
      </c:lineChart>
      <c:catAx>
        <c:axId val="73197844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1560"/>
        <c:crossesAt val="-10"/>
        <c:auto val="1"/>
        <c:lblAlgn val="ctr"/>
        <c:lblOffset val="100"/>
        <c:noMultiLvlLbl val="0"/>
      </c:catAx>
      <c:valAx>
        <c:axId val="731971560"/>
        <c:scaling>
          <c:orientation val="minMax"/>
          <c:max val="0.9"/>
          <c:min val="0"/>
        </c:scaling>
        <c:delete val="0"/>
        <c:axPos val="l"/>
        <c:numFmt formatCode="General" sourceLinked="0"/>
        <c:majorTickMark val="out"/>
        <c:minorTickMark val="none"/>
        <c:tickLblPos val="nextTo"/>
        <c:spPr>
          <a:noFill/>
          <a:ln w="9525">
            <a:solidFill>
              <a:srgbClr val="000000"/>
            </a:solidFill>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8448"/>
        <c:crosses val="autoZero"/>
        <c:crossBetween val="midCat"/>
        <c:majorUnit val="0.3000000000000000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04068326995234"/>
          <c:y val="0.2324789971929713"/>
          <c:w val="0.62765186303144116"/>
          <c:h val="0.569077579610721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Sheet1!$B$2:$B$6</c:f>
              <c:numCache>
                <c:formatCode>General</c:formatCode>
                <c:ptCount val="5"/>
              </c:numCache>
            </c:numRef>
          </c:val>
          <c:smooth val="0"/>
          <c:extLst>
            <c:ext xmlns:c16="http://schemas.microsoft.com/office/drawing/2014/chart" uri="{C3380CC4-5D6E-409C-BE32-E72D297353CC}">
              <c16:uniqueId val="{00000000-C811-454D-88DC-AA8CBF547597}"/>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Sheet1!$C$2:$C$6</c:f>
              <c:numCache>
                <c:formatCode>General</c:formatCode>
                <c:ptCount val="5"/>
              </c:numCache>
            </c:numRef>
          </c:val>
          <c:smooth val="0"/>
          <c:extLst>
            <c:ext xmlns:c16="http://schemas.microsoft.com/office/drawing/2014/chart" uri="{C3380CC4-5D6E-409C-BE32-E72D297353CC}">
              <c16:uniqueId val="{00000001-C811-454D-88DC-AA8CBF547597}"/>
            </c:ext>
          </c:extLst>
        </c:ser>
        <c:ser>
          <c:idx val="2"/>
          <c:order val="2"/>
          <c:tx>
            <c:strRef>
              <c:f>Sheet1!$D$1</c:f>
              <c:strCache>
                <c:ptCount val="1"/>
                <c:pt idx="0">
                  <c:v>Series 3</c:v>
                </c:pt>
              </c:strCache>
            </c:strRef>
          </c:tx>
          <c:spPr>
            <a:ln w="28575" cap="rnd">
              <a:solidFill>
                <a:schemeClr val="accent3"/>
              </a:solidFill>
              <a:round/>
            </a:ln>
            <a:effectLst/>
          </c:spPr>
          <c:marker>
            <c:symbol val="none"/>
          </c:marker>
          <c:cat>
            <c:numRef>
              <c:f>Sheet1!$A$2:$A$6</c:f>
              <c:numCache>
                <c:formatCode>General</c:formatCode>
                <c:ptCount val="5"/>
                <c:pt idx="0">
                  <c:v>0</c:v>
                </c:pt>
                <c:pt idx="1">
                  <c:v>6</c:v>
                </c:pt>
                <c:pt idx="2">
                  <c:v>12</c:v>
                </c:pt>
                <c:pt idx="3">
                  <c:v>18</c:v>
                </c:pt>
                <c:pt idx="4">
                  <c:v>24</c:v>
                </c:pt>
              </c:numCache>
            </c:numRef>
          </c:cat>
          <c:val>
            <c:numRef>
              <c:f>Sheet1!$D$2:$D$6</c:f>
              <c:numCache>
                <c:formatCode>General</c:formatCode>
                <c:ptCount val="5"/>
              </c:numCache>
            </c:numRef>
          </c:val>
          <c:smooth val="0"/>
          <c:extLst>
            <c:ext xmlns:c16="http://schemas.microsoft.com/office/drawing/2014/chart" uri="{C3380CC4-5D6E-409C-BE32-E72D297353CC}">
              <c16:uniqueId val="{00000002-C811-454D-88DC-AA8CBF547597}"/>
            </c:ext>
          </c:extLst>
        </c:ser>
        <c:dLbls>
          <c:showLegendKey val="0"/>
          <c:showVal val="0"/>
          <c:showCatName val="0"/>
          <c:showSerName val="0"/>
          <c:showPercent val="0"/>
          <c:showBubbleSize val="0"/>
        </c:dLbls>
        <c:smooth val="0"/>
        <c:axId val="731978448"/>
        <c:axId val="731971560"/>
      </c:lineChart>
      <c:catAx>
        <c:axId val="731978448"/>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1560"/>
        <c:crossesAt val="-10"/>
        <c:auto val="1"/>
        <c:lblAlgn val="ctr"/>
        <c:lblOffset val="100"/>
        <c:noMultiLvlLbl val="0"/>
      </c:catAx>
      <c:valAx>
        <c:axId val="731971560"/>
        <c:scaling>
          <c:orientation val="minMax"/>
          <c:max val="120"/>
          <c:min val="0"/>
        </c:scaling>
        <c:delete val="0"/>
        <c:axPos val="l"/>
        <c:numFmt formatCode="General" sourceLinked="0"/>
        <c:majorTickMark val="out"/>
        <c:minorTickMark val="none"/>
        <c:tickLblPos val="nextTo"/>
        <c:spPr>
          <a:noFill/>
          <a:ln w="9525">
            <a:solidFill>
              <a:srgbClr val="000000"/>
            </a:solidFill>
          </a:ln>
          <a:effectLst/>
        </c:spPr>
        <c:txPr>
          <a:bodyPr rot="-60000000" spcFirstLastPara="1" vertOverflow="ellipsis" vert="horz" wrap="square" anchor="ctr" anchorCtr="1"/>
          <a:lstStyle/>
          <a:p>
            <a:pPr>
              <a:defRPr sz="1400" b="0" i="0" u="none" strike="noStrike" kern="1200" baseline="0">
                <a:solidFill>
                  <a:srgbClr val="515151"/>
                </a:solidFill>
                <a:latin typeface="+mn-lt"/>
                <a:ea typeface="+mn-ea"/>
                <a:cs typeface="+mn-cs"/>
              </a:defRPr>
            </a:pPr>
            <a:endParaRPr lang="de-DE"/>
          </a:p>
        </c:txPr>
        <c:crossAx val="731978448"/>
        <c:crosses val="autoZero"/>
        <c:crossBetween val="midCat"/>
        <c:majorUnit val="4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03793857429668"/>
          <c:y val="5.8332230905643302E-2"/>
          <c:w val="0.7309080285545495"/>
          <c:h val="0.80856827406805709"/>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484-464E-96B0-E489DD5A5AB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6"/>
                <c:pt idx="1">
                  <c:v>DXA1</c:v>
                </c:pt>
                <c:pt idx="3">
                  <c:v>DXA2</c:v>
                </c:pt>
                <c:pt idx="5">
                  <c:v>DXA3</c:v>
                </c:pt>
              </c:strCache>
            </c:strRef>
          </c:cat>
          <c:val>
            <c:numRef>
              <c:f>Tabelle1!$B$2:$B$8</c:f>
              <c:numCache>
                <c:formatCode>General</c:formatCode>
                <c:ptCount val="7"/>
              </c:numCache>
            </c:numRef>
          </c:val>
          <c:extLst>
            <c:ext xmlns:c16="http://schemas.microsoft.com/office/drawing/2014/chart" uri="{C3380CC4-5D6E-409C-BE32-E72D297353CC}">
              <c16:uniqueId val="{00000000-5484-464E-96B0-E489DD5A5ABE}"/>
            </c:ext>
          </c:extLst>
        </c:ser>
        <c:dLbls>
          <c:dLblPos val="outEnd"/>
          <c:showLegendKey val="0"/>
          <c:showVal val="1"/>
          <c:showCatName val="0"/>
          <c:showSerName val="0"/>
          <c:showPercent val="0"/>
          <c:showBubbleSize val="0"/>
        </c:dLbls>
        <c:gapWidth val="219"/>
        <c:overlap val="-27"/>
        <c:axId val="1979007376"/>
        <c:axId val="2117321744"/>
      </c:barChart>
      <c:catAx>
        <c:axId val="1979007376"/>
        <c:scaling>
          <c:orientation val="minMax"/>
        </c:scaling>
        <c:delete val="0"/>
        <c:axPos val="b"/>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17321744"/>
        <c:crossesAt val="-4"/>
        <c:auto val="1"/>
        <c:lblAlgn val="ctr"/>
        <c:lblOffset val="100"/>
        <c:noMultiLvlLbl val="0"/>
      </c:catAx>
      <c:valAx>
        <c:axId val="2117321744"/>
        <c:scaling>
          <c:orientation val="minMax"/>
          <c:max val="12"/>
          <c:min val="-4"/>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de-DE" b="1" dirty="0"/>
                  <a:t>BMD-Änderung der Lendenwirbelsäule in %</a:t>
                </a:r>
              </a:p>
            </c:rich>
          </c:tx>
          <c:layout>
            <c:manualLayout>
              <c:xMode val="edge"/>
              <c:yMode val="edge"/>
              <c:x val="0"/>
              <c:y val="8.2240590153324314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979007376"/>
        <c:crosses val="autoZero"/>
        <c:crossBetween val="midCat"/>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03793857429668"/>
          <c:y val="5.8332230905643302E-2"/>
          <c:w val="0.7309080285545495"/>
          <c:h val="0.80856827406805709"/>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484-464E-96B0-E489DD5A5AB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6"/>
                <c:pt idx="1">
                  <c:v>DXA1</c:v>
                </c:pt>
                <c:pt idx="3">
                  <c:v>DXA2</c:v>
                </c:pt>
                <c:pt idx="5">
                  <c:v>DXA3</c:v>
                </c:pt>
              </c:strCache>
            </c:strRef>
          </c:cat>
          <c:val>
            <c:numRef>
              <c:f>Tabelle1!$B$2:$B$8</c:f>
              <c:numCache>
                <c:formatCode>General</c:formatCode>
                <c:ptCount val="7"/>
              </c:numCache>
            </c:numRef>
          </c:val>
          <c:extLst>
            <c:ext xmlns:c16="http://schemas.microsoft.com/office/drawing/2014/chart" uri="{C3380CC4-5D6E-409C-BE32-E72D297353CC}">
              <c16:uniqueId val="{00000000-5484-464E-96B0-E489DD5A5ABE}"/>
            </c:ext>
          </c:extLst>
        </c:ser>
        <c:dLbls>
          <c:dLblPos val="outEnd"/>
          <c:showLegendKey val="0"/>
          <c:showVal val="1"/>
          <c:showCatName val="0"/>
          <c:showSerName val="0"/>
          <c:showPercent val="0"/>
          <c:showBubbleSize val="0"/>
        </c:dLbls>
        <c:gapWidth val="219"/>
        <c:overlap val="-27"/>
        <c:axId val="2117313040"/>
        <c:axId val="2117315760"/>
      </c:barChart>
      <c:catAx>
        <c:axId val="2117313040"/>
        <c:scaling>
          <c:orientation val="minMax"/>
        </c:scaling>
        <c:delete val="0"/>
        <c:axPos val="b"/>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17315760"/>
        <c:crossesAt val="-4"/>
        <c:auto val="1"/>
        <c:lblAlgn val="ctr"/>
        <c:lblOffset val="100"/>
        <c:noMultiLvlLbl val="0"/>
      </c:catAx>
      <c:valAx>
        <c:axId val="2117315760"/>
        <c:scaling>
          <c:orientation val="minMax"/>
          <c:max val="10"/>
          <c:min val="-4"/>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de-DE" b="1" dirty="0"/>
                  <a:t>BMD-Änderung des Schenkelhalses in %</a:t>
                </a:r>
              </a:p>
            </c:rich>
          </c:tx>
          <c:layout>
            <c:manualLayout>
              <c:xMode val="edge"/>
              <c:yMode val="edge"/>
              <c:x val="0"/>
              <c:y val="0.1384247724787134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17313040"/>
        <c:crosses val="autoZero"/>
        <c:crossBetween val="midCat"/>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865357311008"/>
          <c:y val="7.9952054511869569E-2"/>
          <c:w val="0.66708320838309842"/>
          <c:h val="0.78653534846125728"/>
        </c:manualLayout>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BC9A-4ECC-BAE9-DC601DDB990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Alendronat</c:v>
                </c:pt>
                <c:pt idx="1">
                  <c:v>Risedronat</c:v>
                </c:pt>
                <c:pt idx="2">
                  <c:v>Ibandronat</c:v>
                </c:pt>
                <c:pt idx="3">
                  <c:v>Zoledronat</c:v>
                </c:pt>
                <c:pt idx="4">
                  <c:v>Denosumab</c:v>
                </c:pt>
                <c:pt idx="5">
                  <c:v>Teriparatid</c:v>
                </c:pt>
                <c:pt idx="6">
                  <c:v>Abaloparatid</c:v>
                </c:pt>
                <c:pt idx="7">
                  <c:v>Raloxifen</c:v>
                </c:pt>
                <c:pt idx="8">
                  <c:v>Bazedoxifen</c:v>
                </c:pt>
                <c:pt idx="9">
                  <c:v>Hormontherapie</c:v>
                </c:pt>
                <c:pt idx="10">
                  <c:v>Tibolon</c:v>
                </c:pt>
                <c:pt idx="11">
                  <c:v>Calcitonin</c:v>
                </c:pt>
                <c:pt idx="12">
                  <c:v>Kalzium</c:v>
                </c:pt>
                <c:pt idx="13">
                  <c:v>Vitamin D</c:v>
                </c:pt>
                <c:pt idx="14">
                  <c:v>Kalzium und Vitamin D</c:v>
                </c:pt>
              </c:strCache>
            </c:strRef>
          </c:cat>
          <c:val>
            <c:numRef>
              <c:f>Tabelle1!$B$2:$B$16</c:f>
              <c:numCache>
                <c:formatCode>General</c:formatCode>
                <c:ptCount val="15"/>
              </c:numCache>
            </c:numRef>
          </c:val>
          <c:extLst>
            <c:ext xmlns:c16="http://schemas.microsoft.com/office/drawing/2014/chart" uri="{C3380CC4-5D6E-409C-BE32-E72D297353CC}">
              <c16:uniqueId val="{00000002-BC9A-4ECC-BAE9-DC601DDB9902}"/>
            </c:ext>
          </c:extLst>
        </c:ser>
        <c:dLbls>
          <c:dLblPos val="outEnd"/>
          <c:showLegendKey val="0"/>
          <c:showVal val="1"/>
          <c:showCatName val="0"/>
          <c:showSerName val="0"/>
          <c:showPercent val="0"/>
          <c:showBubbleSize val="0"/>
        </c:dLbls>
        <c:gapWidth val="219"/>
        <c:axId val="1979007376"/>
        <c:axId val="2117321744"/>
      </c:barChart>
      <c:catAx>
        <c:axId val="197900737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sz="1100" b="1" dirty="0"/>
                  <a:t>Osteoporose-</a:t>
                </a:r>
                <a:br>
                  <a:rPr lang="de-DE" sz="1100" b="1" dirty="0"/>
                </a:br>
                <a:r>
                  <a:rPr lang="de-DE" sz="1100" b="1" dirty="0"/>
                  <a:t>therapeutikum</a:t>
                </a:r>
              </a:p>
            </c:rich>
          </c:tx>
          <c:layout>
            <c:manualLayout>
              <c:xMode val="edge"/>
              <c:yMode val="edge"/>
              <c:x val="5.1055218548091783E-3"/>
              <c:y val="0.2723746726010586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lnSpc>
                <a:spcPct val="90000"/>
              </a:lnSpc>
              <a:defRPr sz="1000" b="0" i="0" u="none" strike="noStrike" kern="1200" baseline="0">
                <a:solidFill>
                  <a:schemeClr val="tx1">
                    <a:lumMod val="65000"/>
                    <a:lumOff val="35000"/>
                  </a:schemeClr>
                </a:solidFill>
                <a:latin typeface="+mn-lt"/>
                <a:ea typeface="+mn-ea"/>
                <a:cs typeface="+mn-cs"/>
              </a:defRPr>
            </a:pPr>
            <a:endParaRPr lang="de-DE"/>
          </a:p>
        </c:txPr>
        <c:crossAx val="2117321744"/>
        <c:crossesAt val="-4"/>
        <c:auto val="1"/>
        <c:lblAlgn val="ctr"/>
        <c:lblOffset val="100"/>
        <c:noMultiLvlLbl val="0"/>
      </c:catAx>
      <c:valAx>
        <c:axId val="2117321744"/>
        <c:scaling>
          <c:orientation val="minMax"/>
          <c:max val="1.5"/>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1" dirty="0">
                    <a:effectLst/>
                  </a:rPr>
                  <a:t>Relatives Risiko</a:t>
                </a:r>
                <a:endParaRPr lang="de-DE" sz="1000" dirty="0">
                  <a:effectLst/>
                </a:endParaRPr>
              </a:p>
            </c:rich>
          </c:tx>
          <c:layout>
            <c:manualLayout>
              <c:xMode val="edge"/>
              <c:yMode val="edge"/>
              <c:x val="0.55084946511475408"/>
              <c:y val="0.9222572668827957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1979007376"/>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03793857429668"/>
          <c:y val="5.8332230905643302E-2"/>
          <c:w val="0.7309080285545495"/>
          <c:h val="0.80856827406805709"/>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484-464E-96B0-E489DD5A5AB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6"/>
                <c:pt idx="1">
                  <c:v>DXA1</c:v>
                </c:pt>
                <c:pt idx="3">
                  <c:v>DXA2</c:v>
                </c:pt>
                <c:pt idx="5">
                  <c:v>DXA3</c:v>
                </c:pt>
              </c:strCache>
            </c:strRef>
          </c:cat>
          <c:val>
            <c:numRef>
              <c:f>Tabelle1!$B$2:$B$8</c:f>
              <c:numCache>
                <c:formatCode>General</c:formatCode>
                <c:ptCount val="7"/>
              </c:numCache>
            </c:numRef>
          </c:val>
          <c:extLst>
            <c:ext xmlns:c16="http://schemas.microsoft.com/office/drawing/2014/chart" uri="{C3380CC4-5D6E-409C-BE32-E72D297353CC}">
              <c16:uniqueId val="{00000000-5484-464E-96B0-E489DD5A5ABE}"/>
            </c:ext>
          </c:extLst>
        </c:ser>
        <c:dLbls>
          <c:dLblPos val="outEnd"/>
          <c:showLegendKey val="0"/>
          <c:showVal val="1"/>
          <c:showCatName val="0"/>
          <c:showSerName val="0"/>
          <c:showPercent val="0"/>
          <c:showBubbleSize val="0"/>
        </c:dLbls>
        <c:gapWidth val="219"/>
        <c:overlap val="-27"/>
        <c:axId val="2117323376"/>
        <c:axId val="2117314672"/>
      </c:barChart>
      <c:catAx>
        <c:axId val="2117323376"/>
        <c:scaling>
          <c:orientation val="minMax"/>
        </c:scaling>
        <c:delete val="0"/>
        <c:axPos val="b"/>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17314672"/>
        <c:crossesAt val="-4"/>
        <c:auto val="1"/>
        <c:lblAlgn val="ctr"/>
        <c:lblOffset val="100"/>
        <c:noMultiLvlLbl val="0"/>
      </c:catAx>
      <c:valAx>
        <c:axId val="2117314672"/>
        <c:scaling>
          <c:orientation val="minMax"/>
          <c:max val="12"/>
          <c:min val="-4"/>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de-DE" b="1" dirty="0"/>
                  <a:t>BMD-Änderung der </a:t>
                </a:r>
                <a:br>
                  <a:rPr lang="de-DE" b="1" dirty="0"/>
                </a:br>
                <a:r>
                  <a:rPr lang="de-DE" b="1" dirty="0"/>
                  <a:t>Gesamthüfte in %</a:t>
                </a:r>
              </a:p>
            </c:rich>
          </c:tx>
          <c:layout>
            <c:manualLayout>
              <c:xMode val="edge"/>
              <c:yMode val="edge"/>
              <c:x val="0"/>
              <c:y val="0.1511755372365704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117323376"/>
        <c:crosses val="autoZero"/>
        <c:crossBetween val="midCat"/>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78217924789192"/>
          <c:y val="5.8313253012048899E-2"/>
          <c:w val="0.81217820752108083"/>
          <c:h val="0.77668340988664297"/>
        </c:manualLayout>
      </c:layout>
      <c:barChart>
        <c:barDir val="col"/>
        <c:grouping val="clustered"/>
        <c:varyColors val="0"/>
        <c:ser>
          <c:idx val="0"/>
          <c:order val="0"/>
          <c:tx>
            <c:strRef>
              <c:f>Sheet1!$A$4</c:f>
              <c:strCache>
                <c:ptCount val="1"/>
              </c:strCache>
            </c:strRef>
          </c:tx>
          <c:spPr>
            <a:solidFill>
              <a:srgbClr val="75BDA7"/>
            </a:solidFill>
            <a:ln>
              <a:noFill/>
            </a:ln>
          </c:spPr>
          <c:invertIfNegative val="0"/>
          <c:dPt>
            <c:idx val="0"/>
            <c:invertIfNegative val="0"/>
            <c:bubble3D val="0"/>
            <c:extLst>
              <c:ext xmlns:c16="http://schemas.microsoft.com/office/drawing/2014/chart" uri="{C3380CC4-5D6E-409C-BE32-E72D297353CC}">
                <c16:uniqueId val="{00000000-06F2-40F5-8A7B-7AD9291A8A12}"/>
              </c:ext>
            </c:extLst>
          </c:dPt>
          <c:dPt>
            <c:idx val="1"/>
            <c:invertIfNegative val="0"/>
            <c:bubble3D val="0"/>
            <c:extLst>
              <c:ext xmlns:c16="http://schemas.microsoft.com/office/drawing/2014/chart" uri="{C3380CC4-5D6E-409C-BE32-E72D297353CC}">
                <c16:uniqueId val="{00000001-06F2-40F5-8A7B-7AD9291A8A12}"/>
              </c:ext>
            </c:extLst>
          </c:dPt>
          <c:dPt>
            <c:idx val="2"/>
            <c:invertIfNegative val="0"/>
            <c:bubble3D val="0"/>
            <c:extLst>
              <c:ext xmlns:c16="http://schemas.microsoft.com/office/drawing/2014/chart" uri="{C3380CC4-5D6E-409C-BE32-E72D297353CC}">
                <c16:uniqueId val="{00000002-06F2-40F5-8A7B-7AD9291A8A12}"/>
              </c:ext>
            </c:extLst>
          </c:dPt>
          <c:dPt>
            <c:idx val="3"/>
            <c:invertIfNegative val="0"/>
            <c:bubble3D val="0"/>
            <c:extLst>
              <c:ext xmlns:c16="http://schemas.microsoft.com/office/drawing/2014/chart" uri="{C3380CC4-5D6E-409C-BE32-E72D297353CC}">
                <c16:uniqueId val="{00000003-06F2-40F5-8A7B-7AD9291A8A12}"/>
              </c:ext>
            </c:extLst>
          </c:dPt>
          <c:cat>
            <c:strRef>
              <c:f>Sheet1!$B$3:$E$3</c:f>
              <c:strCache>
                <c:ptCount val="4"/>
                <c:pt idx="0">
                  <c:v>20–39</c:v>
                </c:pt>
                <c:pt idx="1">
                  <c:v>40–59</c:v>
                </c:pt>
                <c:pt idx="2">
                  <c:v>60–69</c:v>
                </c:pt>
                <c:pt idx="3">
                  <c:v>≥ 70</c:v>
                </c:pt>
              </c:strCache>
            </c:strRef>
          </c:cat>
          <c:val>
            <c:numRef>
              <c:f>Sheet1!$B$4:$E$4</c:f>
              <c:numCache>
                <c:formatCode>0.0</c:formatCode>
                <c:ptCount val="4"/>
                <c:pt idx="0">
                  <c:v>2.5</c:v>
                </c:pt>
                <c:pt idx="1">
                  <c:v>7</c:v>
                </c:pt>
                <c:pt idx="2">
                  <c:v>20</c:v>
                </c:pt>
                <c:pt idx="3">
                  <c:v>38</c:v>
                </c:pt>
              </c:numCache>
            </c:numRef>
          </c:val>
          <c:extLst>
            <c:ext xmlns:c16="http://schemas.microsoft.com/office/drawing/2014/chart" uri="{C3380CC4-5D6E-409C-BE32-E72D297353CC}">
              <c16:uniqueId val="{00000004-06F2-40F5-8A7B-7AD9291A8A12}"/>
            </c:ext>
          </c:extLst>
        </c:ser>
        <c:ser>
          <c:idx val="1"/>
          <c:order val="1"/>
          <c:tx>
            <c:strRef>
              <c:f>Sheet1!$A$5</c:f>
              <c:strCache>
                <c:ptCount val="1"/>
              </c:strCache>
            </c:strRef>
          </c:tx>
          <c:spPr>
            <a:solidFill>
              <a:srgbClr val="3494BA"/>
            </a:solidFill>
            <a:ln>
              <a:noFill/>
            </a:ln>
          </c:spPr>
          <c:invertIfNegative val="0"/>
          <c:cat>
            <c:strRef>
              <c:f>Sheet1!$B$3:$E$3</c:f>
              <c:strCache>
                <c:ptCount val="4"/>
                <c:pt idx="0">
                  <c:v>20–39</c:v>
                </c:pt>
                <c:pt idx="1">
                  <c:v>40–59</c:v>
                </c:pt>
                <c:pt idx="2">
                  <c:v>60–69</c:v>
                </c:pt>
                <c:pt idx="3">
                  <c:v>≥ 70</c:v>
                </c:pt>
              </c:strCache>
            </c:strRef>
          </c:cat>
          <c:val>
            <c:numRef>
              <c:f>Sheet1!$B$5:$E$5</c:f>
              <c:numCache>
                <c:formatCode>0.0</c:formatCode>
                <c:ptCount val="4"/>
                <c:pt idx="0">
                  <c:v>4</c:v>
                </c:pt>
                <c:pt idx="1">
                  <c:v>9</c:v>
                </c:pt>
                <c:pt idx="2">
                  <c:v>23</c:v>
                </c:pt>
                <c:pt idx="3">
                  <c:v>47</c:v>
                </c:pt>
              </c:numCache>
            </c:numRef>
          </c:val>
          <c:extLst>
            <c:ext xmlns:c16="http://schemas.microsoft.com/office/drawing/2014/chart" uri="{C3380CC4-5D6E-409C-BE32-E72D297353CC}">
              <c16:uniqueId val="{00000005-06F2-40F5-8A7B-7AD9291A8A12}"/>
            </c:ext>
          </c:extLst>
        </c:ser>
        <c:dLbls>
          <c:showLegendKey val="0"/>
          <c:showVal val="0"/>
          <c:showCatName val="0"/>
          <c:showSerName val="0"/>
          <c:showPercent val="0"/>
          <c:showBubbleSize val="0"/>
        </c:dLbls>
        <c:gapWidth val="75"/>
        <c:overlap val="-15"/>
        <c:axId val="333259136"/>
        <c:axId val="333260672"/>
      </c:barChart>
      <c:catAx>
        <c:axId val="333259136"/>
        <c:scaling>
          <c:orientation val="minMax"/>
        </c:scaling>
        <c:delete val="0"/>
        <c:axPos val="b"/>
        <c:title>
          <c:tx>
            <c:rich>
              <a:bodyPr/>
              <a:lstStyle/>
              <a:p>
                <a:pPr>
                  <a:defRPr sz="1600">
                    <a:solidFill>
                      <a:srgbClr val="515151"/>
                    </a:solidFill>
                  </a:defRPr>
                </a:pPr>
                <a:r>
                  <a:rPr lang="de-DE" sz="1600" dirty="0">
                    <a:solidFill>
                      <a:srgbClr val="515151"/>
                    </a:solidFill>
                  </a:rPr>
                  <a:t>Altersgruppe (Jahre)</a:t>
                </a:r>
              </a:p>
            </c:rich>
          </c:tx>
          <c:overlay val="0"/>
        </c:title>
        <c:numFmt formatCode="General" sourceLinked="1"/>
        <c:majorTickMark val="out"/>
        <c:minorTickMark val="none"/>
        <c:tickLblPos val="low"/>
        <c:spPr>
          <a:ln w="9525">
            <a:solidFill>
              <a:srgbClr val="515151"/>
            </a:solidFill>
          </a:ln>
        </c:spPr>
        <c:txPr>
          <a:bodyPr/>
          <a:lstStyle/>
          <a:p>
            <a:pPr>
              <a:defRPr sz="1600" b="0">
                <a:solidFill>
                  <a:srgbClr val="515151"/>
                </a:solidFill>
              </a:defRPr>
            </a:pPr>
            <a:endParaRPr lang="de-DE"/>
          </a:p>
        </c:txPr>
        <c:crossAx val="333260672"/>
        <c:crossesAt val="0"/>
        <c:auto val="1"/>
        <c:lblAlgn val="ctr"/>
        <c:lblOffset val="100"/>
        <c:noMultiLvlLbl val="0"/>
      </c:catAx>
      <c:valAx>
        <c:axId val="333260672"/>
        <c:scaling>
          <c:orientation val="minMax"/>
          <c:max val="50"/>
          <c:min val="0"/>
        </c:scaling>
        <c:delete val="0"/>
        <c:axPos val="l"/>
        <c:title>
          <c:tx>
            <c:rich>
              <a:bodyPr/>
              <a:lstStyle/>
              <a:p>
                <a:pPr>
                  <a:defRPr sz="1600">
                    <a:solidFill>
                      <a:srgbClr val="515151"/>
                    </a:solidFill>
                  </a:defRPr>
                </a:pPr>
                <a:r>
                  <a:rPr lang="de-DE" sz="1600" dirty="0">
                    <a:solidFill>
                      <a:srgbClr val="515151"/>
                    </a:solidFill>
                  </a:rPr>
                  <a:t>Prävalenz (%)</a:t>
                </a:r>
              </a:p>
            </c:rich>
          </c:tx>
          <c:layout>
            <c:manualLayout>
              <c:xMode val="edge"/>
              <c:yMode val="edge"/>
              <c:x val="4.1621057817053018E-2"/>
              <c:y val="0.28357629106923382"/>
            </c:manualLayout>
          </c:layout>
          <c:overlay val="0"/>
        </c:title>
        <c:numFmt formatCode="General" sourceLinked="0"/>
        <c:majorTickMark val="out"/>
        <c:minorTickMark val="none"/>
        <c:tickLblPos val="low"/>
        <c:spPr>
          <a:ln w="9525">
            <a:solidFill>
              <a:srgbClr val="515151"/>
            </a:solidFill>
          </a:ln>
        </c:spPr>
        <c:txPr>
          <a:bodyPr rot="0" vert="horz"/>
          <a:lstStyle/>
          <a:p>
            <a:pPr>
              <a:defRPr sz="1600">
                <a:solidFill>
                  <a:srgbClr val="515151"/>
                </a:solidFill>
              </a:defRPr>
            </a:pPr>
            <a:endParaRPr lang="de-DE"/>
          </a:p>
        </c:txPr>
        <c:crossAx val="333259136"/>
        <c:crosses val="autoZero"/>
        <c:crossBetween val="between"/>
        <c:majorUnit val="5"/>
        <c:minorUnit val="1"/>
      </c:valAx>
    </c:plotArea>
    <c:plotVisOnly val="1"/>
    <c:dispBlanksAs val="gap"/>
    <c:showDLblsOverMax val="0"/>
  </c:chart>
  <c:txPr>
    <a:bodyPr/>
    <a:lstStyle/>
    <a:p>
      <a:pPr>
        <a:defRPr sz="1800"/>
      </a:pPr>
      <a:endParaRPr lang="de-DE"/>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68451050836376"/>
          <c:y val="5.8313253012048899E-2"/>
          <c:w val="0.84831548949163638"/>
          <c:h val="0.77668340988664297"/>
        </c:manualLayout>
      </c:layout>
      <c:barChart>
        <c:barDir val="col"/>
        <c:grouping val="clustered"/>
        <c:varyColors val="0"/>
        <c:ser>
          <c:idx val="0"/>
          <c:order val="0"/>
          <c:tx>
            <c:strRef>
              <c:f>Sheet1!$A$4</c:f>
              <c:strCache>
                <c:ptCount val="1"/>
              </c:strCache>
            </c:strRef>
          </c:tx>
          <c:spPr>
            <a:solidFill>
              <a:srgbClr val="75BDA7"/>
            </a:solidFill>
            <a:ln>
              <a:noFill/>
            </a:ln>
          </c:spPr>
          <c:invertIfNegative val="0"/>
          <c:dPt>
            <c:idx val="0"/>
            <c:invertIfNegative val="0"/>
            <c:bubble3D val="0"/>
            <c:extLst>
              <c:ext xmlns:c16="http://schemas.microsoft.com/office/drawing/2014/chart" uri="{C3380CC4-5D6E-409C-BE32-E72D297353CC}">
                <c16:uniqueId val="{00000000-06F2-40F5-8A7B-7AD9291A8A12}"/>
              </c:ext>
            </c:extLst>
          </c:dPt>
          <c:dPt>
            <c:idx val="1"/>
            <c:invertIfNegative val="0"/>
            <c:bubble3D val="0"/>
            <c:extLst>
              <c:ext xmlns:c16="http://schemas.microsoft.com/office/drawing/2014/chart" uri="{C3380CC4-5D6E-409C-BE32-E72D297353CC}">
                <c16:uniqueId val="{00000001-06F2-40F5-8A7B-7AD9291A8A12}"/>
              </c:ext>
            </c:extLst>
          </c:dPt>
          <c:dPt>
            <c:idx val="2"/>
            <c:invertIfNegative val="0"/>
            <c:bubble3D val="0"/>
            <c:extLst>
              <c:ext xmlns:c16="http://schemas.microsoft.com/office/drawing/2014/chart" uri="{C3380CC4-5D6E-409C-BE32-E72D297353CC}">
                <c16:uniqueId val="{00000002-06F2-40F5-8A7B-7AD9291A8A12}"/>
              </c:ext>
            </c:extLst>
          </c:dPt>
          <c:dPt>
            <c:idx val="3"/>
            <c:invertIfNegative val="0"/>
            <c:bubble3D val="0"/>
            <c:extLst>
              <c:ext xmlns:c16="http://schemas.microsoft.com/office/drawing/2014/chart" uri="{C3380CC4-5D6E-409C-BE32-E72D297353CC}">
                <c16:uniqueId val="{00000003-06F2-40F5-8A7B-7AD9291A8A12}"/>
              </c:ext>
            </c:extLst>
          </c:dPt>
          <c:cat>
            <c:strRef>
              <c:f>Sheet1!$B$3:$E$3</c:f>
              <c:strCache>
                <c:ptCount val="4"/>
                <c:pt idx="0">
                  <c:v>20–39</c:v>
                </c:pt>
                <c:pt idx="1">
                  <c:v>40–59</c:v>
                </c:pt>
                <c:pt idx="2">
                  <c:v>60–69</c:v>
                </c:pt>
                <c:pt idx="3">
                  <c:v>≥ 70</c:v>
                </c:pt>
              </c:strCache>
            </c:strRef>
          </c:cat>
          <c:val>
            <c:numRef>
              <c:f>Sheet1!$B$4:$E$4</c:f>
              <c:numCache>
                <c:formatCode>0.0</c:formatCode>
                <c:ptCount val="4"/>
                <c:pt idx="0">
                  <c:v>0.5</c:v>
                </c:pt>
                <c:pt idx="1">
                  <c:v>3</c:v>
                </c:pt>
                <c:pt idx="2">
                  <c:v>13</c:v>
                </c:pt>
                <c:pt idx="3">
                  <c:v>27</c:v>
                </c:pt>
              </c:numCache>
            </c:numRef>
          </c:val>
          <c:extLst>
            <c:ext xmlns:c16="http://schemas.microsoft.com/office/drawing/2014/chart" uri="{C3380CC4-5D6E-409C-BE32-E72D297353CC}">
              <c16:uniqueId val="{00000004-06F2-40F5-8A7B-7AD9291A8A12}"/>
            </c:ext>
          </c:extLst>
        </c:ser>
        <c:ser>
          <c:idx val="1"/>
          <c:order val="1"/>
          <c:tx>
            <c:strRef>
              <c:f>Sheet1!$A$5</c:f>
              <c:strCache>
                <c:ptCount val="1"/>
              </c:strCache>
            </c:strRef>
          </c:tx>
          <c:spPr>
            <a:solidFill>
              <a:srgbClr val="3494BA"/>
            </a:solidFill>
            <a:ln>
              <a:noFill/>
            </a:ln>
          </c:spPr>
          <c:invertIfNegative val="0"/>
          <c:cat>
            <c:strRef>
              <c:f>Sheet1!$B$3:$E$3</c:f>
              <c:strCache>
                <c:ptCount val="4"/>
                <c:pt idx="0">
                  <c:v>20–39</c:v>
                </c:pt>
                <c:pt idx="1">
                  <c:v>40–59</c:v>
                </c:pt>
                <c:pt idx="2">
                  <c:v>60–69</c:v>
                </c:pt>
                <c:pt idx="3">
                  <c:v>≥ 70</c:v>
                </c:pt>
              </c:strCache>
            </c:strRef>
          </c:cat>
          <c:val>
            <c:numRef>
              <c:f>Sheet1!$B$5:$E$5</c:f>
              <c:numCache>
                <c:formatCode>0.0</c:formatCode>
                <c:ptCount val="4"/>
                <c:pt idx="0">
                  <c:v>1</c:v>
                </c:pt>
                <c:pt idx="1">
                  <c:v>4</c:v>
                </c:pt>
                <c:pt idx="2">
                  <c:v>15</c:v>
                </c:pt>
                <c:pt idx="3">
                  <c:v>37</c:v>
                </c:pt>
              </c:numCache>
            </c:numRef>
          </c:val>
          <c:extLst>
            <c:ext xmlns:c16="http://schemas.microsoft.com/office/drawing/2014/chart" uri="{C3380CC4-5D6E-409C-BE32-E72D297353CC}">
              <c16:uniqueId val="{00000005-06F2-40F5-8A7B-7AD9291A8A12}"/>
            </c:ext>
          </c:extLst>
        </c:ser>
        <c:dLbls>
          <c:showLegendKey val="0"/>
          <c:showVal val="0"/>
          <c:showCatName val="0"/>
          <c:showSerName val="0"/>
          <c:showPercent val="0"/>
          <c:showBubbleSize val="0"/>
        </c:dLbls>
        <c:gapWidth val="75"/>
        <c:overlap val="-15"/>
        <c:axId val="333259136"/>
        <c:axId val="333260672"/>
      </c:barChart>
      <c:catAx>
        <c:axId val="333259136"/>
        <c:scaling>
          <c:orientation val="minMax"/>
        </c:scaling>
        <c:delete val="0"/>
        <c:axPos val="b"/>
        <c:title>
          <c:tx>
            <c:rich>
              <a:bodyPr/>
              <a:lstStyle/>
              <a:p>
                <a:pPr>
                  <a:defRPr sz="1600">
                    <a:solidFill>
                      <a:srgbClr val="515151"/>
                    </a:solidFill>
                  </a:defRPr>
                </a:pPr>
                <a:r>
                  <a:rPr lang="de-DE" sz="1600" dirty="0">
                    <a:solidFill>
                      <a:srgbClr val="515151"/>
                    </a:solidFill>
                  </a:rPr>
                  <a:t>Altersgruppe (Jahre)</a:t>
                </a:r>
              </a:p>
            </c:rich>
          </c:tx>
          <c:overlay val="0"/>
        </c:title>
        <c:numFmt formatCode="General" sourceLinked="1"/>
        <c:majorTickMark val="out"/>
        <c:minorTickMark val="none"/>
        <c:tickLblPos val="low"/>
        <c:spPr>
          <a:ln w="9525">
            <a:solidFill>
              <a:srgbClr val="515151"/>
            </a:solidFill>
          </a:ln>
        </c:spPr>
        <c:txPr>
          <a:bodyPr/>
          <a:lstStyle/>
          <a:p>
            <a:pPr>
              <a:defRPr sz="1600" b="0">
                <a:solidFill>
                  <a:srgbClr val="515151"/>
                </a:solidFill>
              </a:defRPr>
            </a:pPr>
            <a:endParaRPr lang="de-DE"/>
          </a:p>
        </c:txPr>
        <c:crossAx val="333260672"/>
        <c:crossesAt val="0"/>
        <c:auto val="1"/>
        <c:lblAlgn val="ctr"/>
        <c:lblOffset val="100"/>
        <c:noMultiLvlLbl val="0"/>
      </c:catAx>
      <c:valAx>
        <c:axId val="333260672"/>
        <c:scaling>
          <c:orientation val="minMax"/>
          <c:max val="50"/>
          <c:min val="0"/>
        </c:scaling>
        <c:delete val="0"/>
        <c:axPos val="l"/>
        <c:numFmt formatCode="General" sourceLinked="0"/>
        <c:majorTickMark val="out"/>
        <c:minorTickMark val="none"/>
        <c:tickLblPos val="low"/>
        <c:spPr>
          <a:ln w="9525">
            <a:solidFill>
              <a:srgbClr val="515151"/>
            </a:solidFill>
          </a:ln>
        </c:spPr>
        <c:txPr>
          <a:bodyPr rot="0" vert="horz"/>
          <a:lstStyle/>
          <a:p>
            <a:pPr>
              <a:defRPr sz="1600">
                <a:solidFill>
                  <a:schemeClr val="bg1"/>
                </a:solidFill>
              </a:defRPr>
            </a:pPr>
            <a:endParaRPr lang="de-DE"/>
          </a:p>
        </c:txPr>
        <c:crossAx val="333259136"/>
        <c:crosses val="autoZero"/>
        <c:crossBetween val="between"/>
        <c:majorUnit val="5"/>
        <c:minorUnit val="1"/>
      </c:valAx>
    </c:plotArea>
    <c:plotVisOnly val="1"/>
    <c:dispBlanksAs val="gap"/>
    <c:showDLblsOverMax val="0"/>
  </c:chart>
  <c:txPr>
    <a:bodyPr/>
    <a:lstStyle/>
    <a:p>
      <a:pPr>
        <a:defRPr sz="1800"/>
      </a:pPr>
      <a:endParaRPr lang="de-DE"/>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34725726972736E-2"/>
          <c:y val="4.4981446668796513E-2"/>
          <c:w val="0.88242033503279083"/>
          <c:h val="0.81562153507976931"/>
        </c:manualLayout>
      </c:layout>
      <c:barChart>
        <c:barDir val="col"/>
        <c:grouping val="clustered"/>
        <c:varyColors val="0"/>
        <c:ser>
          <c:idx val="0"/>
          <c:order val="0"/>
          <c:tx>
            <c:strRef>
              <c:f>Tabelle1!$B$1</c:f>
              <c:strCache>
                <c:ptCount val="1"/>
                <c:pt idx="0">
                  <c:v>Datenreihe 1</c:v>
                </c:pt>
              </c:strCache>
            </c:strRef>
          </c:tx>
          <c:spPr>
            <a:solidFill>
              <a:schemeClr val="bg2">
                <a:lumMod val="75000"/>
              </a:schemeClr>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3CB1-4363-A332-3DE0F76405E0}"/>
              </c:ext>
            </c:extLst>
          </c:dPt>
          <c:dPt>
            <c:idx val="1"/>
            <c:invertIfNegative val="0"/>
            <c:bubble3D val="0"/>
            <c:spPr>
              <a:solidFill>
                <a:srgbClr val="6F7D7F"/>
              </a:solidFill>
              <a:ln>
                <a:noFill/>
              </a:ln>
              <a:effectLst/>
            </c:spPr>
            <c:extLst>
              <c:ext xmlns:c16="http://schemas.microsoft.com/office/drawing/2014/chart" uri="{C3380CC4-5D6E-409C-BE32-E72D297353CC}">
                <c16:uniqueId val="{00000006-3CB1-4363-A332-3DE0F76405E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3CB1-4363-A332-3DE0F76405E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CB1-4363-A332-3DE0F76405E0}"/>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3CB1-4363-A332-3DE0F76405E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7-3CB1-4363-A332-3DE0F76405E0}"/>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0-83FA-4B9E-A0BE-72E7483332B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nonvertebrale Frakturen
</c:v>
                </c:pt>
                <c:pt idx="1">
                  <c:v>Hüftfrakturen </c:v>
                </c:pt>
                <c:pt idx="2">
                  <c:v>&lt; 65 Jahre</c:v>
                </c:pt>
                <c:pt idx="3">
                  <c:v> ≥ 65 Jahre</c:v>
                </c:pt>
                <c:pt idx="4">
                  <c:v>CKD-
Stadium 3</c:v>
                </c:pt>
                <c:pt idx="5">
                  <c:v>CKD-
Stadium 4</c:v>
                </c:pt>
                <c:pt idx="6">
                  <c:v>CKD-
Stadium 5 (Dialyse)</c:v>
                </c:pt>
              </c:strCache>
            </c:strRef>
          </c:cat>
          <c:val>
            <c:numRef>
              <c:f>Tabelle1!$B$2:$B$8</c:f>
              <c:numCache>
                <c:formatCode>General</c:formatCode>
                <c:ptCount val="7"/>
                <c:pt idx="0">
                  <c:v>1.53</c:v>
                </c:pt>
                <c:pt idx="1">
                  <c:v>2.38</c:v>
                </c:pt>
                <c:pt idx="2">
                  <c:v>9.0399999999999991</c:v>
                </c:pt>
                <c:pt idx="3">
                  <c:v>2.09</c:v>
                </c:pt>
                <c:pt idx="4">
                  <c:v>1.73</c:v>
                </c:pt>
                <c:pt idx="5">
                  <c:v>2.99</c:v>
                </c:pt>
                <c:pt idx="6">
                  <c:v>5.52</c:v>
                </c:pt>
              </c:numCache>
            </c:numRef>
          </c:val>
          <c:extLst>
            <c:ext xmlns:c16="http://schemas.microsoft.com/office/drawing/2014/chart" uri="{C3380CC4-5D6E-409C-BE32-E72D297353CC}">
              <c16:uniqueId val="{00000000-792F-4AD7-8C17-12133F6F87CB}"/>
            </c:ext>
          </c:extLst>
        </c:ser>
        <c:dLbls>
          <c:showLegendKey val="0"/>
          <c:showVal val="0"/>
          <c:showCatName val="0"/>
          <c:showSerName val="0"/>
          <c:showPercent val="0"/>
          <c:showBubbleSize val="0"/>
        </c:dLbls>
        <c:gapWidth val="219"/>
        <c:overlap val="-50"/>
        <c:axId val="-995642752"/>
        <c:axId val="-995642208"/>
      </c:barChart>
      <c:catAx>
        <c:axId val="-995642752"/>
        <c:scaling>
          <c:orientation val="minMax"/>
        </c:scaling>
        <c:delete val="0"/>
        <c:axPos val="b"/>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995642208"/>
        <c:crosses val="autoZero"/>
        <c:auto val="1"/>
        <c:lblAlgn val="ctr"/>
        <c:lblOffset val="100"/>
        <c:noMultiLvlLbl val="0"/>
      </c:catAx>
      <c:valAx>
        <c:axId val="-99564220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de-DE" sz="1200" b="1" dirty="0"/>
                  <a:t>Relatives </a:t>
                </a:r>
                <a:r>
                  <a:rPr lang="de-DE" sz="1200" b="1" baseline="0" dirty="0"/>
                  <a:t>Frakturrisiko</a:t>
                </a:r>
                <a:endParaRPr lang="de-DE" sz="1200" b="1" dirty="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99564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865357311008"/>
          <c:y val="7.9952054511869569E-2"/>
          <c:w val="0.66708320838309842"/>
          <c:h val="0.78653534846125728"/>
        </c:manualLayout>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BC9A-4ECC-BAE9-DC601DDB990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Alendronat</c:v>
                </c:pt>
                <c:pt idx="1">
                  <c:v>Risedronat</c:v>
                </c:pt>
                <c:pt idx="2">
                  <c:v>Ibandronat</c:v>
                </c:pt>
                <c:pt idx="3">
                  <c:v>Zoledronat</c:v>
                </c:pt>
                <c:pt idx="4">
                  <c:v>Denosumab</c:v>
                </c:pt>
                <c:pt idx="5">
                  <c:v>Teriparatid</c:v>
                </c:pt>
                <c:pt idx="6">
                  <c:v>Abaloparatid</c:v>
                </c:pt>
                <c:pt idx="7">
                  <c:v>Raloxifen</c:v>
                </c:pt>
                <c:pt idx="8">
                  <c:v>Bazedoxifen</c:v>
                </c:pt>
                <c:pt idx="9">
                  <c:v>Hormontherapie</c:v>
                </c:pt>
                <c:pt idx="10">
                  <c:v>Tibolon</c:v>
                </c:pt>
                <c:pt idx="11">
                  <c:v>Calcitonin</c:v>
                </c:pt>
                <c:pt idx="12">
                  <c:v>Kalzium</c:v>
                </c:pt>
                <c:pt idx="13">
                  <c:v>Vitamin D</c:v>
                </c:pt>
                <c:pt idx="14">
                  <c:v>Kalzium und Vitamin D</c:v>
                </c:pt>
              </c:strCache>
            </c:strRef>
          </c:cat>
          <c:val>
            <c:numRef>
              <c:f>Tabelle1!$B$2:$B$16</c:f>
              <c:numCache>
                <c:formatCode>General</c:formatCode>
                <c:ptCount val="15"/>
              </c:numCache>
            </c:numRef>
          </c:val>
          <c:extLst>
            <c:ext xmlns:c16="http://schemas.microsoft.com/office/drawing/2014/chart" uri="{C3380CC4-5D6E-409C-BE32-E72D297353CC}">
              <c16:uniqueId val="{00000002-BC9A-4ECC-BAE9-DC601DDB9902}"/>
            </c:ext>
          </c:extLst>
        </c:ser>
        <c:dLbls>
          <c:dLblPos val="outEnd"/>
          <c:showLegendKey val="0"/>
          <c:showVal val="1"/>
          <c:showCatName val="0"/>
          <c:showSerName val="0"/>
          <c:showPercent val="0"/>
          <c:showBubbleSize val="0"/>
        </c:dLbls>
        <c:gapWidth val="219"/>
        <c:axId val="1979007376"/>
        <c:axId val="2117321744"/>
      </c:barChart>
      <c:catAx>
        <c:axId val="197900737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sz="1100" b="1" dirty="0"/>
                  <a:t>Osteoporose-</a:t>
                </a:r>
                <a:br>
                  <a:rPr lang="de-DE" sz="1100" b="1" dirty="0"/>
                </a:br>
                <a:r>
                  <a:rPr lang="de-DE" sz="1100" b="1" dirty="0"/>
                  <a:t>therapeutikum</a:t>
                </a:r>
              </a:p>
            </c:rich>
          </c:tx>
          <c:layout>
            <c:manualLayout>
              <c:xMode val="edge"/>
              <c:yMode val="edge"/>
              <c:x val="1.4462974328897508E-2"/>
              <c:y val="0.2723747084725542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lnSpc>
                <a:spcPct val="90000"/>
              </a:lnSpc>
              <a:defRPr sz="1000" b="0" i="0" u="none" strike="noStrike" kern="1200" baseline="0">
                <a:solidFill>
                  <a:schemeClr val="tx1">
                    <a:lumMod val="65000"/>
                    <a:lumOff val="35000"/>
                  </a:schemeClr>
                </a:solidFill>
                <a:latin typeface="+mn-lt"/>
                <a:ea typeface="+mn-ea"/>
                <a:cs typeface="+mn-cs"/>
              </a:defRPr>
            </a:pPr>
            <a:endParaRPr lang="de-DE"/>
          </a:p>
        </c:txPr>
        <c:crossAx val="2117321744"/>
        <c:crossesAt val="-4"/>
        <c:auto val="1"/>
        <c:lblAlgn val="ctr"/>
        <c:lblOffset val="100"/>
        <c:noMultiLvlLbl val="0"/>
      </c:catAx>
      <c:valAx>
        <c:axId val="2117321744"/>
        <c:scaling>
          <c:orientation val="minMax"/>
          <c:max val="4"/>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1" dirty="0">
                    <a:effectLst/>
                  </a:rPr>
                  <a:t>Relatives Risiko</a:t>
                </a:r>
                <a:endParaRPr lang="de-DE" sz="1000" dirty="0">
                  <a:effectLst/>
                </a:endParaRPr>
              </a:p>
            </c:rich>
          </c:tx>
          <c:layout>
            <c:manualLayout>
              <c:xMode val="edge"/>
              <c:yMode val="edge"/>
              <c:x val="0.5391526495221437"/>
              <c:y val="0.926909445011175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19790073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33865357311008"/>
          <c:y val="7.9952054511869569E-2"/>
          <c:w val="0.66708320838309842"/>
          <c:h val="0.76376853163150082"/>
        </c:manualLayout>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BC9A-4ECC-BAE9-DC601DDB990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Tabelle1!$A$2:$A$16</c:f>
              <c:strCache>
                <c:ptCount val="15"/>
                <c:pt idx="0">
                  <c:v>Alendronat</c:v>
                </c:pt>
                <c:pt idx="1">
                  <c:v>Risedronat</c:v>
                </c:pt>
                <c:pt idx="2">
                  <c:v>Ibandronat</c:v>
                </c:pt>
                <c:pt idx="3">
                  <c:v>Zoledronat</c:v>
                </c:pt>
                <c:pt idx="4">
                  <c:v>Denosumab</c:v>
                </c:pt>
                <c:pt idx="5">
                  <c:v>Teriparatid</c:v>
                </c:pt>
                <c:pt idx="6">
                  <c:v>Abaloparatid</c:v>
                </c:pt>
                <c:pt idx="7">
                  <c:v>Raloxifen</c:v>
                </c:pt>
                <c:pt idx="8">
                  <c:v>Bazedoxifen</c:v>
                </c:pt>
                <c:pt idx="9">
                  <c:v>Hormontherapie</c:v>
                </c:pt>
                <c:pt idx="10">
                  <c:v>Tibolon</c:v>
                </c:pt>
                <c:pt idx="11">
                  <c:v>Calcitonin</c:v>
                </c:pt>
                <c:pt idx="12">
                  <c:v>Kalzium</c:v>
                </c:pt>
                <c:pt idx="13">
                  <c:v>Vitamin D</c:v>
                </c:pt>
                <c:pt idx="14">
                  <c:v>Kalzium und Vitamin D</c:v>
                </c:pt>
              </c:strCache>
            </c:strRef>
          </c:cat>
          <c:val>
            <c:numRef>
              <c:f>Tabelle1!$B$2:$B$16</c:f>
              <c:numCache>
                <c:formatCode>General</c:formatCode>
                <c:ptCount val="15"/>
              </c:numCache>
            </c:numRef>
          </c:val>
          <c:extLst>
            <c:ext xmlns:c16="http://schemas.microsoft.com/office/drawing/2014/chart" uri="{C3380CC4-5D6E-409C-BE32-E72D297353CC}">
              <c16:uniqueId val="{00000002-BC9A-4ECC-BAE9-DC601DDB9902}"/>
            </c:ext>
          </c:extLst>
        </c:ser>
        <c:dLbls>
          <c:dLblPos val="outEnd"/>
          <c:showLegendKey val="0"/>
          <c:showVal val="1"/>
          <c:showCatName val="0"/>
          <c:showSerName val="0"/>
          <c:showPercent val="0"/>
          <c:showBubbleSize val="0"/>
        </c:dLbls>
        <c:gapWidth val="219"/>
        <c:axId val="1979007376"/>
        <c:axId val="2117321744"/>
      </c:barChart>
      <c:catAx>
        <c:axId val="1979007376"/>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sz="1100" b="1" dirty="0"/>
                  <a:t>Osteoporose-</a:t>
                </a:r>
                <a:br>
                  <a:rPr lang="de-DE" sz="1100" b="1" dirty="0"/>
                </a:br>
                <a:r>
                  <a:rPr lang="de-DE" sz="1100" b="1" dirty="0"/>
                  <a:t>therapeutikum</a:t>
                </a:r>
              </a:p>
            </c:rich>
          </c:tx>
          <c:layout>
            <c:manualLayout>
              <c:xMode val="edge"/>
              <c:yMode val="edge"/>
              <c:x val="1.4462974328897508E-2"/>
              <c:y val="0.272374737823351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6350" cap="flat" cmpd="sng" algn="ctr">
            <a:solidFill>
              <a:schemeClr val="tx1">
                <a:lumMod val="65000"/>
                <a:lumOff val="35000"/>
              </a:schemeClr>
            </a:solidFill>
            <a:round/>
          </a:ln>
          <a:effectLst/>
        </c:spPr>
        <c:txPr>
          <a:bodyPr rot="-60000000" spcFirstLastPara="1" vertOverflow="ellipsis" vert="horz" wrap="square" anchor="ctr" anchorCtr="1"/>
          <a:lstStyle/>
          <a:p>
            <a:pPr>
              <a:lnSpc>
                <a:spcPct val="90000"/>
              </a:lnSpc>
              <a:defRPr sz="1000" b="0" i="0" u="none" strike="noStrike" kern="1200" baseline="0">
                <a:solidFill>
                  <a:schemeClr val="tx1">
                    <a:lumMod val="65000"/>
                    <a:lumOff val="35000"/>
                  </a:schemeClr>
                </a:solidFill>
                <a:latin typeface="+mn-lt"/>
                <a:ea typeface="+mn-ea"/>
                <a:cs typeface="+mn-cs"/>
              </a:defRPr>
            </a:pPr>
            <a:endParaRPr lang="de-DE"/>
          </a:p>
        </c:txPr>
        <c:crossAx val="2117321744"/>
        <c:crossesAt val="-4"/>
        <c:auto val="1"/>
        <c:lblAlgn val="ctr"/>
        <c:lblOffset val="100"/>
        <c:noMultiLvlLbl val="0"/>
      </c:catAx>
      <c:valAx>
        <c:axId val="2117321744"/>
        <c:scaling>
          <c:orientation val="minMax"/>
          <c:max val="5"/>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sz="1000" b="1" dirty="0">
                    <a:effectLst/>
                  </a:rPr>
                  <a:t>Relatives Risiko</a:t>
                </a:r>
                <a:endParaRPr lang="de-DE" sz="1000" dirty="0">
                  <a:effectLst/>
                </a:endParaRPr>
              </a:p>
            </c:rich>
          </c:tx>
          <c:layout>
            <c:manualLayout>
              <c:xMode val="edge"/>
              <c:yMode val="edge"/>
              <c:x val="0.5391526495221437"/>
              <c:y val="0.926909445011175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0"/>
        <c:majorTickMark val="out"/>
        <c:minorTickMark val="none"/>
        <c:tickLblPos val="nextTo"/>
        <c:spPr>
          <a:noFill/>
          <a:ln w="6350">
            <a:solidFill>
              <a:schemeClr val="tx1">
                <a:lumMod val="65000"/>
                <a:lumOff val="3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197900737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12092407368023E-2"/>
          <c:y val="4.7968749999999998E-2"/>
          <c:w val="0.87649111078096353"/>
          <c:h val="0.78148879409574112"/>
        </c:manualLayout>
      </c:layout>
      <c:barChart>
        <c:barDir val="col"/>
        <c:grouping val="clustered"/>
        <c:varyColors val="0"/>
        <c:ser>
          <c:idx val="0"/>
          <c:order val="0"/>
          <c:tx>
            <c:strRef>
              <c:f>Sheet1!$B$1</c:f>
              <c:strCache>
                <c:ptCount val="1"/>
                <c:pt idx="0">
                  <c:v>Placebo</c:v>
                </c:pt>
              </c:strCache>
            </c:strRef>
          </c:tx>
          <c:spPr>
            <a:solidFill>
              <a:srgbClr val="6F7D7F"/>
            </a:solidFill>
            <a:ln w="0">
              <a:noFill/>
            </a:ln>
          </c:spPr>
          <c:invertIfNegative val="0"/>
          <c:dPt>
            <c:idx val="3"/>
            <c:invertIfNegative val="0"/>
            <c:bubble3D val="0"/>
            <c:extLst>
              <c:ext xmlns:c16="http://schemas.microsoft.com/office/drawing/2014/chart" uri="{C3380CC4-5D6E-409C-BE32-E72D297353CC}">
                <c16:uniqueId val="{00000000-4BC3-4EEE-8CD3-8BD34343C42A}"/>
              </c:ext>
            </c:extLst>
          </c:dPt>
          <c:dPt>
            <c:idx val="4"/>
            <c:invertIfNegative val="0"/>
            <c:bubble3D val="0"/>
            <c:extLst>
              <c:ext xmlns:c16="http://schemas.microsoft.com/office/drawing/2014/chart" uri="{C3380CC4-5D6E-409C-BE32-E72D297353CC}">
                <c16:uniqueId val="{00000001-4BC3-4EEE-8CD3-8BD34343C42A}"/>
              </c:ext>
            </c:extLst>
          </c:dPt>
          <c:dPt>
            <c:idx val="5"/>
            <c:invertIfNegative val="0"/>
            <c:bubble3D val="0"/>
            <c:extLst>
              <c:ext xmlns:c16="http://schemas.microsoft.com/office/drawing/2014/chart" uri="{C3380CC4-5D6E-409C-BE32-E72D297353CC}">
                <c16:uniqueId val="{00000002-4BC3-4EEE-8CD3-8BD34343C42A}"/>
              </c:ext>
            </c:extLst>
          </c:dPt>
          <c:dPt>
            <c:idx val="6"/>
            <c:invertIfNegative val="0"/>
            <c:bubble3D val="0"/>
            <c:extLst>
              <c:ext xmlns:c16="http://schemas.microsoft.com/office/drawing/2014/chart" uri="{C3380CC4-5D6E-409C-BE32-E72D297353CC}">
                <c16:uniqueId val="{00000003-4BC3-4EEE-8CD3-8BD34343C42A}"/>
              </c:ext>
            </c:extLst>
          </c:dPt>
          <c:dLbls>
            <c:dLbl>
              <c:idx val="3"/>
              <c:tx>
                <c:rich>
                  <a:bodyPr/>
                  <a:lstStyle/>
                  <a:p>
                    <a:r>
                      <a:rPr lang="en-US" dirty="0">
                        <a:solidFill>
                          <a:schemeClr val="bg2"/>
                        </a:solidFill>
                      </a:rPr>
                      <a:t>0.9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BC3-4EEE-8CD3-8BD34343C42A}"/>
                </c:ext>
              </c:extLst>
            </c:dLbl>
            <c:dLbl>
              <c:idx val="4"/>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C3-4EEE-8CD3-8BD34343C42A}"/>
                </c:ext>
              </c:extLst>
            </c:dLbl>
            <c:spPr>
              <a:noFill/>
              <a:ln>
                <a:noFill/>
              </a:ln>
              <a:effectLst/>
            </c:spPr>
            <c:txPr>
              <a:bodyPr/>
              <a:lstStyle/>
              <a:p>
                <a:pPr>
                  <a:defRPr sz="1200" b="0">
                    <a:solidFill>
                      <a:srgbClr val="51515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c:formatCode>
                <c:ptCount val="7"/>
                <c:pt idx="0">
                  <c:v>1</c:v>
                </c:pt>
                <c:pt idx="1">
                  <c:v>2</c:v>
                </c:pt>
                <c:pt idx="2">
                  <c:v>3</c:v>
                </c:pt>
              </c:numCache>
            </c:numRef>
          </c:cat>
          <c:val>
            <c:numRef>
              <c:f>Sheet1!$B$2:$B$8</c:f>
              <c:numCache>
                <c:formatCode>General</c:formatCode>
                <c:ptCount val="7"/>
                <c:pt idx="0">
                  <c:v>2.2200000000000002</c:v>
                </c:pt>
                <c:pt idx="1">
                  <c:v>3.15</c:v>
                </c:pt>
                <c:pt idx="2">
                  <c:v>3.08</c:v>
                </c:pt>
              </c:numCache>
            </c:numRef>
          </c:val>
          <c:extLst>
            <c:ext xmlns:c16="http://schemas.microsoft.com/office/drawing/2014/chart" uri="{C3380CC4-5D6E-409C-BE32-E72D297353CC}">
              <c16:uniqueId val="{00000004-4BC3-4EEE-8CD3-8BD34343C42A}"/>
            </c:ext>
          </c:extLst>
        </c:ser>
        <c:ser>
          <c:idx val="1"/>
          <c:order val="1"/>
          <c:tx>
            <c:strRef>
              <c:f>Sheet1!$C$1</c:f>
              <c:strCache>
                <c:ptCount val="1"/>
                <c:pt idx="0">
                  <c:v>Denosumab</c:v>
                </c:pt>
              </c:strCache>
            </c:strRef>
          </c:tx>
          <c:spPr>
            <a:solidFill>
              <a:schemeClr val="accent3"/>
            </a:solidFill>
            <a:ln>
              <a:noFill/>
            </a:ln>
          </c:spPr>
          <c:invertIfNegative val="0"/>
          <c:dLbls>
            <c:dLbl>
              <c:idx val="0"/>
              <c:tx>
                <c:rich>
                  <a:bodyPr/>
                  <a:lstStyle/>
                  <a:p>
                    <a:r>
                      <a:rPr lang="en-US" dirty="0"/>
                      <a:t> 0,86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A10-483A-BFBB-1BC33EA970B8}"/>
                </c:ext>
              </c:extLst>
            </c:dLbl>
            <c:dLbl>
              <c:idx val="1"/>
              <c:tx>
                <c:rich>
                  <a:bodyPr/>
                  <a:lstStyle/>
                  <a:p>
                    <a:r>
                      <a:rPr lang="en-US" dirty="0"/>
                      <a:t> 0,70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BC3-4EEE-8CD3-8BD34343C42A}"/>
                </c:ext>
              </c:extLst>
            </c:dLbl>
            <c:dLbl>
              <c:idx val="2"/>
              <c:tx>
                <c:rich>
                  <a:bodyPr/>
                  <a:lstStyle/>
                  <a:p>
                    <a:r>
                      <a:rPr lang="en-US" dirty="0"/>
                      <a:t> </a:t>
                    </a:r>
                    <a:fld id="{F005F385-7451-45CE-AC08-83D8E6A2099E}" type="VALUE">
                      <a:rPr lang="en-US" smtClean="0"/>
                      <a:pPr/>
                      <a:t>[VALUE]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A10-483A-BFBB-1BC33EA970B8}"/>
                </c:ext>
              </c:extLst>
            </c:dLbl>
            <c:spPr>
              <a:noFill/>
              <a:ln>
                <a:noFill/>
              </a:ln>
              <a:effectLst/>
            </c:spPr>
            <c:txPr>
              <a:bodyPr wrap="square" lIns="38100" tIns="19050" rIns="38100" bIns="19050" anchor="ctr">
                <a:spAutoFit/>
              </a:bodyPr>
              <a:lstStyle/>
              <a:p>
                <a:pPr>
                  <a:defRPr sz="1200">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c:formatCode>
                <c:ptCount val="7"/>
                <c:pt idx="0">
                  <c:v>1</c:v>
                </c:pt>
                <c:pt idx="1">
                  <c:v>2</c:v>
                </c:pt>
                <c:pt idx="2">
                  <c:v>3</c:v>
                </c:pt>
              </c:numCache>
            </c:numRef>
          </c:cat>
          <c:val>
            <c:numRef>
              <c:f>Sheet1!$C$2:$C$8</c:f>
              <c:numCache>
                <c:formatCode>General</c:formatCode>
                <c:ptCount val="7"/>
                <c:pt idx="0">
                  <c:v>0.86</c:v>
                </c:pt>
                <c:pt idx="1">
                  <c:v>0.7</c:v>
                </c:pt>
                <c:pt idx="2">
                  <c:v>1.08</c:v>
                </c:pt>
              </c:numCache>
            </c:numRef>
          </c:val>
          <c:extLst>
            <c:ext xmlns:c16="http://schemas.microsoft.com/office/drawing/2014/chart" uri="{C3380CC4-5D6E-409C-BE32-E72D297353CC}">
              <c16:uniqueId val="{0000000A-4BC3-4EEE-8CD3-8BD34343C42A}"/>
            </c:ext>
          </c:extLst>
        </c:ser>
        <c:dLbls>
          <c:showLegendKey val="0"/>
          <c:showVal val="0"/>
          <c:showCatName val="0"/>
          <c:showSerName val="0"/>
          <c:showPercent val="0"/>
          <c:showBubbleSize val="0"/>
        </c:dLbls>
        <c:gapWidth val="50"/>
        <c:overlap val="-10"/>
        <c:axId val="714766400"/>
        <c:axId val="714762088"/>
      </c:barChart>
      <c:catAx>
        <c:axId val="714766400"/>
        <c:scaling>
          <c:orientation val="minMax"/>
        </c:scaling>
        <c:delete val="0"/>
        <c:axPos val="b"/>
        <c:title>
          <c:tx>
            <c:rich>
              <a:bodyPr/>
              <a:lstStyle/>
              <a:p>
                <a:pPr>
                  <a:defRPr sz="1600"/>
                </a:pPr>
                <a:r>
                  <a:rPr lang="de-DE" sz="1600" dirty="0">
                    <a:solidFill>
                      <a:srgbClr val="515151"/>
                    </a:solidFill>
                  </a:rPr>
                  <a:t>Jahre</a:t>
                </a:r>
              </a:p>
            </c:rich>
          </c:tx>
          <c:overlay val="0"/>
        </c:title>
        <c:numFmt formatCode="@" sourceLinked="1"/>
        <c:majorTickMark val="out"/>
        <c:minorTickMark val="none"/>
        <c:tickLblPos val="nextTo"/>
        <c:spPr>
          <a:ln w="6350">
            <a:solidFill>
              <a:srgbClr val="515151"/>
            </a:solidFill>
          </a:ln>
        </c:spPr>
        <c:txPr>
          <a:bodyPr/>
          <a:lstStyle/>
          <a:p>
            <a:pPr>
              <a:defRPr sz="1400" b="0">
                <a:solidFill>
                  <a:srgbClr val="515151"/>
                </a:solidFill>
              </a:defRPr>
            </a:pPr>
            <a:endParaRPr lang="de-DE"/>
          </a:p>
        </c:txPr>
        <c:crossAx val="714762088"/>
        <c:crosses val="autoZero"/>
        <c:auto val="1"/>
        <c:lblAlgn val="ctr"/>
        <c:lblOffset val="0"/>
        <c:noMultiLvlLbl val="0"/>
      </c:catAx>
      <c:valAx>
        <c:axId val="714762088"/>
        <c:scaling>
          <c:orientation val="minMax"/>
          <c:max val="4"/>
        </c:scaling>
        <c:delete val="0"/>
        <c:axPos val="l"/>
        <c:numFmt formatCode="#,##0.0" sourceLinked="0"/>
        <c:majorTickMark val="out"/>
        <c:minorTickMark val="none"/>
        <c:tickLblPos val="nextTo"/>
        <c:spPr>
          <a:ln w="6350">
            <a:solidFill>
              <a:srgbClr val="515151"/>
            </a:solidFill>
          </a:ln>
        </c:spPr>
        <c:txPr>
          <a:bodyPr/>
          <a:lstStyle/>
          <a:p>
            <a:pPr>
              <a:defRPr sz="1300" b="0">
                <a:solidFill>
                  <a:srgbClr val="515151"/>
                </a:solidFill>
              </a:defRPr>
            </a:pPr>
            <a:endParaRPr lang="de-DE"/>
          </a:p>
        </c:txPr>
        <c:crossAx val="714766400"/>
        <c:crosses val="autoZero"/>
        <c:crossBetween val="between"/>
        <c:majorUnit val="1"/>
      </c:valAx>
      <c:spPr>
        <a:noFill/>
      </c:spPr>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2092407368023E-2"/>
          <c:y val="4.7968749999999998E-2"/>
          <c:w val="0.87649111078096353"/>
          <c:h val="0.78148879409574112"/>
        </c:manualLayout>
      </c:layout>
      <c:barChart>
        <c:barDir val="col"/>
        <c:grouping val="clustered"/>
        <c:varyColors val="0"/>
        <c:ser>
          <c:idx val="0"/>
          <c:order val="0"/>
          <c:tx>
            <c:strRef>
              <c:f>Sheet1!$B$1</c:f>
              <c:strCache>
                <c:ptCount val="1"/>
                <c:pt idx="0">
                  <c:v>Denosumab</c:v>
                </c:pt>
              </c:strCache>
            </c:strRef>
          </c:tx>
          <c:spPr>
            <a:solidFill>
              <a:schemeClr val="accent3"/>
            </a:solidFill>
            <a:ln>
              <a:noFill/>
            </a:ln>
          </c:spPr>
          <c:invertIfNegative val="0"/>
          <c:dLbls>
            <c:spPr>
              <a:noFill/>
              <a:ln>
                <a:noFill/>
              </a:ln>
              <a:effectLst/>
            </c:spPr>
            <c:txPr>
              <a:bodyPr wrap="square" lIns="38100" tIns="19050" rIns="38100" bIns="19050" anchor="ctr">
                <a:spAutoFit/>
              </a:bodyPr>
              <a:lstStyle/>
              <a:p>
                <a:pPr>
                  <a:defRPr sz="1200">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4/5</c:v>
                </c:pt>
                <c:pt idx="1">
                  <c:v>6</c:v>
                </c:pt>
                <c:pt idx="2">
                  <c:v>7/8</c:v>
                </c:pt>
                <c:pt idx="3">
                  <c:v>9/10</c:v>
                </c:pt>
              </c:strCache>
            </c:strRef>
          </c:cat>
          <c:val>
            <c:numRef>
              <c:f>Sheet1!$B$2:$B$5</c:f>
              <c:numCache>
                <c:formatCode>General</c:formatCode>
                <c:ptCount val="4"/>
                <c:pt idx="0">
                  <c:v>1.47</c:v>
                </c:pt>
                <c:pt idx="1">
                  <c:v>1.1599999999999999</c:v>
                </c:pt>
                <c:pt idx="2">
                  <c:v>1.36</c:v>
                </c:pt>
                <c:pt idx="3">
                  <c:v>1.28</c:v>
                </c:pt>
              </c:numCache>
            </c:numRef>
          </c:val>
          <c:extLst>
            <c:ext xmlns:c16="http://schemas.microsoft.com/office/drawing/2014/chart" uri="{C3380CC4-5D6E-409C-BE32-E72D297353CC}">
              <c16:uniqueId val="{00000004-4BC3-4EEE-8CD3-8BD34343C42A}"/>
            </c:ext>
          </c:extLst>
        </c:ser>
        <c:dLbls>
          <c:showLegendKey val="0"/>
          <c:showVal val="0"/>
          <c:showCatName val="0"/>
          <c:showSerName val="0"/>
          <c:showPercent val="0"/>
          <c:showBubbleSize val="0"/>
        </c:dLbls>
        <c:gapWidth val="161"/>
        <c:overlap val="-10"/>
        <c:axId val="714766400"/>
        <c:axId val="714762088"/>
      </c:barChart>
      <c:catAx>
        <c:axId val="714766400"/>
        <c:scaling>
          <c:orientation val="minMax"/>
        </c:scaling>
        <c:delete val="0"/>
        <c:axPos val="b"/>
        <c:numFmt formatCode="General" sourceLinked="1"/>
        <c:majorTickMark val="out"/>
        <c:minorTickMark val="none"/>
        <c:tickLblPos val="nextTo"/>
        <c:spPr>
          <a:ln w="6350">
            <a:solidFill>
              <a:srgbClr val="515151"/>
            </a:solidFill>
          </a:ln>
        </c:spPr>
        <c:txPr>
          <a:bodyPr/>
          <a:lstStyle/>
          <a:p>
            <a:pPr>
              <a:defRPr sz="1400" b="0">
                <a:solidFill>
                  <a:srgbClr val="515151"/>
                </a:solidFill>
              </a:defRPr>
            </a:pPr>
            <a:endParaRPr lang="de-DE"/>
          </a:p>
        </c:txPr>
        <c:crossAx val="714762088"/>
        <c:crosses val="autoZero"/>
        <c:auto val="1"/>
        <c:lblAlgn val="ctr"/>
        <c:lblOffset val="0"/>
        <c:noMultiLvlLbl val="0"/>
      </c:catAx>
      <c:valAx>
        <c:axId val="714762088"/>
        <c:scaling>
          <c:orientation val="minMax"/>
          <c:max val="4"/>
        </c:scaling>
        <c:delete val="1"/>
        <c:axPos val="l"/>
        <c:numFmt formatCode="#,##0.0" sourceLinked="0"/>
        <c:majorTickMark val="out"/>
        <c:minorTickMark val="none"/>
        <c:tickLblPos val="nextTo"/>
        <c:crossAx val="714766400"/>
        <c:crosses val="autoZero"/>
        <c:crossBetween val="between"/>
        <c:majorUnit val="1"/>
      </c:valAx>
      <c:spPr>
        <a:noFill/>
      </c:spPr>
    </c:plotArea>
    <c:plotVisOnly val="1"/>
    <c:dispBlanksAs val="gap"/>
    <c:showDLblsOverMax val="0"/>
  </c:chart>
  <c:txPr>
    <a:bodyPr/>
    <a:lstStyle/>
    <a:p>
      <a:pPr>
        <a:defRPr sz="1800"/>
      </a:pPr>
      <a:endParaRPr lang="de-D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12092407368023E-2"/>
          <c:y val="4.7968749999999998E-2"/>
          <c:w val="0.85843421512147133"/>
          <c:h val="0.78148879409574112"/>
        </c:manualLayout>
      </c:layout>
      <c:barChart>
        <c:barDir val="col"/>
        <c:grouping val="clustered"/>
        <c:varyColors val="0"/>
        <c:ser>
          <c:idx val="0"/>
          <c:order val="0"/>
          <c:tx>
            <c:strRef>
              <c:f>Sheet1!$B$1</c:f>
              <c:strCache>
                <c:ptCount val="1"/>
                <c:pt idx="0">
                  <c:v>Placebo</c:v>
                </c:pt>
              </c:strCache>
            </c:strRef>
          </c:tx>
          <c:spPr>
            <a:solidFill>
              <a:srgbClr val="6F7D7F"/>
            </a:solidFill>
            <a:ln w="0">
              <a:noFill/>
            </a:ln>
          </c:spPr>
          <c:invertIfNegative val="0"/>
          <c:dLbls>
            <c:dLbl>
              <c:idx val="0"/>
              <c:layout>
                <c:manualLayout>
                  <c:x val="0"/>
                  <c:y val="-0.106628749407542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C8-4B55-B965-B69795143BC3}"/>
                </c:ext>
              </c:extLst>
            </c:dLbl>
            <c:dLbl>
              <c:idx val="1"/>
              <c:layout>
                <c:manualLayout>
                  <c:x val="9.3304218281259468E-2"/>
                  <c:y val="-3.4396370776626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C8-4B55-B965-B69795143BC3}"/>
                </c:ext>
              </c:extLst>
            </c:dLbl>
            <c:dLbl>
              <c:idx val="2"/>
              <c:layout>
                <c:manualLayout>
                  <c:x val="-9.503097636940864E-17"/>
                  <c:y val="-8.9430564019229469E-2"/>
                </c:manualLayout>
              </c:layout>
              <c:tx>
                <c:rich>
                  <a:bodyPr/>
                  <a:lstStyle/>
                  <a:p>
                    <a:r>
                      <a:rPr lang="en-US" dirty="0"/>
                      <a:t>2,20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9C8-4B55-B965-B69795143BC3}"/>
                </c:ext>
              </c:extLst>
            </c:dLbl>
            <c:spPr>
              <a:noFill/>
              <a:ln>
                <a:noFill/>
              </a:ln>
              <a:effectLst/>
            </c:spPr>
            <c:txPr>
              <a:bodyPr/>
              <a:lstStyle/>
              <a:p>
                <a:pPr>
                  <a:defRPr sz="1200" b="0">
                    <a:solidFill>
                      <a:srgbClr val="51515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20"/>
            <c:spPr>
              <a:ln>
                <a:solidFill>
                  <a:srgbClr val="515151"/>
                </a:solidFill>
              </a:ln>
            </c:spPr>
          </c:errBars>
          <c:cat>
            <c:numRef>
              <c:f>Sheet1!$A$2:$A$4</c:f>
              <c:numCache>
                <c:formatCode>@</c:formatCode>
                <c:ptCount val="3"/>
                <c:pt idx="0">
                  <c:v>1</c:v>
                </c:pt>
                <c:pt idx="1">
                  <c:v>2</c:v>
                </c:pt>
                <c:pt idx="2">
                  <c:v>3</c:v>
                </c:pt>
              </c:numCache>
            </c:numRef>
          </c:cat>
          <c:val>
            <c:numRef>
              <c:f>Sheet1!$B$2:$B$4</c:f>
              <c:numCache>
                <c:formatCode>General</c:formatCode>
                <c:ptCount val="3"/>
                <c:pt idx="0">
                  <c:v>3.06</c:v>
                </c:pt>
                <c:pt idx="1">
                  <c:v>2.98</c:v>
                </c:pt>
                <c:pt idx="2">
                  <c:v>2.2000000000000002</c:v>
                </c:pt>
              </c:numCache>
            </c:numRef>
          </c:val>
          <c:extLst>
            <c:ext xmlns:c16="http://schemas.microsoft.com/office/drawing/2014/chart" uri="{C3380CC4-5D6E-409C-BE32-E72D297353CC}">
              <c16:uniqueId val="{00000004-4BC3-4EEE-8CD3-8BD34343C42A}"/>
            </c:ext>
          </c:extLst>
        </c:ser>
        <c:ser>
          <c:idx val="1"/>
          <c:order val="1"/>
          <c:tx>
            <c:strRef>
              <c:f>Sheet1!$C$1</c:f>
              <c:strCache>
                <c:ptCount val="1"/>
                <c:pt idx="0">
                  <c:v>Denosumab</c:v>
                </c:pt>
              </c:strCache>
            </c:strRef>
          </c:tx>
          <c:spPr>
            <a:solidFill>
              <a:schemeClr val="accent3"/>
            </a:solidFill>
            <a:ln>
              <a:noFill/>
            </a:ln>
          </c:spPr>
          <c:invertIfNegative val="0"/>
          <c:dLbls>
            <c:dLbl>
              <c:idx val="0"/>
              <c:layout>
                <c:manualLayout>
                  <c:x val="-4.751548818470432E-17"/>
                  <c:y val="-9.2870201096892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C8-4B55-B965-B69795143BC3}"/>
                </c:ext>
              </c:extLst>
            </c:dLbl>
            <c:dLbl>
              <c:idx val="1"/>
              <c:layout>
                <c:manualLayout>
                  <c:x val="0"/>
                  <c:y val="-7.2232378630916111E-2"/>
                </c:manualLayout>
              </c:layout>
              <c:tx>
                <c:rich>
                  <a:bodyPr/>
                  <a:lstStyle/>
                  <a:p>
                    <a:fld id="{4BA5AE74-D70D-4B49-8CAC-FDB0F88C168E}" type="VALUE">
                      <a:rPr lang="en-US" smtClean="0"/>
                      <a:pPr/>
                      <a:t>[VALUE]</a:t>
                    </a:fld>
                    <a:endParaRPr lang="de-A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C3-4EEE-8CD3-8BD34343C42A}"/>
                </c:ext>
              </c:extLst>
            </c:dLbl>
            <c:dLbl>
              <c:idx val="2"/>
              <c:layout>
                <c:manualLayout>
                  <c:x val="0"/>
                  <c:y val="-6.8792741553253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C8-4B55-B965-B69795143BC3}"/>
                </c:ext>
              </c:extLst>
            </c:dLbl>
            <c:spPr>
              <a:noFill/>
              <a:ln>
                <a:noFill/>
              </a:ln>
              <a:effectLst/>
            </c:spPr>
            <c:txPr>
              <a:bodyPr wrap="square" lIns="38100" tIns="19050" rIns="38100" bIns="19050" anchor="ctr">
                <a:spAutoFit/>
              </a:bodyPr>
              <a:lstStyle/>
              <a:p>
                <a:pPr>
                  <a:defRPr sz="1200">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errBars>
            <c:errBarType val="both"/>
            <c:errValType val="percentage"/>
            <c:noEndCap val="0"/>
            <c:val val="20"/>
            <c:spPr>
              <a:ln>
                <a:solidFill>
                  <a:srgbClr val="515151"/>
                </a:solidFill>
              </a:ln>
            </c:spPr>
          </c:errBars>
          <c:cat>
            <c:numRef>
              <c:f>Sheet1!$A$2:$A$4</c:f>
              <c:numCache>
                <c:formatCode>@</c:formatCode>
                <c:ptCount val="3"/>
                <c:pt idx="0">
                  <c:v>1</c:v>
                </c:pt>
                <c:pt idx="1">
                  <c:v>2</c:v>
                </c:pt>
                <c:pt idx="2">
                  <c:v>3</c:v>
                </c:pt>
              </c:numCache>
            </c:numRef>
          </c:cat>
          <c:val>
            <c:numRef>
              <c:f>Sheet1!$C$2:$C$4</c:f>
              <c:numCache>
                <c:formatCode>General</c:formatCode>
                <c:ptCount val="3"/>
                <c:pt idx="0">
                  <c:v>2.59</c:v>
                </c:pt>
                <c:pt idx="1">
                  <c:v>2.09</c:v>
                </c:pt>
                <c:pt idx="2">
                  <c:v>2.15</c:v>
                </c:pt>
              </c:numCache>
            </c:numRef>
          </c:val>
          <c:extLst>
            <c:ext xmlns:c16="http://schemas.microsoft.com/office/drawing/2014/chart" uri="{C3380CC4-5D6E-409C-BE32-E72D297353CC}">
              <c16:uniqueId val="{0000000A-4BC3-4EEE-8CD3-8BD34343C42A}"/>
            </c:ext>
          </c:extLst>
        </c:ser>
        <c:dLbls>
          <c:showLegendKey val="0"/>
          <c:showVal val="0"/>
          <c:showCatName val="0"/>
          <c:showSerName val="0"/>
          <c:showPercent val="0"/>
          <c:showBubbleSize val="0"/>
        </c:dLbls>
        <c:gapWidth val="50"/>
        <c:overlap val="-10"/>
        <c:axId val="714766400"/>
        <c:axId val="714762088"/>
      </c:barChart>
      <c:catAx>
        <c:axId val="714766400"/>
        <c:scaling>
          <c:orientation val="minMax"/>
        </c:scaling>
        <c:delete val="0"/>
        <c:axPos val="b"/>
        <c:numFmt formatCode="@" sourceLinked="1"/>
        <c:majorTickMark val="out"/>
        <c:minorTickMark val="none"/>
        <c:tickLblPos val="nextTo"/>
        <c:spPr>
          <a:ln w="6350">
            <a:solidFill>
              <a:srgbClr val="515151"/>
            </a:solidFill>
          </a:ln>
        </c:spPr>
        <c:txPr>
          <a:bodyPr/>
          <a:lstStyle/>
          <a:p>
            <a:pPr>
              <a:defRPr sz="1400" b="0">
                <a:solidFill>
                  <a:srgbClr val="515151"/>
                </a:solidFill>
              </a:defRPr>
            </a:pPr>
            <a:endParaRPr lang="de-DE"/>
          </a:p>
        </c:txPr>
        <c:crossAx val="714762088"/>
        <c:crosses val="autoZero"/>
        <c:auto val="1"/>
        <c:lblAlgn val="ctr"/>
        <c:lblOffset val="0"/>
        <c:noMultiLvlLbl val="0"/>
      </c:catAx>
      <c:valAx>
        <c:axId val="714762088"/>
        <c:scaling>
          <c:orientation val="minMax"/>
          <c:max val="4"/>
        </c:scaling>
        <c:delete val="0"/>
        <c:axPos val="l"/>
        <c:numFmt formatCode="#,##0.0" sourceLinked="0"/>
        <c:majorTickMark val="out"/>
        <c:minorTickMark val="none"/>
        <c:tickLblPos val="nextTo"/>
        <c:spPr>
          <a:ln w="6350">
            <a:solidFill>
              <a:srgbClr val="515151"/>
            </a:solidFill>
          </a:ln>
        </c:spPr>
        <c:txPr>
          <a:bodyPr/>
          <a:lstStyle/>
          <a:p>
            <a:pPr>
              <a:defRPr sz="1300" b="0">
                <a:solidFill>
                  <a:srgbClr val="515151"/>
                </a:solidFill>
              </a:defRPr>
            </a:pPr>
            <a:endParaRPr lang="de-DE"/>
          </a:p>
        </c:txPr>
        <c:crossAx val="714766400"/>
        <c:crosses val="autoZero"/>
        <c:crossBetween val="between"/>
        <c:majorUnit val="1"/>
      </c:valAx>
      <c:spPr>
        <a:noFill/>
      </c:spPr>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52090741808081E-2"/>
          <c:y val="4.7968749999999998E-2"/>
          <c:w val="0.898751242637292"/>
          <c:h val="0.78148879409574112"/>
        </c:manualLayout>
      </c:layout>
      <c:barChart>
        <c:barDir val="col"/>
        <c:grouping val="clustered"/>
        <c:varyColors val="0"/>
        <c:ser>
          <c:idx val="0"/>
          <c:order val="0"/>
          <c:tx>
            <c:strRef>
              <c:f>Sheet1!$B$1</c:f>
              <c:strCache>
                <c:ptCount val="1"/>
                <c:pt idx="0">
                  <c:v>Denosumab</c:v>
                </c:pt>
              </c:strCache>
            </c:strRef>
          </c:tx>
          <c:spPr>
            <a:solidFill>
              <a:schemeClr val="accent3"/>
            </a:solidFill>
            <a:ln>
              <a:noFill/>
            </a:ln>
          </c:spPr>
          <c:invertIfNegative val="0"/>
          <c:dLbls>
            <c:dLbl>
              <c:idx val="0"/>
              <c:layout>
                <c:manualLayout>
                  <c:x val="0"/>
                  <c:y val="-7.567201570857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81-4611-8B49-74563353EC17}"/>
                </c:ext>
              </c:extLst>
            </c:dLbl>
            <c:dLbl>
              <c:idx val="1"/>
              <c:layout>
                <c:manualLayout>
                  <c:x val="0"/>
                  <c:y val="-6.191346739792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81-4611-8B49-74563353EC17}"/>
                </c:ext>
              </c:extLst>
            </c:dLbl>
            <c:dLbl>
              <c:idx val="2"/>
              <c:layout>
                <c:manualLayout>
                  <c:x val="-6.8016230501985925E-17"/>
                  <c:y val="-9.630983817455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81-4611-8B49-74563353EC17}"/>
                </c:ext>
              </c:extLst>
            </c:dLbl>
            <c:dLbl>
              <c:idx val="3"/>
              <c:layout>
                <c:manualLayout>
                  <c:x val="0"/>
                  <c:y val="-7.9111652786241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81-4611-8B49-74563353EC17}"/>
                </c:ext>
              </c:extLst>
            </c:dLbl>
            <c:dLbl>
              <c:idx val="4"/>
              <c:layout>
                <c:manualLayout>
                  <c:x val="0"/>
                  <c:y val="-4.1275644931952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1-4611-8B49-74563353EC17}"/>
                </c:ext>
              </c:extLst>
            </c:dLbl>
            <c:dLbl>
              <c:idx val="5"/>
              <c:layout>
                <c:manualLayout>
                  <c:x val="-1.3603246100397185E-16"/>
                  <c:y val="-5.1594556164940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81-4611-8B49-74563353EC17}"/>
                </c:ext>
              </c:extLst>
            </c:dLbl>
            <c:dLbl>
              <c:idx val="6"/>
              <c:layout>
                <c:manualLayout>
                  <c:x val="0"/>
                  <c:y val="-0.103189112329880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81-4611-8B49-74563353EC17}"/>
                </c:ext>
              </c:extLst>
            </c:dLbl>
            <c:spPr>
              <a:noFill/>
              <a:ln>
                <a:noFill/>
              </a:ln>
              <a:effectLst/>
            </c:spPr>
            <c:txPr>
              <a:bodyPr wrap="square" lIns="38100" tIns="19050" rIns="38100" bIns="19050" anchor="ctr">
                <a:spAutoFit/>
              </a:bodyPr>
              <a:lstStyle/>
              <a:p>
                <a:pPr>
                  <a:defRPr sz="1200">
                    <a:solidFill>
                      <a:srgbClr val="51515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percentage"/>
            <c:noEndCap val="0"/>
            <c:val val="30"/>
            <c:spPr>
              <a:ln>
                <a:solidFill>
                  <a:srgbClr val="515151"/>
                </a:solidFill>
              </a:ln>
            </c:spPr>
          </c:errBars>
          <c:cat>
            <c:strRef>
              <c:f>Sheet1!$A$2:$A$8</c:f>
              <c:strCache>
                <c:ptCount val="7"/>
                <c:pt idx="0">
                  <c:v>4</c:v>
                </c:pt>
                <c:pt idx="1">
                  <c:v>5</c:v>
                </c:pt>
                <c:pt idx="2">
                  <c:v>6</c:v>
                </c:pt>
                <c:pt idx="3">
                  <c:v>7</c:v>
                </c:pt>
                <c:pt idx="4">
                  <c:v>8</c:v>
                </c:pt>
                <c:pt idx="5">
                  <c:v>9</c:v>
                </c:pt>
                <c:pt idx="6">
                  <c:v>10</c:v>
                </c:pt>
              </c:strCache>
            </c:strRef>
          </c:cat>
          <c:val>
            <c:numRef>
              <c:f>Sheet1!$B$2:$B$8</c:f>
              <c:numCache>
                <c:formatCode>General</c:formatCode>
                <c:ptCount val="7"/>
                <c:pt idx="0">
                  <c:v>1.49</c:v>
                </c:pt>
                <c:pt idx="1">
                  <c:v>1.23</c:v>
                </c:pt>
                <c:pt idx="2">
                  <c:v>1.77</c:v>
                </c:pt>
                <c:pt idx="3">
                  <c:v>1.55</c:v>
                </c:pt>
                <c:pt idx="4">
                  <c:v>0.84</c:v>
                </c:pt>
                <c:pt idx="5">
                  <c:v>1.05</c:v>
                </c:pt>
                <c:pt idx="6">
                  <c:v>1.91</c:v>
                </c:pt>
              </c:numCache>
            </c:numRef>
          </c:val>
          <c:extLst>
            <c:ext xmlns:c16="http://schemas.microsoft.com/office/drawing/2014/chart" uri="{C3380CC4-5D6E-409C-BE32-E72D297353CC}">
              <c16:uniqueId val="{00000004-4BC3-4EEE-8CD3-8BD34343C42A}"/>
            </c:ext>
          </c:extLst>
        </c:ser>
        <c:dLbls>
          <c:showLegendKey val="0"/>
          <c:showVal val="0"/>
          <c:showCatName val="0"/>
          <c:showSerName val="0"/>
          <c:showPercent val="0"/>
          <c:showBubbleSize val="0"/>
        </c:dLbls>
        <c:gapWidth val="161"/>
        <c:overlap val="-10"/>
        <c:axId val="714766400"/>
        <c:axId val="714762088"/>
      </c:barChart>
      <c:catAx>
        <c:axId val="714766400"/>
        <c:scaling>
          <c:orientation val="minMax"/>
        </c:scaling>
        <c:delete val="0"/>
        <c:axPos val="b"/>
        <c:title>
          <c:tx>
            <c:rich>
              <a:bodyPr/>
              <a:lstStyle/>
              <a:p>
                <a:pPr algn="ctr" rtl="0">
                  <a:defRPr lang="de-DE" sz="1600" b="1" i="0" u="none" strike="noStrike" kern="1200" baseline="0">
                    <a:solidFill>
                      <a:srgbClr val="515151"/>
                    </a:solidFill>
                    <a:latin typeface="+mn-lt"/>
                    <a:ea typeface="+mn-ea"/>
                    <a:cs typeface="+mn-cs"/>
                  </a:defRPr>
                </a:pPr>
                <a:r>
                  <a:rPr lang="de-DE" sz="1600" b="1" i="0" u="none" strike="noStrike" kern="1200" baseline="0" dirty="0">
                    <a:solidFill>
                      <a:srgbClr val="515151"/>
                    </a:solidFill>
                    <a:latin typeface="+mn-lt"/>
                    <a:ea typeface="+mn-ea"/>
                    <a:cs typeface="+mn-cs"/>
                  </a:rPr>
                  <a:t>Jahre</a:t>
                </a:r>
              </a:p>
            </c:rich>
          </c:tx>
          <c:layout>
            <c:manualLayout>
              <c:xMode val="edge"/>
              <c:yMode val="edge"/>
              <c:x val="0.10944264120639305"/>
              <c:y val="0.90402897961947326"/>
            </c:manualLayout>
          </c:layout>
          <c:overlay val="0"/>
        </c:title>
        <c:numFmt formatCode="General" sourceLinked="1"/>
        <c:majorTickMark val="out"/>
        <c:minorTickMark val="none"/>
        <c:tickLblPos val="nextTo"/>
        <c:spPr>
          <a:ln w="6350">
            <a:solidFill>
              <a:srgbClr val="515151"/>
            </a:solidFill>
          </a:ln>
        </c:spPr>
        <c:txPr>
          <a:bodyPr/>
          <a:lstStyle/>
          <a:p>
            <a:pPr>
              <a:defRPr sz="1400" b="0">
                <a:solidFill>
                  <a:srgbClr val="515151"/>
                </a:solidFill>
              </a:defRPr>
            </a:pPr>
            <a:endParaRPr lang="de-DE"/>
          </a:p>
        </c:txPr>
        <c:crossAx val="714762088"/>
        <c:crosses val="autoZero"/>
        <c:auto val="1"/>
        <c:lblAlgn val="ctr"/>
        <c:lblOffset val="0"/>
        <c:noMultiLvlLbl val="0"/>
      </c:catAx>
      <c:valAx>
        <c:axId val="714762088"/>
        <c:scaling>
          <c:orientation val="minMax"/>
          <c:max val="4"/>
        </c:scaling>
        <c:delete val="1"/>
        <c:axPos val="l"/>
        <c:numFmt formatCode="#,##0.0" sourceLinked="0"/>
        <c:majorTickMark val="out"/>
        <c:minorTickMark val="none"/>
        <c:tickLblPos val="nextTo"/>
        <c:crossAx val="714766400"/>
        <c:crosses val="autoZero"/>
        <c:crossBetween val="between"/>
        <c:majorUnit val="1"/>
      </c:valAx>
      <c:spPr>
        <a:noFill/>
      </c:spPr>
    </c:plotArea>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0.74487</cdr:x>
      <cdr:y>0.09069</cdr:y>
    </cdr:from>
    <cdr:to>
      <cdr:x>0.74487</cdr:x>
      <cdr:y>0.86332</cdr:y>
    </cdr:to>
    <cdr:cxnSp macro="">
      <cdr:nvCxnSpPr>
        <cdr:cNvPr id="2" name="Gerader Verbinder 1">
          <a:extLst xmlns:a="http://schemas.openxmlformats.org/drawingml/2006/main">
            <a:ext uri="{FF2B5EF4-FFF2-40B4-BE49-F238E27FC236}">
              <a16:creationId xmlns:a16="http://schemas.microsoft.com/office/drawing/2014/main" id="{35599B5B-AE84-49F3-A951-C29DB7993AE0}"/>
            </a:ext>
          </a:extLst>
        </cdr:cNvPr>
        <cdr:cNvCxnSpPr/>
      </cdr:nvCxnSpPr>
      <cdr:spPr bwMode="auto">
        <a:xfrm xmlns:a="http://schemas.openxmlformats.org/drawingml/2006/main" flipV="1">
          <a:off x="4043771" y="247559"/>
          <a:ext cx="0" cy="2109176"/>
        </a:xfrm>
        <a:prstGeom xmlns:a="http://schemas.openxmlformats.org/drawingml/2006/main" prst="line">
          <a:avLst/>
        </a:prstGeom>
        <a:noFill xmlns:a="http://schemas.openxmlformats.org/drawingml/2006/main"/>
        <a:ln xmlns:a="http://schemas.openxmlformats.org/drawingml/2006/main" w="9525" cap="flat" cmpd="sng" algn="ctr">
          <a:solidFill>
            <a:srgbClr val="515151"/>
          </a:solidFill>
          <a:prstDash val="dash"/>
          <a:round/>
          <a:headEnd type="none" w="med" len="med"/>
          <a:tailEnd type="none" w="med" len="med"/>
        </a:ln>
        <a:effectLst xmlns:a="http://schemas.openxmlformats.org/drawingml/2006/main"/>
      </cdr:spPr>
    </cdr:cxnSp>
  </cdr:relSizeAnchor>
</c:userShapes>
</file>

<file path=ppt/drawings/drawing10.xml><?xml version="1.0" encoding="utf-8"?>
<c:userShapes xmlns:c="http://schemas.openxmlformats.org/drawingml/2006/chart">
  <cdr:relSizeAnchor xmlns:cdr="http://schemas.openxmlformats.org/drawingml/2006/chartDrawing">
    <cdr:from>
      <cdr:x>0.10563</cdr:x>
      <cdr:y>0.65725</cdr:y>
    </cdr:from>
    <cdr:to>
      <cdr:x>0.9008</cdr:x>
      <cdr:y>0.65725</cdr:y>
    </cdr:to>
    <cdr:cxnSp macro="">
      <cdr:nvCxnSpPr>
        <cdr:cNvPr id="2" name="Gerader Verbinder 1">
          <a:extLst xmlns:a="http://schemas.openxmlformats.org/drawingml/2006/main">
            <a:ext uri="{FF2B5EF4-FFF2-40B4-BE49-F238E27FC236}">
              <a16:creationId xmlns:a16="http://schemas.microsoft.com/office/drawing/2014/main" id="{B2B436C5-8BD8-4D76-BD4E-5A6FE63F6176}"/>
            </a:ext>
          </a:extLst>
        </cdr:cNvPr>
        <cdr:cNvCxnSpPr/>
      </cdr:nvCxnSpPr>
      <cdr:spPr bwMode="auto">
        <a:xfrm xmlns:a="http://schemas.openxmlformats.org/drawingml/2006/main">
          <a:off x="496459" y="2000372"/>
          <a:ext cx="3737344" cy="0"/>
        </a:xfrm>
        <a:prstGeom xmlns:a="http://schemas.openxmlformats.org/drawingml/2006/main" prst="line">
          <a:avLst/>
        </a:prstGeom>
        <a:noFill xmlns:a="http://schemas.openxmlformats.org/drawingml/2006/main"/>
        <a:ln xmlns:a="http://schemas.openxmlformats.org/drawingml/2006/main" w="9525" cap="flat" cmpd="sng" algn="ctr">
          <a:solidFill>
            <a:srgbClr val="515151"/>
          </a:solidFill>
          <a:prstDash val="dash"/>
          <a:round/>
          <a:headEnd type="none" w="med" len="med"/>
          <a:tailEnd type="none" w="med" len="med"/>
        </a:ln>
        <a:effectLst xmlns:a="http://schemas.openxmlformats.org/drawingml/2006/main"/>
      </cdr:spPr>
    </cdr:cxnSp>
  </cdr:relSizeAnchor>
</c:userShapes>
</file>

<file path=ppt/drawings/drawing11.xml><?xml version="1.0" encoding="utf-8"?>
<c:userShapes xmlns:c="http://schemas.openxmlformats.org/drawingml/2006/chart">
  <cdr:relSizeAnchor xmlns:cdr="http://schemas.openxmlformats.org/drawingml/2006/chartDrawing">
    <cdr:from>
      <cdr:x>0.07254</cdr:x>
      <cdr:y>0.64099</cdr:y>
    </cdr:from>
    <cdr:to>
      <cdr:x>0.93231</cdr:x>
      <cdr:y>0.64099</cdr:y>
    </cdr:to>
    <cdr:cxnSp macro="">
      <cdr:nvCxnSpPr>
        <cdr:cNvPr id="3" name="Gerader Verbinder 2">
          <a:extLst xmlns:a="http://schemas.openxmlformats.org/drawingml/2006/main">
            <a:ext uri="{FF2B5EF4-FFF2-40B4-BE49-F238E27FC236}">
              <a16:creationId xmlns:a16="http://schemas.microsoft.com/office/drawing/2014/main" id="{140C1C49-A615-473E-96F2-316C7A68A6D6}"/>
            </a:ext>
          </a:extLst>
        </cdr:cNvPr>
        <cdr:cNvCxnSpPr/>
      </cdr:nvCxnSpPr>
      <cdr:spPr bwMode="auto">
        <a:xfrm xmlns:a="http://schemas.openxmlformats.org/drawingml/2006/main">
          <a:off x="285728" y="1674351"/>
          <a:ext cx="3386616" cy="0"/>
        </a:xfrm>
        <a:prstGeom xmlns:a="http://schemas.openxmlformats.org/drawingml/2006/main" prst="line">
          <a:avLst/>
        </a:prstGeom>
        <a:noFill xmlns:a="http://schemas.openxmlformats.org/drawingml/2006/main"/>
        <a:ln xmlns:a="http://schemas.openxmlformats.org/drawingml/2006/main" w="9525" cap="flat" cmpd="sng" algn="ctr">
          <a:solidFill>
            <a:srgbClr val="515151"/>
          </a:solidFill>
          <a:prstDash val="dash"/>
          <a:round/>
          <a:headEnd type="none" w="med" len="med"/>
          <a:tailEnd type="none" w="med" len="med"/>
        </a:ln>
        <a:effectLst xmlns:a="http://schemas.openxmlformats.org/drawingml/2006/main"/>
      </cdr:spPr>
    </cdr:cxnSp>
  </cdr:relSizeAnchor>
</c:userShapes>
</file>

<file path=ppt/drawings/drawing12.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13.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14.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15.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16.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17.xml><?xml version="1.0" encoding="utf-8"?>
<c:userShapes xmlns:c="http://schemas.openxmlformats.org/drawingml/2006/chart">
  <cdr:relSizeAnchor xmlns:cdr="http://schemas.openxmlformats.org/drawingml/2006/chartDrawing">
    <cdr:from>
      <cdr:x>0.35051</cdr:x>
      <cdr:y>0.04833</cdr:y>
    </cdr:from>
    <cdr:to>
      <cdr:x>0.35051</cdr:x>
      <cdr:y>0.86286</cdr:y>
    </cdr:to>
    <cdr:cxnSp macro="">
      <cdr:nvCxnSpPr>
        <cdr:cNvPr id="2" name="Gerader Verbinder 1">
          <a:extLst xmlns:a="http://schemas.openxmlformats.org/drawingml/2006/main">
            <a:ext uri="{FF2B5EF4-FFF2-40B4-BE49-F238E27FC236}">
              <a16:creationId xmlns:a16="http://schemas.microsoft.com/office/drawing/2014/main" id="{26E78882-913A-4EE2-8A8E-F61B7BD76E99}"/>
            </a:ext>
          </a:extLst>
        </cdr:cNvPr>
        <cdr:cNvCxnSpPr>
          <a:cxnSpLocks xmlns:a="http://schemas.openxmlformats.org/drawingml/2006/main"/>
        </cdr:cNvCxnSpPr>
      </cdr:nvCxnSpPr>
      <cdr:spPr bwMode="auto">
        <a:xfrm xmlns:a="http://schemas.openxmlformats.org/drawingml/2006/main">
          <a:off x="3290236" y="159431"/>
          <a:ext cx="0" cy="2687270"/>
        </a:xfrm>
        <a:prstGeom xmlns:a="http://schemas.openxmlformats.org/drawingml/2006/main" prst="line">
          <a:avLst/>
        </a:prstGeom>
        <a:ln xmlns:a="http://schemas.openxmlformats.org/drawingml/2006/main" w="6350">
          <a:solidFill>
            <a:srgbClr val="515151"/>
          </a:solidFill>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0.4777</cdr:x>
      <cdr:y>0.07588</cdr:y>
    </cdr:from>
    <cdr:to>
      <cdr:x>0.4777</cdr:x>
      <cdr:y>0.86332</cdr:y>
    </cdr:to>
    <cdr:cxnSp macro="">
      <cdr:nvCxnSpPr>
        <cdr:cNvPr id="2" name="Gerader Verbinder 1">
          <a:extLst xmlns:a="http://schemas.openxmlformats.org/drawingml/2006/main">
            <a:ext uri="{FF2B5EF4-FFF2-40B4-BE49-F238E27FC236}">
              <a16:creationId xmlns:a16="http://schemas.microsoft.com/office/drawing/2014/main" id="{35599B5B-AE84-49F3-A951-C29DB7993AE0}"/>
            </a:ext>
          </a:extLst>
        </cdr:cNvPr>
        <cdr:cNvCxnSpPr/>
      </cdr:nvCxnSpPr>
      <cdr:spPr bwMode="auto">
        <a:xfrm xmlns:a="http://schemas.openxmlformats.org/drawingml/2006/main" flipV="1">
          <a:off x="2593359" y="206342"/>
          <a:ext cx="0" cy="2141275"/>
        </a:xfrm>
        <a:prstGeom xmlns:a="http://schemas.openxmlformats.org/drawingml/2006/main" prst="line">
          <a:avLst/>
        </a:prstGeom>
        <a:noFill xmlns:a="http://schemas.openxmlformats.org/drawingml/2006/main"/>
        <a:ln xmlns:a="http://schemas.openxmlformats.org/drawingml/2006/main" w="9525" cap="flat" cmpd="sng" algn="ctr">
          <a:solidFill>
            <a:srgbClr val="515151"/>
          </a:solidFill>
          <a:prstDash val="dash"/>
          <a:round/>
          <a:headEnd type="none" w="med" len="med"/>
          <a:tailEnd type="none" w="med" len="med"/>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0.4446</cdr:x>
      <cdr:y>0.07588</cdr:y>
    </cdr:from>
    <cdr:to>
      <cdr:x>0.4446</cdr:x>
      <cdr:y>0.86332</cdr:y>
    </cdr:to>
    <cdr:cxnSp macro="">
      <cdr:nvCxnSpPr>
        <cdr:cNvPr id="2" name="Gerader Verbinder 1">
          <a:extLst xmlns:a="http://schemas.openxmlformats.org/drawingml/2006/main">
            <a:ext uri="{FF2B5EF4-FFF2-40B4-BE49-F238E27FC236}">
              <a16:creationId xmlns:a16="http://schemas.microsoft.com/office/drawing/2014/main" id="{35599B5B-AE84-49F3-A951-C29DB7993AE0}"/>
            </a:ext>
          </a:extLst>
        </cdr:cNvPr>
        <cdr:cNvCxnSpPr/>
      </cdr:nvCxnSpPr>
      <cdr:spPr bwMode="auto">
        <a:xfrm xmlns:a="http://schemas.openxmlformats.org/drawingml/2006/main" flipV="1">
          <a:off x="2413684" y="206340"/>
          <a:ext cx="0" cy="2141284"/>
        </a:xfrm>
        <a:prstGeom xmlns:a="http://schemas.openxmlformats.org/drawingml/2006/main" prst="line">
          <a:avLst/>
        </a:prstGeom>
        <a:noFill xmlns:a="http://schemas.openxmlformats.org/drawingml/2006/main"/>
        <a:ln xmlns:a="http://schemas.openxmlformats.org/drawingml/2006/main" w="9525" cap="flat" cmpd="sng" algn="ctr">
          <a:solidFill>
            <a:srgbClr val="515151"/>
          </a:solidFill>
          <a:prstDash val="dash"/>
          <a:round/>
          <a:headEnd type="none" w="med" len="med"/>
          <a:tailEnd type="none" w="med" len="med"/>
        </a:ln>
        <a:effectLst xmlns:a="http://schemas.openxmlformats.org/drawingml/2006/main"/>
      </cdr:spPr>
    </cdr:cxnSp>
  </cdr:relSizeAnchor>
</c:userShapes>
</file>

<file path=ppt/drawings/drawing4.xml><?xml version="1.0" encoding="utf-8"?>
<c:userShapes xmlns:c="http://schemas.openxmlformats.org/drawingml/2006/chart">
  <cdr:relSizeAnchor xmlns:cdr="http://schemas.openxmlformats.org/drawingml/2006/chartDrawing">
    <cdr:from>
      <cdr:x>0.25261</cdr:x>
      <cdr:y>0.83722</cdr:y>
    </cdr:from>
    <cdr:to>
      <cdr:x>0.2728</cdr:x>
      <cdr:y>0.90326</cdr:y>
    </cdr:to>
    <cdr:sp macro="" textlink="">
      <cdr:nvSpPr>
        <cdr:cNvPr id="5" name="TextBox 19">
          <a:extLst xmlns:a="http://schemas.openxmlformats.org/drawingml/2006/main">
            <a:ext uri="{FF2B5EF4-FFF2-40B4-BE49-F238E27FC236}">
              <a16:creationId xmlns:a16="http://schemas.microsoft.com/office/drawing/2014/main" id="{3B7B6164-67A9-4230-AC6C-9B1CE0AE45CE}"/>
            </a:ext>
          </a:extLst>
        </cdr:cNvPr>
        <cdr:cNvSpPr txBox="1"/>
      </cdr:nvSpPr>
      <cdr:spPr>
        <a:xfrm xmlns:a="http://schemas.openxmlformats.org/drawingml/2006/main">
          <a:off x="765754" y="3091226"/>
          <a:ext cx="61202" cy="2438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77" baseline="30000" dirty="0">
              <a:solidFill>
                <a:srgbClr val="515151"/>
              </a:solidFill>
              <a:latin typeface="Arial" panose="020B0604020202020204" pitchFamily="34" charset="0"/>
              <a:cs typeface="Arial" panose="020B0604020202020204" pitchFamily="34" charset="0"/>
            </a:rPr>
            <a:t>a</a:t>
          </a:r>
        </a:p>
      </cdr:txBody>
    </cdr:sp>
  </cdr:relSizeAnchor>
  <cdr:relSizeAnchor xmlns:cdr="http://schemas.openxmlformats.org/drawingml/2006/chartDrawing">
    <cdr:from>
      <cdr:x>0.92586</cdr:x>
      <cdr:y>0.83722</cdr:y>
    </cdr:from>
    <cdr:to>
      <cdr:x>0.94605</cdr:x>
      <cdr:y>0.90326</cdr:y>
    </cdr:to>
    <cdr:sp macro="" textlink="">
      <cdr:nvSpPr>
        <cdr:cNvPr id="6" name="TextBox 20">
          <a:extLst xmlns:a="http://schemas.openxmlformats.org/drawingml/2006/main">
            <a:ext uri="{FF2B5EF4-FFF2-40B4-BE49-F238E27FC236}">
              <a16:creationId xmlns:a16="http://schemas.microsoft.com/office/drawing/2014/main" id="{8243D7A2-8E83-46E7-A3A6-A56DBD52BD34}"/>
            </a:ext>
          </a:extLst>
        </cdr:cNvPr>
        <cdr:cNvSpPr txBox="1"/>
      </cdr:nvSpPr>
      <cdr:spPr>
        <a:xfrm xmlns:a="http://schemas.openxmlformats.org/drawingml/2006/main">
          <a:off x="2806600" y="3091226"/>
          <a:ext cx="61203" cy="2438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77" baseline="30000" dirty="0">
              <a:solidFill>
                <a:srgbClr val="515151"/>
              </a:solidFill>
              <a:latin typeface="Arial" panose="020B0604020202020204" pitchFamily="34" charset="0"/>
              <a:cs typeface="Arial" panose="020B0604020202020204" pitchFamily="34" charset="0"/>
            </a:rPr>
            <a:t>a</a:t>
          </a:r>
        </a:p>
      </cdr:txBody>
    </cdr:sp>
  </cdr:relSizeAnchor>
  <cdr:relSizeAnchor xmlns:cdr="http://schemas.openxmlformats.org/drawingml/2006/chartDrawing">
    <cdr:from>
      <cdr:x>0.68857</cdr:x>
      <cdr:y>0.83722</cdr:y>
    </cdr:from>
    <cdr:to>
      <cdr:x>0.70876</cdr:x>
      <cdr:y>0.90326</cdr:y>
    </cdr:to>
    <cdr:sp macro="" textlink="">
      <cdr:nvSpPr>
        <cdr:cNvPr id="7" name="TextBox 21">
          <a:extLst xmlns:a="http://schemas.openxmlformats.org/drawingml/2006/main">
            <a:ext uri="{FF2B5EF4-FFF2-40B4-BE49-F238E27FC236}">
              <a16:creationId xmlns:a16="http://schemas.microsoft.com/office/drawing/2014/main" id="{1CCAC6ED-519E-4935-9406-8B2EE1E1CA0A}"/>
            </a:ext>
          </a:extLst>
        </cdr:cNvPr>
        <cdr:cNvSpPr txBox="1"/>
      </cdr:nvSpPr>
      <cdr:spPr>
        <a:xfrm xmlns:a="http://schemas.openxmlformats.org/drawingml/2006/main">
          <a:off x="2087289" y="3091226"/>
          <a:ext cx="61203" cy="2438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77" baseline="30000" dirty="0">
              <a:solidFill>
                <a:srgbClr val="515151"/>
              </a:solidFill>
              <a:latin typeface="Arial" panose="020B0604020202020204" pitchFamily="34" charset="0"/>
              <a:cs typeface="Arial" panose="020B0604020202020204" pitchFamily="34" charset="0"/>
            </a:rPr>
            <a:t>a</a:t>
          </a:r>
        </a:p>
      </cdr:txBody>
    </cdr:sp>
  </cdr:relSizeAnchor>
</c:userShapes>
</file>

<file path=ppt/drawings/drawing5.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0.23979</cdr:x>
      <cdr:y>0.2399</cdr:y>
    </cdr:from>
    <cdr:to>
      <cdr:x>0.36904</cdr:x>
      <cdr:y>0.41143</cdr:y>
    </cdr:to>
    <cdr:sp macro="" textlink="">
      <cdr:nvSpPr>
        <cdr:cNvPr id="2" name="TextBox 1"/>
        <cdr:cNvSpPr txBox="1"/>
      </cdr:nvSpPr>
      <cdr:spPr>
        <a:xfrm xmlns:a="http://schemas.openxmlformats.org/drawingml/2006/main">
          <a:off x="2059172" y="149919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userShapes>
</file>

<file path=ppt/drawings/drawing9.xml><?xml version="1.0" encoding="utf-8"?>
<c:userShapes xmlns:c="http://schemas.openxmlformats.org/drawingml/2006/chart">
  <cdr:relSizeAnchor xmlns:cdr="http://schemas.openxmlformats.org/drawingml/2006/chartDrawing">
    <cdr:from>
      <cdr:x>0.06675</cdr:x>
      <cdr:y>0.63309</cdr:y>
    </cdr:from>
    <cdr:to>
      <cdr:x>0.96158</cdr:x>
      <cdr:y>0.63309</cdr:y>
    </cdr:to>
    <cdr:cxnSp macro="">
      <cdr:nvCxnSpPr>
        <cdr:cNvPr id="2" name="Gerader Verbinder 1">
          <a:extLst xmlns:a="http://schemas.openxmlformats.org/drawingml/2006/main">
            <a:ext uri="{FF2B5EF4-FFF2-40B4-BE49-F238E27FC236}">
              <a16:creationId xmlns:a16="http://schemas.microsoft.com/office/drawing/2014/main" id="{8C5C93B4-6A23-49E7-92D8-C60B6B2E8DA0}"/>
            </a:ext>
          </a:extLst>
        </cdr:cNvPr>
        <cdr:cNvCxnSpPr/>
      </cdr:nvCxnSpPr>
      <cdr:spPr bwMode="auto">
        <a:xfrm xmlns:a="http://schemas.openxmlformats.org/drawingml/2006/main">
          <a:off x="252613" y="1653697"/>
          <a:ext cx="3386597" cy="0"/>
        </a:xfrm>
        <a:prstGeom xmlns:a="http://schemas.openxmlformats.org/drawingml/2006/main" prst="line">
          <a:avLst/>
        </a:prstGeom>
        <a:noFill xmlns:a="http://schemas.openxmlformats.org/drawingml/2006/main"/>
        <a:ln xmlns:a="http://schemas.openxmlformats.org/drawingml/2006/main" w="9525" cap="flat" cmpd="sng" algn="ctr">
          <a:solidFill>
            <a:srgbClr val="515151"/>
          </a:solidFill>
          <a:prstDash val="dash"/>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3B83C-0F96-42BC-84DA-52B09CEE7C2B}"/>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dirty="0"/>
          </a:p>
        </p:txBody>
      </p:sp>
      <p:sp>
        <p:nvSpPr>
          <p:cNvPr id="3" name="Date Placeholder 2">
            <a:extLst>
              <a:ext uri="{FF2B5EF4-FFF2-40B4-BE49-F238E27FC236}">
                <a16:creationId xmlns:a16="http://schemas.microsoft.com/office/drawing/2014/main" id="{72BBDB34-CF21-419B-91AC-E228075B5379}"/>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21D01C97-2C59-467F-B71B-E5A101DB3179}" type="datetimeFigureOut">
              <a:rPr lang="de-DE" smtClean="0"/>
              <a:t>04.08.2021</a:t>
            </a:fld>
            <a:endParaRPr lang="de-DE" dirty="0"/>
          </a:p>
        </p:txBody>
      </p:sp>
      <p:sp>
        <p:nvSpPr>
          <p:cNvPr id="4" name="Footer Placeholder 3">
            <a:extLst>
              <a:ext uri="{FF2B5EF4-FFF2-40B4-BE49-F238E27FC236}">
                <a16:creationId xmlns:a16="http://schemas.microsoft.com/office/drawing/2014/main" id="{C48F427A-76A3-4812-BDBA-2DB26335385E}"/>
              </a:ext>
            </a:extLst>
          </p:cNvPr>
          <p:cNvSpPr>
            <a:spLocks noGrp="1"/>
          </p:cNvSpPr>
          <p:nvPr>
            <p:ph type="ftr" sz="quarter" idx="2"/>
          </p:nvPr>
        </p:nvSpPr>
        <p:spPr>
          <a:xfrm>
            <a:off x="0" y="9517547"/>
            <a:ext cx="6888163" cy="502754"/>
          </a:xfrm>
          <a:prstGeom prst="rect">
            <a:avLst/>
          </a:prstGeom>
        </p:spPr>
        <p:txBody>
          <a:bodyPr vert="horz" lIns="96616" tIns="48308" rIns="96616" bIns="48308" rtlCol="0" anchor="b"/>
          <a:lstStyle>
            <a:lvl1pPr algn="l">
              <a:defRPr sz="1300"/>
            </a:lvl1pPr>
          </a:lstStyle>
          <a:p>
            <a:endParaRPr lang="de-DE" dirty="0"/>
          </a:p>
        </p:txBody>
      </p:sp>
      <p:sp>
        <p:nvSpPr>
          <p:cNvPr id="5" name="Slide Number Placeholder 4">
            <a:extLst>
              <a:ext uri="{FF2B5EF4-FFF2-40B4-BE49-F238E27FC236}">
                <a16:creationId xmlns:a16="http://schemas.microsoft.com/office/drawing/2014/main" id="{BDC9A074-2299-469F-B394-9CDD28F0C5A7}"/>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F444D938-CC43-4438-90C3-A057BADA0B5F}" type="slidenum">
              <a:rPr lang="de-DE" smtClean="0"/>
              <a:t>‹#›</a:t>
            </a:fld>
            <a:endParaRPr lang="de-DE" dirty="0"/>
          </a:p>
        </p:txBody>
      </p:sp>
    </p:spTree>
    <p:extLst>
      <p:ext uri="{BB962C8B-B14F-4D97-AF65-F5344CB8AC3E}">
        <p14:creationId xmlns:p14="http://schemas.microsoft.com/office/powerpoint/2010/main" val="4163932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dirty="0"/>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00BB4FF-CD0D-4CEA-BEDA-24A01294AB17}" type="datetimeFigureOut">
              <a:rPr lang="de-DE" smtClean="0"/>
              <a:t>04.08.2021</a:t>
            </a:fld>
            <a:endParaRPr lang="de-DE"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dirty="0"/>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517547"/>
            <a:ext cx="6888163" cy="502754"/>
          </a:xfrm>
          <a:prstGeom prst="rect">
            <a:avLst/>
          </a:prstGeom>
        </p:spPr>
        <p:txBody>
          <a:bodyPr vert="horz" lIns="96616" tIns="48308" rIns="96616" bIns="48308" rtlCol="0" anchor="b"/>
          <a:lstStyle>
            <a:lvl1pPr algn="l">
              <a:defRPr lang="de-DE"/>
            </a:lvl1pPr>
          </a:lstStyle>
          <a:p>
            <a:endParaRPr lang="de-DE" dirty="0"/>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CC669B7-D1B3-41D2-BA63-DF58F4D59C73}" type="slidenum">
              <a:rPr lang="de-DE" smtClean="0"/>
              <a:t>‹#›</a:t>
            </a:fld>
            <a:endParaRPr lang="de-DE" dirty="0"/>
          </a:p>
        </p:txBody>
      </p:sp>
    </p:spTree>
    <p:extLst>
      <p:ext uri="{BB962C8B-B14F-4D97-AF65-F5344CB8AC3E}">
        <p14:creationId xmlns:p14="http://schemas.microsoft.com/office/powerpoint/2010/main" val="53575348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42FBCFB-C5BD-4008-8F4C-A737AE6DDBAF}" type="slidenum">
              <a:rPr lang="en-US" smtClean="0"/>
              <a:t>1</a:t>
            </a:fld>
            <a:endParaRPr lang="en-US" dirty="0"/>
          </a:p>
        </p:txBody>
      </p:sp>
    </p:spTree>
    <p:extLst>
      <p:ext uri="{BB962C8B-B14F-4D97-AF65-F5344CB8AC3E}">
        <p14:creationId xmlns:p14="http://schemas.microsoft.com/office/powerpoint/2010/main" val="401206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pPr defTabSz="966155">
              <a:defRPr/>
            </a:pPr>
            <a:endParaRPr lang="de-DE"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de-DE" sz="19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3CC669B7-D1B3-41D2-BA63-DF58F4D59C73}" type="slidenum">
              <a:rPr lang="de-DE">
                <a:solidFill>
                  <a:prstClr val="black"/>
                </a:solidFill>
                <a:latin typeface="Calibri" panose="020F0502020204030204"/>
              </a:rPr>
              <a:pPr defTabSz="966155">
                <a:defRPr/>
              </a:pPr>
              <a:t>10</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410627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57C1FF80-9C32-441D-B43F-284FCE7B7B01}" type="slidenum">
              <a:rPr lang="en-GB" smtClean="0"/>
              <a:pPr/>
              <a:t>11</a:t>
            </a:fld>
            <a:endParaRPr lang="en-GB"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394723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a:xfrm>
            <a:off x="2" y="10332155"/>
            <a:ext cx="2984871" cy="543897"/>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B4B84EE-F86A-4E7C-BF4F-B0D84ACBA81A}" type="slidenum">
              <a:rPr lang="en-US" smtClean="0"/>
              <a:pPr/>
              <a:t>12</a:t>
            </a:fld>
            <a:endParaRPr lang="en-US" dirty="0"/>
          </a:p>
        </p:txBody>
      </p:sp>
    </p:spTree>
    <p:extLst>
      <p:ext uri="{BB962C8B-B14F-4D97-AF65-F5344CB8AC3E}">
        <p14:creationId xmlns:p14="http://schemas.microsoft.com/office/powerpoint/2010/main" val="316395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13</a:t>
            </a:fld>
            <a:endParaRPr lang="de-DE" dirty="0"/>
          </a:p>
        </p:txBody>
      </p:sp>
    </p:spTree>
    <p:extLst>
      <p:ext uri="{BB962C8B-B14F-4D97-AF65-F5344CB8AC3E}">
        <p14:creationId xmlns:p14="http://schemas.microsoft.com/office/powerpoint/2010/main" val="196688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Header Placeholder 3"/>
          <p:cNvSpPr>
            <a:spLocks noGrp="1"/>
          </p:cNvSpPr>
          <p:nvPr>
            <p:ph type="hdr" sz="quarter"/>
          </p:nvPr>
        </p:nvSpPr>
        <p:spPr/>
        <p:txBody>
          <a:bodyPr/>
          <a:lstStyle/>
          <a:p>
            <a:pPr defTabSz="966155">
              <a:defRPr/>
            </a:pPr>
            <a:endParaRPr lang="en-GB"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en-GB" sz="13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14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03617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15</a:t>
            </a:fld>
            <a:endParaRPr lang="de-DE" dirty="0"/>
          </a:p>
        </p:txBody>
      </p:sp>
    </p:spTree>
    <p:extLst>
      <p:ext uri="{BB962C8B-B14F-4D97-AF65-F5344CB8AC3E}">
        <p14:creationId xmlns:p14="http://schemas.microsoft.com/office/powerpoint/2010/main" val="242893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16</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968527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Header Placeholder 3"/>
          <p:cNvSpPr>
            <a:spLocks noGrp="1"/>
          </p:cNvSpPr>
          <p:nvPr>
            <p:ph type="hdr" sz="quarter"/>
          </p:nvPr>
        </p:nvSpPr>
        <p:spPr/>
        <p:txBody>
          <a:bodyPr/>
          <a:lstStyle/>
          <a:p>
            <a:pPr defTabSz="966155">
              <a:defRPr/>
            </a:pPr>
            <a:endParaRPr lang="en-GB"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en-GB" sz="13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17</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6433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18</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281120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19</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08693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a:extLst>
              <a:ext uri="{FF2B5EF4-FFF2-40B4-BE49-F238E27FC236}">
                <a16:creationId xmlns:a16="http://schemas.microsoft.com/office/drawing/2014/main" id="{2AFED78F-0A59-4E90-8B8A-DB574F3A5F70}"/>
              </a:ext>
            </a:extLst>
          </p:cNvPr>
          <p:cNvSpPr>
            <a:spLocks noGrp="1"/>
          </p:cNvSpPr>
          <p:nvPr>
            <p:ph type="body" idx="1"/>
          </p:nvPr>
        </p:nvSpPr>
        <p:spPr/>
        <p:txBody>
          <a:bodyPr/>
          <a:lstStyle/>
          <a:p>
            <a:endParaRPr lang="en-US" dirty="0"/>
          </a:p>
        </p:txBody>
      </p:sp>
      <p:sp>
        <p:nvSpPr>
          <p:cNvPr id="9" name="Slide Image Placeholder 8">
            <a:extLst>
              <a:ext uri="{FF2B5EF4-FFF2-40B4-BE49-F238E27FC236}">
                <a16:creationId xmlns:a16="http://schemas.microsoft.com/office/drawing/2014/main" id="{382E9A85-7486-4316-BE3E-DBE2ABCB2926}"/>
              </a:ext>
            </a:extLst>
          </p:cNvPr>
          <p:cNvSpPr>
            <a:spLocks noGrp="1" noRot="1" noChangeAspect="1"/>
          </p:cNvSpPr>
          <p:nvPr>
            <p:ph type="sldImg"/>
          </p:nvPr>
        </p:nvSpPr>
        <p:spPr>
          <a:xfrm>
            <a:off x="804863" y="742950"/>
            <a:ext cx="5432425" cy="3055938"/>
          </a:xfrm>
        </p:spPr>
      </p:sp>
      <p:sp>
        <p:nvSpPr>
          <p:cNvPr id="4" name="Slide Number Placeholder 3"/>
          <p:cNvSpPr>
            <a:spLocks noGrp="1"/>
          </p:cNvSpPr>
          <p:nvPr>
            <p:ph type="sldNum" sz="quarter" idx="5"/>
          </p:nvPr>
        </p:nvSpPr>
        <p:spPr/>
        <p:txBody>
          <a:bodyPr/>
          <a:lstStyle/>
          <a:p>
            <a:pPr defTabSz="966155">
              <a:defRPr/>
            </a:pPr>
            <a:fld id="{DE748669-5934-4534-9A72-7763A8C44AF2}" type="slidenum">
              <a:rPr lang="en-US">
                <a:solidFill>
                  <a:prstClr val="black"/>
                </a:solidFill>
                <a:latin typeface="Calibri" panose="020F0502020204030204"/>
              </a:rPr>
              <a:pPr defTabSz="966155">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8253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20</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1471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21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968204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22</a:t>
            </a:fld>
            <a:endParaRPr lang="de-DE" dirty="0"/>
          </a:p>
        </p:txBody>
      </p:sp>
    </p:spTree>
    <p:extLst>
      <p:ext uri="{BB962C8B-B14F-4D97-AF65-F5344CB8AC3E}">
        <p14:creationId xmlns:p14="http://schemas.microsoft.com/office/powerpoint/2010/main" val="187627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23</a:t>
            </a:fld>
            <a:endParaRPr lang="de-DE" dirty="0"/>
          </a:p>
        </p:txBody>
      </p:sp>
    </p:spTree>
    <p:extLst>
      <p:ext uri="{BB962C8B-B14F-4D97-AF65-F5344CB8AC3E}">
        <p14:creationId xmlns:p14="http://schemas.microsoft.com/office/powerpoint/2010/main" val="415056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24</a:t>
            </a:fld>
            <a:endParaRPr lang="de-DE" dirty="0"/>
          </a:p>
        </p:txBody>
      </p:sp>
    </p:spTree>
    <p:extLst>
      <p:ext uri="{BB962C8B-B14F-4D97-AF65-F5344CB8AC3E}">
        <p14:creationId xmlns:p14="http://schemas.microsoft.com/office/powerpoint/2010/main" val="77780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E824B3B-A243-475D-8C99-08DA0BE4B034}" type="slidenum">
              <a:rPr lang="en-GB" smtClean="0"/>
              <a:pPr>
                <a:defRPr/>
              </a:pPr>
              <a:t>25</a:t>
            </a:fld>
            <a:endParaRPr lang="en-GB" dirty="0"/>
          </a:p>
        </p:txBody>
      </p:sp>
    </p:spTree>
    <p:extLst>
      <p:ext uri="{BB962C8B-B14F-4D97-AF65-F5344CB8AC3E}">
        <p14:creationId xmlns:p14="http://schemas.microsoft.com/office/powerpoint/2010/main" val="2026346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E824B3B-A243-475D-8C99-08DA0BE4B034}" type="slidenum">
              <a:rPr lang="en-GB" smtClean="0"/>
              <a:pPr>
                <a:defRPr/>
              </a:pPr>
              <a:t>26</a:t>
            </a:fld>
            <a:endParaRPr lang="en-GB" dirty="0"/>
          </a:p>
        </p:txBody>
      </p:sp>
    </p:spTree>
    <p:extLst>
      <p:ext uri="{BB962C8B-B14F-4D97-AF65-F5344CB8AC3E}">
        <p14:creationId xmlns:p14="http://schemas.microsoft.com/office/powerpoint/2010/main" val="2672623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E824B3B-A243-475D-8C99-08DA0BE4B034}" type="slidenum">
              <a:rPr lang="en-GB" smtClean="0"/>
              <a:pPr>
                <a:defRPr/>
              </a:pPr>
              <a:t>27</a:t>
            </a:fld>
            <a:endParaRPr lang="en-GB" dirty="0"/>
          </a:p>
        </p:txBody>
      </p:sp>
    </p:spTree>
    <p:extLst>
      <p:ext uri="{BB962C8B-B14F-4D97-AF65-F5344CB8AC3E}">
        <p14:creationId xmlns:p14="http://schemas.microsoft.com/office/powerpoint/2010/main" val="1914573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28</a:t>
            </a:fld>
            <a:endParaRPr lang="de-DE" dirty="0"/>
          </a:p>
        </p:txBody>
      </p:sp>
    </p:spTree>
    <p:extLst>
      <p:ext uri="{BB962C8B-B14F-4D97-AF65-F5344CB8AC3E}">
        <p14:creationId xmlns:p14="http://schemas.microsoft.com/office/powerpoint/2010/main" val="239091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29</a:t>
            </a:fld>
            <a:endParaRPr lang="de-DE" dirty="0"/>
          </a:p>
        </p:txBody>
      </p:sp>
    </p:spTree>
    <p:extLst>
      <p:ext uri="{BB962C8B-B14F-4D97-AF65-F5344CB8AC3E}">
        <p14:creationId xmlns:p14="http://schemas.microsoft.com/office/powerpoint/2010/main" val="3043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3</a:t>
            </a:fld>
            <a:endParaRPr lang="de-DE" dirty="0"/>
          </a:p>
        </p:txBody>
      </p:sp>
    </p:spTree>
    <p:extLst>
      <p:ext uri="{BB962C8B-B14F-4D97-AF65-F5344CB8AC3E}">
        <p14:creationId xmlns:p14="http://schemas.microsoft.com/office/powerpoint/2010/main" val="232163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2251C-3DCE-40D0-B300-1B12E297E47A}"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169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defTabSz="966155">
              <a:defRPr/>
            </a:pPr>
            <a:endParaRPr lang="de-CH"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de-CH" sz="13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596E4B1D-F226-4056-9BED-3EA64A690336}" type="slidenum">
              <a:rPr lang="de-CH">
                <a:solidFill>
                  <a:prstClr val="black"/>
                </a:solidFill>
                <a:latin typeface="Calibri" panose="020F0502020204030204"/>
              </a:rPr>
              <a:pPr defTabSz="966155">
                <a:defRPr/>
              </a:pPr>
              <a:t>31</a:t>
            </a:fld>
            <a:endParaRPr lang="de-CH" dirty="0">
              <a:solidFill>
                <a:prstClr val="black"/>
              </a:solidFill>
              <a:latin typeface="Calibri" panose="020F0502020204030204"/>
            </a:endParaRPr>
          </a:p>
        </p:txBody>
      </p:sp>
    </p:spTree>
    <p:extLst>
      <p:ext uri="{BB962C8B-B14F-4D97-AF65-F5344CB8AC3E}">
        <p14:creationId xmlns:p14="http://schemas.microsoft.com/office/powerpoint/2010/main" val="2437063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defTabSz="966155">
              <a:defRPr/>
            </a:pPr>
            <a:endParaRPr lang="de-CH"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de-CH" sz="13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596E4B1D-F226-4056-9BED-3EA64A690336}" type="slidenum">
              <a:rPr lang="de-CH">
                <a:solidFill>
                  <a:prstClr val="black"/>
                </a:solidFill>
                <a:latin typeface="Calibri" panose="020F0502020204030204"/>
              </a:rPr>
              <a:pPr defTabSz="966155">
                <a:defRPr/>
              </a:pPr>
              <a:t>32</a:t>
            </a:fld>
            <a:endParaRPr lang="de-CH" dirty="0">
              <a:solidFill>
                <a:prstClr val="black"/>
              </a:solidFill>
              <a:latin typeface="Calibri" panose="020F0502020204030204"/>
            </a:endParaRPr>
          </a:p>
        </p:txBody>
      </p:sp>
    </p:spTree>
    <p:extLst>
      <p:ext uri="{BB962C8B-B14F-4D97-AF65-F5344CB8AC3E}">
        <p14:creationId xmlns:p14="http://schemas.microsoft.com/office/powerpoint/2010/main" val="3971138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33</a:t>
            </a:fld>
            <a:endParaRPr lang="de-DE" dirty="0"/>
          </a:p>
        </p:txBody>
      </p:sp>
    </p:spTree>
    <p:extLst>
      <p:ext uri="{BB962C8B-B14F-4D97-AF65-F5344CB8AC3E}">
        <p14:creationId xmlns:p14="http://schemas.microsoft.com/office/powerpoint/2010/main" val="3184348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34</a:t>
            </a:fld>
            <a:endParaRPr lang="de-DE" dirty="0"/>
          </a:p>
        </p:txBody>
      </p:sp>
    </p:spTree>
    <p:extLst>
      <p:ext uri="{BB962C8B-B14F-4D97-AF65-F5344CB8AC3E}">
        <p14:creationId xmlns:p14="http://schemas.microsoft.com/office/powerpoint/2010/main" val="177668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35</a:t>
            </a:fld>
            <a:endParaRPr lang="de-DE" dirty="0"/>
          </a:p>
        </p:txBody>
      </p:sp>
    </p:spTree>
    <p:extLst>
      <p:ext uri="{BB962C8B-B14F-4D97-AF65-F5344CB8AC3E}">
        <p14:creationId xmlns:p14="http://schemas.microsoft.com/office/powerpoint/2010/main" val="564790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endParaRPr lang="de-CH"/>
          </a:p>
        </p:txBody>
      </p:sp>
      <p:sp>
        <p:nvSpPr>
          <p:cNvPr id="5" name="Footer Placeholder 4"/>
          <p:cNvSpPr>
            <a:spLocks noGrp="1"/>
          </p:cNvSpPr>
          <p:nvPr>
            <p:ph type="ftr" sz="quarter" idx="4"/>
          </p:nvPr>
        </p:nvSpPr>
        <p:spPr/>
        <p:txBody>
          <a:bodyPr/>
          <a:lstStyle/>
          <a:p>
            <a:endParaRPr lang="de-CH"/>
          </a:p>
        </p:txBody>
      </p:sp>
      <p:sp>
        <p:nvSpPr>
          <p:cNvPr id="6" name="Slide Number Placeholder 5"/>
          <p:cNvSpPr>
            <a:spLocks noGrp="1"/>
          </p:cNvSpPr>
          <p:nvPr>
            <p:ph type="sldNum" sz="quarter" idx="5"/>
          </p:nvPr>
        </p:nvSpPr>
        <p:spPr/>
        <p:txBody>
          <a:bodyPr/>
          <a:lstStyle/>
          <a:p>
            <a:fld id="{596E4B1D-F226-4056-9BED-3EA64A690336}" type="slidenum">
              <a:rPr lang="de-CH" smtClean="0"/>
              <a:t>36</a:t>
            </a:fld>
            <a:endParaRPr lang="de-CH"/>
          </a:p>
        </p:txBody>
      </p:sp>
    </p:spTree>
    <p:extLst>
      <p:ext uri="{BB962C8B-B14F-4D97-AF65-F5344CB8AC3E}">
        <p14:creationId xmlns:p14="http://schemas.microsoft.com/office/powerpoint/2010/main" val="125388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37</a:t>
            </a:fld>
            <a:endParaRPr lang="de-DE" dirty="0"/>
          </a:p>
        </p:txBody>
      </p:sp>
    </p:spTree>
    <p:extLst>
      <p:ext uri="{BB962C8B-B14F-4D97-AF65-F5344CB8AC3E}">
        <p14:creationId xmlns:p14="http://schemas.microsoft.com/office/powerpoint/2010/main" val="3692870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155">
              <a:defRPr/>
            </a:pPr>
            <a:fld id="{69BFFE9B-76E9-439A-8C22-2BEFB04A50AE}" type="slidenum">
              <a:rPr lang="en-GB">
                <a:solidFill>
                  <a:prstClr val="black"/>
                </a:solidFill>
                <a:latin typeface="Calibri" panose="020F0502020204030204"/>
              </a:rPr>
              <a:pPr defTabSz="966155">
                <a:defRPr/>
              </a:pPr>
              <a:t>38</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1531796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39</a:t>
            </a:fld>
            <a:endParaRPr lang="de-DE" dirty="0"/>
          </a:p>
        </p:txBody>
      </p:sp>
    </p:spTree>
    <p:extLst>
      <p:ext uri="{BB962C8B-B14F-4D97-AF65-F5344CB8AC3E}">
        <p14:creationId xmlns:p14="http://schemas.microsoft.com/office/powerpoint/2010/main" val="70282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4</a:t>
            </a:fld>
            <a:endParaRPr lang="de-DE" dirty="0"/>
          </a:p>
        </p:txBody>
      </p:sp>
    </p:spTree>
    <p:extLst>
      <p:ext uri="{BB962C8B-B14F-4D97-AF65-F5344CB8AC3E}">
        <p14:creationId xmlns:p14="http://schemas.microsoft.com/office/powerpoint/2010/main" val="1301482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40</a:t>
            </a:fld>
            <a:endParaRPr lang="de-DE" dirty="0"/>
          </a:p>
        </p:txBody>
      </p:sp>
    </p:spTree>
    <p:extLst>
      <p:ext uri="{BB962C8B-B14F-4D97-AF65-F5344CB8AC3E}">
        <p14:creationId xmlns:p14="http://schemas.microsoft.com/office/powerpoint/2010/main" val="537104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pPr defTabSz="966155">
              <a:defRPr/>
            </a:pPr>
            <a:endParaRPr lang="de-DE"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de-DE" sz="19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3CC669B7-D1B3-41D2-BA63-DF58F4D59C73}" type="slidenum">
              <a:rPr lang="de-DE">
                <a:solidFill>
                  <a:prstClr val="black"/>
                </a:solidFill>
                <a:latin typeface="Calibri" panose="020F0502020204030204"/>
              </a:rPr>
              <a:pPr defTabSz="966155">
                <a:defRPr/>
              </a:pPr>
              <a:t>41</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3433758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pPr defTabSz="966155">
              <a:defRPr/>
            </a:pPr>
            <a:endParaRPr lang="de-DE"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66155">
              <a:defRPr/>
            </a:pPr>
            <a:endParaRPr lang="de-DE" sz="1900"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66155">
              <a:defRPr/>
            </a:pPr>
            <a:fld id="{3CC669B7-D1B3-41D2-BA63-DF58F4D59C73}" type="slidenum">
              <a:rPr lang="de-DE">
                <a:solidFill>
                  <a:prstClr val="black"/>
                </a:solidFill>
                <a:latin typeface="Calibri" panose="020F0502020204030204"/>
              </a:rPr>
              <a:pPr defTabSz="966155">
                <a:defRPr/>
              </a:pPr>
              <a:t>42</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2278344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43</a:t>
            </a:fld>
            <a:endParaRPr lang="de-DE" dirty="0"/>
          </a:p>
        </p:txBody>
      </p:sp>
    </p:spTree>
    <p:extLst>
      <p:ext uri="{BB962C8B-B14F-4D97-AF65-F5344CB8AC3E}">
        <p14:creationId xmlns:p14="http://schemas.microsoft.com/office/powerpoint/2010/main" val="3611524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44</a:t>
            </a:fld>
            <a:endParaRPr lang="de-DE" dirty="0"/>
          </a:p>
        </p:txBody>
      </p:sp>
    </p:spTree>
    <p:extLst>
      <p:ext uri="{BB962C8B-B14F-4D97-AF65-F5344CB8AC3E}">
        <p14:creationId xmlns:p14="http://schemas.microsoft.com/office/powerpoint/2010/main" val="1176413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45</a:t>
            </a:fld>
            <a:endParaRPr lang="de-DE" dirty="0"/>
          </a:p>
        </p:txBody>
      </p:sp>
    </p:spTree>
    <p:extLst>
      <p:ext uri="{BB962C8B-B14F-4D97-AF65-F5344CB8AC3E}">
        <p14:creationId xmlns:p14="http://schemas.microsoft.com/office/powerpoint/2010/main" val="1667719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1"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42FBCFB-C5BD-4008-8F4C-A737AE6DDBAF}" type="slidenum">
              <a:rPr lang="en-US" smtClean="0"/>
              <a:t>46</a:t>
            </a:fld>
            <a:endParaRPr lang="en-US" dirty="0"/>
          </a:p>
        </p:txBody>
      </p:sp>
    </p:spTree>
    <p:extLst>
      <p:ext uri="{BB962C8B-B14F-4D97-AF65-F5344CB8AC3E}">
        <p14:creationId xmlns:p14="http://schemas.microsoft.com/office/powerpoint/2010/main" val="3668593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Grp="1" noChangeArrowheads="1"/>
          </p:cNvSpPr>
          <p:nvPr>
            <p:ph type="sldNum" sz="quarter" idx="5"/>
          </p:nvPr>
        </p:nvSpPr>
        <p:spPr>
          <a:xfrm>
            <a:off x="3867378" y="10332156"/>
            <a:ext cx="2958615" cy="543897"/>
          </a:xfrm>
          <a:prstGeom prst="rect">
            <a:avLst/>
          </a:prstGeom>
        </p:spPr>
        <p:txBody>
          <a:bodyPr/>
          <a:lstStyle/>
          <a:p>
            <a:fld id="{181AE229-0BC0-4335-9F3F-BFFCB334239C}" type="slidenum">
              <a:rPr smtClean="0">
                <a:solidFill>
                  <a:prstClr val="black"/>
                </a:solidFill>
              </a:rPr>
              <a:pPr/>
              <a:t>47</a:t>
            </a:fld>
            <a:endParaRPr dirty="0">
              <a:solidFill>
                <a:prstClr val="black"/>
              </a:solidFill>
            </a:endParaRPr>
          </a:p>
        </p:txBody>
      </p:sp>
      <p:sp>
        <p:nvSpPr>
          <p:cNvPr id="47106" name="Rectangle 3"/>
          <p:cNvSpPr>
            <a:spLocks noGrp="1" noChangeArrowheads="1"/>
          </p:cNvSpPr>
          <p:nvPr>
            <p:ph type="body" idx="1"/>
          </p:nvPr>
        </p:nvSpPr>
        <p:spPr>
          <a:xfrm>
            <a:off x="682758" y="5167023"/>
            <a:ext cx="5462058" cy="4895073"/>
          </a:xfrm>
          <a:prstGeom prst="rect">
            <a:avLst/>
          </a:prstGeom>
        </p:spPr>
        <p:txBody>
          <a:bodyPr>
            <a:normAutofit/>
          </a:bodyPr>
          <a:lstStyle/>
          <a:p>
            <a:pPr marL="228409" indent="-228409">
              <a:buFontTx/>
              <a:buChar char="•"/>
            </a:pPr>
            <a:endParaRPr lang="en-US" dirty="0"/>
          </a:p>
        </p:txBody>
      </p:sp>
      <p:sp>
        <p:nvSpPr>
          <p:cNvPr id="19" name="Slide Image Placeholder 18"/>
          <p:cNvSpPr>
            <a:spLocks noGrp="1" noRot="1" noChangeAspect="1"/>
          </p:cNvSpPr>
          <p:nvPr>
            <p:ph type="sldImg"/>
          </p:nvPr>
        </p:nvSpPr>
        <p:spPr>
          <a:xfrm>
            <a:off x="-211138" y="815975"/>
            <a:ext cx="7250113" cy="4079875"/>
          </a:xfrm>
          <a:prstGeom prst="rect">
            <a:avLst/>
          </a:prstGeom>
        </p:spPr>
      </p:sp>
    </p:spTree>
    <p:extLst>
      <p:ext uri="{BB962C8B-B14F-4D97-AF65-F5344CB8AC3E}">
        <p14:creationId xmlns:p14="http://schemas.microsoft.com/office/powerpoint/2010/main" val="671661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42FBCFB-C5BD-4008-8F4C-A737AE6DDBAF}" type="slidenum">
              <a:rPr lang="en-US" smtClean="0"/>
              <a:t>48</a:t>
            </a:fld>
            <a:endParaRPr lang="en-US" dirty="0"/>
          </a:p>
        </p:txBody>
      </p:sp>
    </p:spTree>
    <p:extLst>
      <p:ext uri="{BB962C8B-B14F-4D97-AF65-F5344CB8AC3E}">
        <p14:creationId xmlns:p14="http://schemas.microsoft.com/office/powerpoint/2010/main" val="425691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5</a:t>
            </a:fld>
            <a:endParaRPr lang="de-DE" dirty="0"/>
          </a:p>
        </p:txBody>
      </p:sp>
    </p:spTree>
    <p:extLst>
      <p:ext uri="{BB962C8B-B14F-4D97-AF65-F5344CB8AC3E}">
        <p14:creationId xmlns:p14="http://schemas.microsoft.com/office/powerpoint/2010/main" val="238266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6</a:t>
            </a:fld>
            <a:endParaRPr lang="de-DE" dirty="0"/>
          </a:p>
        </p:txBody>
      </p:sp>
    </p:spTree>
    <p:extLst>
      <p:ext uri="{BB962C8B-B14F-4D97-AF65-F5344CB8AC3E}">
        <p14:creationId xmlns:p14="http://schemas.microsoft.com/office/powerpoint/2010/main" val="428259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7</a:t>
            </a:fld>
            <a:endParaRPr lang="de-DE" dirty="0"/>
          </a:p>
        </p:txBody>
      </p:sp>
    </p:spTree>
    <p:extLst>
      <p:ext uri="{BB962C8B-B14F-4D97-AF65-F5344CB8AC3E}">
        <p14:creationId xmlns:p14="http://schemas.microsoft.com/office/powerpoint/2010/main" val="413568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8</a:t>
            </a:fld>
            <a:endParaRPr lang="de-DE" dirty="0"/>
          </a:p>
        </p:txBody>
      </p:sp>
    </p:spTree>
    <p:extLst>
      <p:ext uri="{BB962C8B-B14F-4D97-AF65-F5344CB8AC3E}">
        <p14:creationId xmlns:p14="http://schemas.microsoft.com/office/powerpoint/2010/main" val="252561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p:nvPr>
        </p:nvSpPr>
        <p:spPr/>
        <p:txBody>
          <a:bodyPr/>
          <a:lstStyle/>
          <a:p>
            <a:endParaRPr lang="de-DE" dirty="0"/>
          </a:p>
        </p:txBody>
      </p:sp>
      <p:sp>
        <p:nvSpPr>
          <p:cNvPr id="5" name="Footer Placeholder 4"/>
          <p:cNvSpPr>
            <a:spLocks noGrp="1"/>
          </p:cNvSpPr>
          <p:nvPr>
            <p:ph type="ftr" sz="quarter" idx="4"/>
          </p:nvPr>
        </p:nvSpPr>
        <p:spPr/>
        <p:txBody>
          <a:bodyPr/>
          <a:lstStyle/>
          <a:p>
            <a:endParaRPr lang="de-DE" dirty="0"/>
          </a:p>
        </p:txBody>
      </p:sp>
      <p:sp>
        <p:nvSpPr>
          <p:cNvPr id="6" name="Slide Number Placeholder 5"/>
          <p:cNvSpPr>
            <a:spLocks noGrp="1"/>
          </p:cNvSpPr>
          <p:nvPr>
            <p:ph type="sldNum" sz="quarter" idx="5"/>
          </p:nvPr>
        </p:nvSpPr>
        <p:spPr/>
        <p:txBody>
          <a:bodyPr/>
          <a:lstStyle/>
          <a:p>
            <a:fld id="{CFF04ED3-9D51-474C-B5D1-AC707EFC3522}" type="slidenum">
              <a:rPr lang="de-DE" smtClean="0"/>
              <a:t>9</a:t>
            </a:fld>
            <a:endParaRPr lang="de-DE" dirty="0"/>
          </a:p>
        </p:txBody>
      </p:sp>
    </p:spTree>
    <p:extLst>
      <p:ext uri="{BB962C8B-B14F-4D97-AF65-F5344CB8AC3E}">
        <p14:creationId xmlns:p14="http://schemas.microsoft.com/office/powerpoint/2010/main" val="143401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8EEB-6480-4088-B9AF-4DBCB2BC5F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243A60BE-DABF-4833-8914-05D69494E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88B5F523-5891-48F0-8124-E320536A764D}"/>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5" name="Footer Placeholder 4">
            <a:extLst>
              <a:ext uri="{FF2B5EF4-FFF2-40B4-BE49-F238E27FC236}">
                <a16:creationId xmlns:a16="http://schemas.microsoft.com/office/drawing/2014/main" id="{95A3F489-C266-448D-86CD-5CCDD88900FB}"/>
              </a:ext>
            </a:extLst>
          </p:cNvPr>
          <p:cNvSpPr>
            <a:spLocks noGrp="1"/>
          </p:cNvSpPr>
          <p:nvPr>
            <p:ph type="ftr" sz="quarter" idx="11"/>
          </p:nvPr>
        </p:nvSpPr>
        <p:spPr>
          <a:xfrm>
            <a:off x="0" y="6356350"/>
            <a:ext cx="12192000" cy="365125"/>
          </a:xfrm>
        </p:spPr>
        <p:txBody>
          <a:bodyPr/>
          <a:lstStyle>
            <a:lvl1pPr algn="l">
              <a:defRPr lang="de-DE"/>
            </a:lvl1pPr>
          </a:lstStyle>
          <a:p>
            <a:endParaRPr lang="de-DE" dirty="0"/>
          </a:p>
        </p:txBody>
      </p:sp>
      <p:sp>
        <p:nvSpPr>
          <p:cNvPr id="6" name="Slide Number Placeholder 5">
            <a:extLst>
              <a:ext uri="{FF2B5EF4-FFF2-40B4-BE49-F238E27FC236}">
                <a16:creationId xmlns:a16="http://schemas.microsoft.com/office/drawing/2014/main" id="{C325BF32-E921-473B-9000-24CD830A50BE}"/>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31745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61AC-0859-41AA-86AF-7992BB5524F9}"/>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2D22960-2DB6-4983-832B-5BB4EE223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3FC6953E-35E6-4D37-9377-81A20801E941}"/>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5" name="Footer Placeholder 4">
            <a:extLst>
              <a:ext uri="{FF2B5EF4-FFF2-40B4-BE49-F238E27FC236}">
                <a16:creationId xmlns:a16="http://schemas.microsoft.com/office/drawing/2014/main" id="{5C7037E4-6D95-41EE-876C-AC72010EB1A7}"/>
              </a:ext>
            </a:extLst>
          </p:cNvPr>
          <p:cNvSpPr>
            <a:spLocks noGrp="1"/>
          </p:cNvSpPr>
          <p:nvPr>
            <p:ph type="ftr" sz="quarter" idx="11"/>
          </p:nvPr>
        </p:nvSpPr>
        <p:spPr/>
        <p:txBody>
          <a:bodyPr/>
          <a:lstStyle/>
          <a:p>
            <a:endParaRPr lang="de-DE" dirty="0"/>
          </a:p>
        </p:txBody>
      </p:sp>
      <p:sp>
        <p:nvSpPr>
          <p:cNvPr id="6" name="Slide Number Placeholder 5">
            <a:extLst>
              <a:ext uri="{FF2B5EF4-FFF2-40B4-BE49-F238E27FC236}">
                <a16:creationId xmlns:a16="http://schemas.microsoft.com/office/drawing/2014/main" id="{C50DAC94-A606-43B6-87B0-3BD9931EC047}"/>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198889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758F2-4574-4F67-9E2C-BDF90BC212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E008C0-92B6-4E27-AEA3-76C558DDEF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15AD5AEA-1069-41FC-9702-84CFB30A8085}"/>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5" name="Footer Placeholder 4">
            <a:extLst>
              <a:ext uri="{FF2B5EF4-FFF2-40B4-BE49-F238E27FC236}">
                <a16:creationId xmlns:a16="http://schemas.microsoft.com/office/drawing/2014/main" id="{6BCC1F35-14CF-478E-B362-DF3B57B974CB}"/>
              </a:ext>
            </a:extLst>
          </p:cNvPr>
          <p:cNvSpPr>
            <a:spLocks noGrp="1"/>
          </p:cNvSpPr>
          <p:nvPr>
            <p:ph type="ftr" sz="quarter" idx="11"/>
          </p:nvPr>
        </p:nvSpPr>
        <p:spPr/>
        <p:txBody>
          <a:bodyPr/>
          <a:lstStyle/>
          <a:p>
            <a:endParaRPr lang="de-DE" dirty="0"/>
          </a:p>
        </p:txBody>
      </p:sp>
      <p:sp>
        <p:nvSpPr>
          <p:cNvPr id="6" name="Slide Number Placeholder 5">
            <a:extLst>
              <a:ext uri="{FF2B5EF4-FFF2-40B4-BE49-F238E27FC236}">
                <a16:creationId xmlns:a16="http://schemas.microsoft.com/office/drawing/2014/main" id="{93B5C5E6-7356-424A-8BDD-9782A259CFC9}"/>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67442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el 8"/>
          <p:cNvSpPr>
            <a:spLocks noGrp="1"/>
          </p:cNvSpPr>
          <p:nvPr>
            <p:ph type="title"/>
          </p:nvPr>
        </p:nvSpPr>
        <p:spPr/>
        <p:txBody>
          <a:bodyPr/>
          <a:lstStyle/>
          <a:p>
            <a:r>
              <a:rPr lang="de-DE"/>
              <a:t>Mastertitelformat bearbeiten</a:t>
            </a:r>
          </a:p>
        </p:txBody>
      </p:sp>
      <p:sp>
        <p:nvSpPr>
          <p:cNvPr id="11" name="Inhaltsplatzhalter 10"/>
          <p:cNvSpPr>
            <a:spLocks noGrp="1"/>
          </p:cNvSpPr>
          <p:nvPr>
            <p:ph sz="quarter" idx="10"/>
          </p:nvPr>
        </p:nvSpPr>
        <p:spPr>
          <a:xfrm>
            <a:off x="6502400" y="122254"/>
            <a:ext cx="5689600" cy="304800"/>
          </a:xfrm>
        </p:spPr>
        <p:txBody>
          <a:bodyPr anchor="ctr" anchorCtr="0"/>
          <a:lstStyle>
            <a:lvl1pPr marL="0" indent="0">
              <a:buNone/>
              <a:defRPr sz="1200" i="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endParaRPr lang="de-DE" dirty="0"/>
          </a:p>
        </p:txBody>
      </p:sp>
    </p:spTree>
    <p:extLst>
      <p:ext uri="{BB962C8B-B14F-4D97-AF65-F5344CB8AC3E}">
        <p14:creationId xmlns:p14="http://schemas.microsoft.com/office/powerpoint/2010/main" val="359431146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749801" y="4778376"/>
            <a:ext cx="7099300" cy="1414463"/>
          </a:xfrm>
        </p:spPr>
        <p:txBody>
          <a:bodyPr/>
          <a:lstStyle>
            <a:lvl1pPr marL="0" indent="0">
              <a:lnSpc>
                <a:spcPct val="100000"/>
              </a:lnSpc>
              <a:spcBef>
                <a:spcPct val="0"/>
              </a:spcBef>
              <a:buFont typeface="Wingdings" pitchFamily="2" charset="2"/>
              <a:buNone/>
              <a:defRPr/>
            </a:lvl1pPr>
          </a:lstStyle>
          <a:p>
            <a:r>
              <a:rPr lang="en-US"/>
              <a:t>Click to edit Master subtitle style</a:t>
            </a:r>
          </a:p>
        </p:txBody>
      </p:sp>
      <p:sp>
        <p:nvSpPr>
          <p:cNvPr id="5123" name="Rectangle 3"/>
          <p:cNvSpPr>
            <a:spLocks noGrp="1" noChangeArrowheads="1"/>
          </p:cNvSpPr>
          <p:nvPr>
            <p:ph type="ctrTitle"/>
          </p:nvPr>
        </p:nvSpPr>
        <p:spPr>
          <a:xfrm>
            <a:off x="4720167" y="2454276"/>
            <a:ext cx="7097184" cy="2259013"/>
          </a:xfrm>
        </p:spPr>
        <p:txBody>
          <a:bodyPr/>
          <a:lstStyle>
            <a:lvl1pPr>
              <a:defRPr sz="3000"/>
            </a:lvl1pPr>
          </a:lstStyle>
          <a:p>
            <a:r>
              <a:rPr lang="en-US"/>
              <a:t>Click to edit Master title style</a:t>
            </a:r>
          </a:p>
        </p:txBody>
      </p:sp>
      <p:sp>
        <p:nvSpPr>
          <p:cNvPr id="7" name="Text Box 6"/>
          <p:cNvSpPr txBox="1">
            <a:spLocks noChangeArrowheads="1"/>
          </p:cNvSpPr>
          <p:nvPr/>
        </p:nvSpPr>
        <p:spPr bwMode="auto">
          <a:xfrm>
            <a:off x="11715751" y="88901"/>
            <a:ext cx="270139" cy="264688"/>
          </a:xfrm>
          <a:prstGeom prst="rect">
            <a:avLst/>
          </a:prstGeom>
          <a:noFill/>
          <a:ln w="9525" algn="ctr">
            <a:noFill/>
            <a:miter lim="800000"/>
            <a:headEnd/>
            <a:tailEnd/>
          </a:ln>
          <a:effectLst/>
        </p:spPr>
        <p:txBody>
          <a:bodyPr wrap="none" lIns="9144" tIns="9144" rIns="9144" bIns="9144">
            <a:spAutoFit/>
          </a:bodyPr>
          <a:lstStyle/>
          <a:p>
            <a:pPr defTabSz="947738"/>
            <a:fld id="{3B80D2CE-69A5-49C4-8C23-AC68749E97A5}" type="slidenum">
              <a:rPr lang="en-US" sz="1600" b="1">
                <a:solidFill>
                  <a:srgbClr val="FAB900"/>
                </a:solidFill>
              </a:rPr>
              <a:pPr defTabSz="947738"/>
              <a:t>‹#›</a:t>
            </a:fld>
            <a:endParaRPr lang="en-US" sz="1600" b="1" dirty="0">
              <a:solidFill>
                <a:srgbClr val="FAB900"/>
              </a:solidFill>
            </a:endParaRPr>
          </a:p>
        </p:txBody>
      </p:sp>
      <p:sp>
        <p:nvSpPr>
          <p:cNvPr id="6" name="Text Box 6"/>
          <p:cNvSpPr txBox="1">
            <a:spLocks noChangeArrowheads="1"/>
          </p:cNvSpPr>
          <p:nvPr userDrawn="1"/>
        </p:nvSpPr>
        <p:spPr bwMode="auto">
          <a:xfrm>
            <a:off x="8226813" y="6629400"/>
            <a:ext cx="2973891" cy="230832"/>
          </a:xfrm>
          <a:prstGeom prst="rect">
            <a:avLst/>
          </a:prstGeom>
          <a:noFill/>
          <a:ln w="9525">
            <a:noFill/>
            <a:miter lim="800000"/>
            <a:headEnd/>
            <a:tailEnd/>
          </a:ln>
          <a:effectLst/>
        </p:spPr>
        <p:txBody>
          <a:bodyPr wrap="none">
            <a:spAutoFit/>
          </a:bodyPr>
          <a:lstStyle/>
          <a:p>
            <a:r>
              <a:rPr lang="en-US" sz="900" kern="1200" baseline="0" dirty="0">
                <a:solidFill>
                  <a:schemeClr val="tx1"/>
                </a:solidFill>
                <a:latin typeface="Arial" pitchFamily="34" charset="0"/>
                <a:ea typeface="ＭＳ Ｐゴシック" pitchFamily="34" charset="-128"/>
                <a:cs typeface="ＭＳ Ｐゴシック" pitchFamily="29" charset="-128"/>
              </a:rPr>
              <a:t>Not for external distribution. Do Not Copy or Distribute.</a:t>
            </a:r>
            <a:endParaRPr lang="en-US" sz="900" i="1" kern="1200" dirty="0">
              <a:solidFill>
                <a:schemeClr val="tx1"/>
              </a:solidFill>
              <a:latin typeface="Arial" pitchFamily="34" charset="0"/>
              <a:ea typeface="ＭＳ Ｐゴシック" pitchFamily="34" charset="-128"/>
              <a:cs typeface="ＭＳ Ｐゴシック" pitchFamily="29" charset="-128"/>
            </a:endParaRPr>
          </a:p>
        </p:txBody>
      </p:sp>
    </p:spTree>
    <p:extLst>
      <p:ext uri="{BB962C8B-B14F-4D97-AF65-F5344CB8AC3E}">
        <p14:creationId xmlns:p14="http://schemas.microsoft.com/office/powerpoint/2010/main" val="417771823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Richtungspfeil 8"/>
          <p:cNvSpPr/>
          <p:nvPr userDrawn="1"/>
        </p:nvSpPr>
        <p:spPr bwMode="auto">
          <a:xfrm flipV="1">
            <a:off x="1" y="-5648"/>
            <a:ext cx="12198916" cy="839837"/>
          </a:xfrm>
          <a:custGeom>
            <a:avLst/>
            <a:gdLst>
              <a:gd name="connsiteX0" fmla="*/ 0 w 5273600"/>
              <a:gd name="connsiteY0" fmla="*/ 0 h 838200"/>
              <a:gd name="connsiteX1" fmla="*/ 4854500 w 5273600"/>
              <a:gd name="connsiteY1" fmla="*/ 0 h 838200"/>
              <a:gd name="connsiteX2" fmla="*/ 5273600 w 5273600"/>
              <a:gd name="connsiteY2" fmla="*/ 419100 h 838200"/>
              <a:gd name="connsiteX3" fmla="*/ 4854500 w 5273600"/>
              <a:gd name="connsiteY3" fmla="*/ 838200 h 838200"/>
              <a:gd name="connsiteX4" fmla="*/ 0 w 5273600"/>
              <a:gd name="connsiteY4" fmla="*/ 838200 h 838200"/>
              <a:gd name="connsiteX5" fmla="*/ 0 w 5273600"/>
              <a:gd name="connsiteY5" fmla="*/ 0 h 838200"/>
              <a:gd name="connsiteX0" fmla="*/ 0 w 5273600"/>
              <a:gd name="connsiteY0" fmla="*/ 0 h 838200"/>
              <a:gd name="connsiteX1" fmla="*/ 4854500 w 5273600"/>
              <a:gd name="connsiteY1" fmla="*/ 0 h 838200"/>
              <a:gd name="connsiteX2" fmla="*/ 5273600 w 5273600"/>
              <a:gd name="connsiteY2" fmla="*/ 419100 h 838200"/>
              <a:gd name="connsiteX3" fmla="*/ 5128652 w 5273600"/>
              <a:gd name="connsiteY3" fmla="*/ 572494 h 838200"/>
              <a:gd name="connsiteX4" fmla="*/ 4854500 w 5273600"/>
              <a:gd name="connsiteY4" fmla="*/ 838200 h 838200"/>
              <a:gd name="connsiteX5" fmla="*/ 0 w 5273600"/>
              <a:gd name="connsiteY5" fmla="*/ 838200 h 838200"/>
              <a:gd name="connsiteX6" fmla="*/ 0 w 5273600"/>
              <a:gd name="connsiteY6" fmla="*/ 0 h 838200"/>
              <a:gd name="connsiteX0" fmla="*/ 0 w 8293271"/>
              <a:gd name="connsiteY0" fmla="*/ 0 h 838200"/>
              <a:gd name="connsiteX1" fmla="*/ 4854500 w 8293271"/>
              <a:gd name="connsiteY1" fmla="*/ 0 h 838200"/>
              <a:gd name="connsiteX2" fmla="*/ 5273600 w 8293271"/>
              <a:gd name="connsiteY2" fmla="*/ 419100 h 838200"/>
              <a:gd name="connsiteX3" fmla="*/ 8293271 w 8293271"/>
              <a:gd name="connsiteY3" fmla="*/ 381663 h 838200"/>
              <a:gd name="connsiteX4" fmla="*/ 4854500 w 8293271"/>
              <a:gd name="connsiteY4" fmla="*/ 838200 h 838200"/>
              <a:gd name="connsiteX5" fmla="*/ 0 w 8293271"/>
              <a:gd name="connsiteY5" fmla="*/ 838200 h 838200"/>
              <a:gd name="connsiteX6" fmla="*/ 0 w 8293271"/>
              <a:gd name="connsiteY6" fmla="*/ 0 h 838200"/>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381663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13468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29370 h 846151"/>
              <a:gd name="connsiteX4" fmla="*/ 8297415 w 8297415"/>
              <a:gd name="connsiteY4" fmla="*/ 846151 h 846151"/>
              <a:gd name="connsiteX5" fmla="*/ 0 w 8297415"/>
              <a:gd name="connsiteY5" fmla="*/ 838200 h 846151"/>
              <a:gd name="connsiteX6" fmla="*/ 0 w 8297415"/>
              <a:gd name="connsiteY6" fmla="*/ 0 h 846151"/>
              <a:gd name="connsiteX0" fmla="*/ 0 w 8293332"/>
              <a:gd name="connsiteY0" fmla="*/ 0 h 846151"/>
              <a:gd name="connsiteX1" fmla="*/ 4854500 w 8293332"/>
              <a:gd name="connsiteY1" fmla="*/ 0 h 846151"/>
              <a:gd name="connsiteX2" fmla="*/ 5273600 w 8293332"/>
              <a:gd name="connsiteY2" fmla="*/ 419100 h 846151"/>
              <a:gd name="connsiteX3" fmla="*/ 8293271 w 8293332"/>
              <a:gd name="connsiteY3" fmla="*/ 429370 h 846151"/>
              <a:gd name="connsiteX4" fmla="*/ 8273561 w 8293332"/>
              <a:gd name="connsiteY4" fmla="*/ 846151 h 846151"/>
              <a:gd name="connsiteX5" fmla="*/ 0 w 8293332"/>
              <a:gd name="connsiteY5" fmla="*/ 838200 h 846151"/>
              <a:gd name="connsiteX6" fmla="*/ 0 w 8293332"/>
              <a:gd name="connsiteY6" fmla="*/ 0 h 846151"/>
              <a:gd name="connsiteX0" fmla="*/ 0 w 8285412"/>
              <a:gd name="connsiteY0" fmla="*/ 0 h 846151"/>
              <a:gd name="connsiteX1" fmla="*/ 4854500 w 8285412"/>
              <a:gd name="connsiteY1" fmla="*/ 0 h 846151"/>
              <a:gd name="connsiteX2" fmla="*/ 5273600 w 8285412"/>
              <a:gd name="connsiteY2" fmla="*/ 419100 h 846151"/>
              <a:gd name="connsiteX3" fmla="*/ 8285320 w 8285412"/>
              <a:gd name="connsiteY3" fmla="*/ 421419 h 846151"/>
              <a:gd name="connsiteX4" fmla="*/ 8273561 w 8285412"/>
              <a:gd name="connsiteY4" fmla="*/ 846151 h 846151"/>
              <a:gd name="connsiteX5" fmla="*/ 0 w 8285412"/>
              <a:gd name="connsiteY5" fmla="*/ 838200 h 846151"/>
              <a:gd name="connsiteX6" fmla="*/ 0 w 8285412"/>
              <a:gd name="connsiteY6" fmla="*/ 0 h 846151"/>
              <a:gd name="connsiteX0" fmla="*/ 0 w 8277560"/>
              <a:gd name="connsiteY0" fmla="*/ 0 h 846151"/>
              <a:gd name="connsiteX1" fmla="*/ 4854500 w 8277560"/>
              <a:gd name="connsiteY1" fmla="*/ 0 h 846151"/>
              <a:gd name="connsiteX2" fmla="*/ 5273600 w 8277560"/>
              <a:gd name="connsiteY2" fmla="*/ 419100 h 846151"/>
              <a:gd name="connsiteX3" fmla="*/ 8277369 w 8277560"/>
              <a:gd name="connsiteY3" fmla="*/ 405517 h 846151"/>
              <a:gd name="connsiteX4" fmla="*/ 8273561 w 8277560"/>
              <a:gd name="connsiteY4" fmla="*/ 846151 h 846151"/>
              <a:gd name="connsiteX5" fmla="*/ 0 w 8277560"/>
              <a:gd name="connsiteY5" fmla="*/ 838200 h 846151"/>
              <a:gd name="connsiteX6" fmla="*/ 0 w 8277560"/>
              <a:gd name="connsiteY6" fmla="*/ 0 h 846151"/>
              <a:gd name="connsiteX0" fmla="*/ 0 w 9778910"/>
              <a:gd name="connsiteY0" fmla="*/ 0 h 846151"/>
              <a:gd name="connsiteX1" fmla="*/ 4854500 w 9778910"/>
              <a:gd name="connsiteY1" fmla="*/ 0 h 846151"/>
              <a:gd name="connsiteX2" fmla="*/ 5273600 w 9778910"/>
              <a:gd name="connsiteY2" fmla="*/ 419100 h 846151"/>
              <a:gd name="connsiteX3" fmla="*/ 9778910 w 9778910"/>
              <a:gd name="connsiteY3" fmla="*/ 415142 h 846151"/>
              <a:gd name="connsiteX4" fmla="*/ 8273561 w 9778910"/>
              <a:gd name="connsiteY4" fmla="*/ 846151 h 846151"/>
              <a:gd name="connsiteX5" fmla="*/ 0 w 9778910"/>
              <a:gd name="connsiteY5" fmla="*/ 838200 h 846151"/>
              <a:gd name="connsiteX6" fmla="*/ 0 w 9778910"/>
              <a:gd name="connsiteY6" fmla="*/ 0 h 846151"/>
              <a:gd name="connsiteX0" fmla="*/ 0 w 9788536"/>
              <a:gd name="connsiteY0" fmla="*/ 0 h 846151"/>
              <a:gd name="connsiteX1" fmla="*/ 4854500 w 9788536"/>
              <a:gd name="connsiteY1" fmla="*/ 0 h 846151"/>
              <a:gd name="connsiteX2" fmla="*/ 5273600 w 9788536"/>
              <a:gd name="connsiteY2" fmla="*/ 419100 h 846151"/>
              <a:gd name="connsiteX3" fmla="*/ 9788536 w 9788536"/>
              <a:gd name="connsiteY3" fmla="*/ 434392 h 846151"/>
              <a:gd name="connsiteX4" fmla="*/ 8273561 w 9788536"/>
              <a:gd name="connsiteY4" fmla="*/ 846151 h 846151"/>
              <a:gd name="connsiteX5" fmla="*/ 0 w 9788536"/>
              <a:gd name="connsiteY5" fmla="*/ 838200 h 846151"/>
              <a:gd name="connsiteX6" fmla="*/ 0 w 9788536"/>
              <a:gd name="connsiteY6" fmla="*/ 0 h 846151"/>
              <a:gd name="connsiteX0" fmla="*/ 0 w 9803978"/>
              <a:gd name="connsiteY0" fmla="*/ 0 h 838200"/>
              <a:gd name="connsiteX1" fmla="*/ 4854500 w 9803978"/>
              <a:gd name="connsiteY1" fmla="*/ 0 h 838200"/>
              <a:gd name="connsiteX2" fmla="*/ 5273600 w 9803978"/>
              <a:gd name="connsiteY2" fmla="*/ 419100 h 838200"/>
              <a:gd name="connsiteX3" fmla="*/ 9788536 w 9803978"/>
              <a:gd name="connsiteY3" fmla="*/ 434392 h 838200"/>
              <a:gd name="connsiteX4" fmla="*/ 9803978 w 9803978"/>
              <a:gd name="connsiteY4" fmla="*/ 836525 h 838200"/>
              <a:gd name="connsiteX5" fmla="*/ 0 w 9803978"/>
              <a:gd name="connsiteY5" fmla="*/ 838200 h 838200"/>
              <a:gd name="connsiteX6" fmla="*/ 0 w 9803978"/>
              <a:gd name="connsiteY6" fmla="*/ 0 h 838200"/>
              <a:gd name="connsiteX0" fmla="*/ 0 w 9803978"/>
              <a:gd name="connsiteY0" fmla="*/ 0 h 838200"/>
              <a:gd name="connsiteX1" fmla="*/ 4854500 w 9803978"/>
              <a:gd name="connsiteY1" fmla="*/ 0 h 838200"/>
              <a:gd name="connsiteX2" fmla="*/ 5273600 w 9803978"/>
              <a:gd name="connsiteY2" fmla="*/ 419100 h 838200"/>
              <a:gd name="connsiteX3" fmla="*/ 9798161 w 9803978"/>
              <a:gd name="connsiteY3" fmla="*/ 415143 h 838200"/>
              <a:gd name="connsiteX4" fmla="*/ 9803978 w 9803978"/>
              <a:gd name="connsiteY4" fmla="*/ 836525 h 838200"/>
              <a:gd name="connsiteX5" fmla="*/ 0 w 9803978"/>
              <a:gd name="connsiteY5" fmla="*/ 838200 h 838200"/>
              <a:gd name="connsiteX6" fmla="*/ 0 w 9803978"/>
              <a:gd name="connsiteY6" fmla="*/ 0 h 838200"/>
              <a:gd name="connsiteX0" fmla="*/ 0 w 9798161"/>
              <a:gd name="connsiteY0" fmla="*/ 0 h 838200"/>
              <a:gd name="connsiteX1" fmla="*/ 4854500 w 9798161"/>
              <a:gd name="connsiteY1" fmla="*/ 0 h 838200"/>
              <a:gd name="connsiteX2" fmla="*/ 5273600 w 9798161"/>
              <a:gd name="connsiteY2" fmla="*/ 419100 h 838200"/>
              <a:gd name="connsiteX3" fmla="*/ 9798161 w 9798161"/>
              <a:gd name="connsiteY3" fmla="*/ 415143 h 838200"/>
              <a:gd name="connsiteX4" fmla="*/ 6839302 w 9798161"/>
              <a:gd name="connsiteY4" fmla="*/ 831050 h 838200"/>
              <a:gd name="connsiteX5" fmla="*/ 0 w 9798161"/>
              <a:gd name="connsiteY5" fmla="*/ 838200 h 838200"/>
              <a:gd name="connsiteX6" fmla="*/ 0 w 9798161"/>
              <a:gd name="connsiteY6" fmla="*/ 0 h 838200"/>
              <a:gd name="connsiteX0" fmla="*/ 0 w 6880482"/>
              <a:gd name="connsiteY0" fmla="*/ 0 h 838200"/>
              <a:gd name="connsiteX1" fmla="*/ 4854500 w 6880482"/>
              <a:gd name="connsiteY1" fmla="*/ 0 h 838200"/>
              <a:gd name="connsiteX2" fmla="*/ 5273600 w 6880482"/>
              <a:gd name="connsiteY2" fmla="*/ 419100 h 838200"/>
              <a:gd name="connsiteX3" fmla="*/ 6880451 w 6880482"/>
              <a:gd name="connsiteY3" fmla="*/ 420619 h 838200"/>
              <a:gd name="connsiteX4" fmla="*/ 6839302 w 6880482"/>
              <a:gd name="connsiteY4" fmla="*/ 831050 h 838200"/>
              <a:gd name="connsiteX5" fmla="*/ 0 w 6880482"/>
              <a:gd name="connsiteY5" fmla="*/ 838200 h 838200"/>
              <a:gd name="connsiteX6" fmla="*/ 0 w 6880482"/>
              <a:gd name="connsiteY6" fmla="*/ 0 h 838200"/>
              <a:gd name="connsiteX0" fmla="*/ 0 w 6892779"/>
              <a:gd name="connsiteY0" fmla="*/ 0 h 838200"/>
              <a:gd name="connsiteX1" fmla="*/ 4854500 w 6892779"/>
              <a:gd name="connsiteY1" fmla="*/ 0 h 838200"/>
              <a:gd name="connsiteX2" fmla="*/ 5273600 w 6892779"/>
              <a:gd name="connsiteY2" fmla="*/ 419100 h 838200"/>
              <a:gd name="connsiteX3" fmla="*/ 6880451 w 6892779"/>
              <a:gd name="connsiteY3" fmla="*/ 420619 h 838200"/>
              <a:gd name="connsiteX4" fmla="*/ 6892779 w 6892779"/>
              <a:gd name="connsiteY4" fmla="*/ 837700 h 838200"/>
              <a:gd name="connsiteX5" fmla="*/ 0 w 6892779"/>
              <a:gd name="connsiteY5" fmla="*/ 838200 h 838200"/>
              <a:gd name="connsiteX6" fmla="*/ 0 w 6892779"/>
              <a:gd name="connsiteY6" fmla="*/ 0 h 838200"/>
              <a:gd name="connsiteX0" fmla="*/ 0 w 6880607"/>
              <a:gd name="connsiteY0" fmla="*/ 0 h 838200"/>
              <a:gd name="connsiteX1" fmla="*/ 4854500 w 6880607"/>
              <a:gd name="connsiteY1" fmla="*/ 0 h 838200"/>
              <a:gd name="connsiteX2" fmla="*/ 5273600 w 6880607"/>
              <a:gd name="connsiteY2" fmla="*/ 419100 h 838200"/>
              <a:gd name="connsiteX3" fmla="*/ 6880451 w 6880607"/>
              <a:gd name="connsiteY3" fmla="*/ 420619 h 838200"/>
              <a:gd name="connsiteX4" fmla="*/ 6874953 w 6880607"/>
              <a:gd name="connsiteY4" fmla="*/ 837700 h 838200"/>
              <a:gd name="connsiteX5" fmla="*/ 0 w 6880607"/>
              <a:gd name="connsiteY5" fmla="*/ 838200 h 838200"/>
              <a:gd name="connsiteX6" fmla="*/ 0 w 6880607"/>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17295 h 838200"/>
              <a:gd name="connsiteX4" fmla="*/ 6874953 w 6874953"/>
              <a:gd name="connsiteY4" fmla="*/ 837700 h 838200"/>
              <a:gd name="connsiteX5" fmla="*/ 0 w 6874953"/>
              <a:gd name="connsiteY5" fmla="*/ 838200 h 838200"/>
              <a:gd name="connsiteX6" fmla="*/ 0 w 6874953"/>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20620 h 838200"/>
              <a:gd name="connsiteX4" fmla="*/ 6874953 w 6874953"/>
              <a:gd name="connsiteY4" fmla="*/ 837700 h 838200"/>
              <a:gd name="connsiteX5" fmla="*/ 0 w 6874953"/>
              <a:gd name="connsiteY5" fmla="*/ 838200 h 838200"/>
              <a:gd name="connsiteX6" fmla="*/ 0 w 6874953"/>
              <a:gd name="connsiteY6" fmla="*/ 0 h 838200"/>
              <a:gd name="connsiteX0" fmla="*/ 0 w 10168180"/>
              <a:gd name="connsiteY0" fmla="*/ 0 h 853331"/>
              <a:gd name="connsiteX1" fmla="*/ 4854500 w 10168180"/>
              <a:gd name="connsiteY1" fmla="*/ 0 h 853331"/>
              <a:gd name="connsiteX2" fmla="*/ 5273600 w 10168180"/>
              <a:gd name="connsiteY2" fmla="*/ 419100 h 853331"/>
              <a:gd name="connsiteX3" fmla="*/ 6873322 w 10168180"/>
              <a:gd name="connsiteY3" fmla="*/ 420620 h 853331"/>
              <a:gd name="connsiteX4" fmla="*/ 10168180 w 10168180"/>
              <a:gd name="connsiteY4" fmla="*/ 853331 h 853331"/>
              <a:gd name="connsiteX5" fmla="*/ 0 w 10168180"/>
              <a:gd name="connsiteY5" fmla="*/ 838200 h 853331"/>
              <a:gd name="connsiteX6" fmla="*/ 0 w 10168180"/>
              <a:gd name="connsiteY6" fmla="*/ 0 h 853331"/>
              <a:gd name="connsiteX0" fmla="*/ 0 w 10175372"/>
              <a:gd name="connsiteY0" fmla="*/ 0 h 853331"/>
              <a:gd name="connsiteX1" fmla="*/ 4854500 w 10175372"/>
              <a:gd name="connsiteY1" fmla="*/ 0 h 853331"/>
              <a:gd name="connsiteX2" fmla="*/ 5273600 w 10175372"/>
              <a:gd name="connsiteY2" fmla="*/ 419100 h 853331"/>
              <a:gd name="connsiteX3" fmla="*/ 10175239 w 10175372"/>
              <a:gd name="connsiteY3" fmla="*/ 467511 h 853331"/>
              <a:gd name="connsiteX4" fmla="*/ 10168180 w 10175372"/>
              <a:gd name="connsiteY4" fmla="*/ 853331 h 853331"/>
              <a:gd name="connsiteX5" fmla="*/ 0 w 10175372"/>
              <a:gd name="connsiteY5" fmla="*/ 838200 h 853331"/>
              <a:gd name="connsiteX6" fmla="*/ 0 w 10175372"/>
              <a:gd name="connsiteY6" fmla="*/ 0 h 853331"/>
              <a:gd name="connsiteX0" fmla="*/ 0 w 10175372"/>
              <a:gd name="connsiteY0" fmla="*/ 0 h 853331"/>
              <a:gd name="connsiteX1" fmla="*/ 4854500 w 10175372"/>
              <a:gd name="connsiteY1" fmla="*/ 0 h 853331"/>
              <a:gd name="connsiteX2" fmla="*/ 5273600 w 10175372"/>
              <a:gd name="connsiteY2" fmla="*/ 419100 h 853331"/>
              <a:gd name="connsiteX3" fmla="*/ 10175239 w 10175372"/>
              <a:gd name="connsiteY3" fmla="*/ 444065 h 853331"/>
              <a:gd name="connsiteX4" fmla="*/ 10168180 w 10175372"/>
              <a:gd name="connsiteY4" fmla="*/ 853331 h 853331"/>
              <a:gd name="connsiteX5" fmla="*/ 0 w 10175372"/>
              <a:gd name="connsiteY5" fmla="*/ 838200 h 853331"/>
              <a:gd name="connsiteX6" fmla="*/ 0 w 10175372"/>
              <a:gd name="connsiteY6" fmla="*/ 0 h 853331"/>
              <a:gd name="connsiteX0" fmla="*/ 0 w 10168180"/>
              <a:gd name="connsiteY0" fmla="*/ 0 h 853331"/>
              <a:gd name="connsiteX1" fmla="*/ 4854500 w 10168180"/>
              <a:gd name="connsiteY1" fmla="*/ 0 h 853331"/>
              <a:gd name="connsiteX2" fmla="*/ 5273600 w 10168180"/>
              <a:gd name="connsiteY2" fmla="*/ 419100 h 853331"/>
              <a:gd name="connsiteX3" fmla="*/ 10157860 w 10168180"/>
              <a:gd name="connsiteY3" fmla="*/ 428434 h 853331"/>
              <a:gd name="connsiteX4" fmla="*/ 10168180 w 10168180"/>
              <a:gd name="connsiteY4" fmla="*/ 853331 h 853331"/>
              <a:gd name="connsiteX5" fmla="*/ 0 w 10168180"/>
              <a:gd name="connsiteY5" fmla="*/ 838200 h 853331"/>
              <a:gd name="connsiteX6" fmla="*/ 0 w 10168180"/>
              <a:gd name="connsiteY6" fmla="*/ 0 h 853331"/>
              <a:gd name="connsiteX0" fmla="*/ 0 w 10168180"/>
              <a:gd name="connsiteY0" fmla="*/ 0 h 853331"/>
              <a:gd name="connsiteX1" fmla="*/ 4854500 w 10168180"/>
              <a:gd name="connsiteY1" fmla="*/ 0 h 853331"/>
              <a:gd name="connsiteX2" fmla="*/ 5273600 w 10168180"/>
              <a:gd name="connsiteY2" fmla="*/ 419100 h 853331"/>
              <a:gd name="connsiteX3" fmla="*/ 10157860 w 10168180"/>
              <a:gd name="connsiteY3" fmla="*/ 412804 h 853331"/>
              <a:gd name="connsiteX4" fmla="*/ 10168180 w 10168180"/>
              <a:gd name="connsiteY4" fmla="*/ 853331 h 853331"/>
              <a:gd name="connsiteX5" fmla="*/ 0 w 10168180"/>
              <a:gd name="connsiteY5" fmla="*/ 838200 h 853331"/>
              <a:gd name="connsiteX6" fmla="*/ 0 w 10168180"/>
              <a:gd name="connsiteY6" fmla="*/ 0 h 853331"/>
              <a:gd name="connsiteX0" fmla="*/ 0 w 10175372"/>
              <a:gd name="connsiteY0" fmla="*/ 0 h 853331"/>
              <a:gd name="connsiteX1" fmla="*/ 4854500 w 10175372"/>
              <a:gd name="connsiteY1" fmla="*/ 0 h 853331"/>
              <a:gd name="connsiteX2" fmla="*/ 5273600 w 10175372"/>
              <a:gd name="connsiteY2" fmla="*/ 419100 h 853331"/>
              <a:gd name="connsiteX3" fmla="*/ 10175239 w 10175372"/>
              <a:gd name="connsiteY3" fmla="*/ 420619 h 853331"/>
              <a:gd name="connsiteX4" fmla="*/ 10168180 w 10175372"/>
              <a:gd name="connsiteY4" fmla="*/ 853331 h 853331"/>
              <a:gd name="connsiteX5" fmla="*/ 0 w 10175372"/>
              <a:gd name="connsiteY5" fmla="*/ 838200 h 853331"/>
              <a:gd name="connsiteX6" fmla="*/ 0 w 10175372"/>
              <a:gd name="connsiteY6" fmla="*/ 0 h 853331"/>
              <a:gd name="connsiteX0" fmla="*/ 0 w 10175372"/>
              <a:gd name="connsiteY0" fmla="*/ 0 h 853331"/>
              <a:gd name="connsiteX1" fmla="*/ 4754398 w 10175372"/>
              <a:gd name="connsiteY1" fmla="*/ 0 h 853331"/>
              <a:gd name="connsiteX2" fmla="*/ 5273600 w 10175372"/>
              <a:gd name="connsiteY2" fmla="*/ 419100 h 853331"/>
              <a:gd name="connsiteX3" fmla="*/ 10175239 w 10175372"/>
              <a:gd name="connsiteY3" fmla="*/ 420619 h 853331"/>
              <a:gd name="connsiteX4" fmla="*/ 10168180 w 10175372"/>
              <a:gd name="connsiteY4" fmla="*/ 853331 h 853331"/>
              <a:gd name="connsiteX5" fmla="*/ 0 w 10175372"/>
              <a:gd name="connsiteY5" fmla="*/ 838200 h 853331"/>
              <a:gd name="connsiteX6" fmla="*/ 0 w 10175372"/>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0175239 w 11424460"/>
              <a:gd name="connsiteY3" fmla="*/ 420619 h 853331"/>
              <a:gd name="connsiteX4" fmla="*/ 11424460 w 11424460"/>
              <a:gd name="connsiteY4" fmla="*/ 853331 h 853331"/>
              <a:gd name="connsiteX5" fmla="*/ 0 w 11424460"/>
              <a:gd name="connsiteY5" fmla="*/ 838200 h 853331"/>
              <a:gd name="connsiteX6" fmla="*/ 0 w 11424460"/>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1406495 w 11424460"/>
              <a:gd name="connsiteY3" fmla="*/ 416608 h 853331"/>
              <a:gd name="connsiteX4" fmla="*/ 11424460 w 11424460"/>
              <a:gd name="connsiteY4" fmla="*/ 853331 h 853331"/>
              <a:gd name="connsiteX5" fmla="*/ 0 w 11424460"/>
              <a:gd name="connsiteY5" fmla="*/ 838200 h 853331"/>
              <a:gd name="connsiteX6" fmla="*/ 0 w 11424460"/>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1411500 w 11424460"/>
              <a:gd name="connsiteY3" fmla="*/ 424629 h 853331"/>
              <a:gd name="connsiteX4" fmla="*/ 11424460 w 11424460"/>
              <a:gd name="connsiteY4" fmla="*/ 853331 h 853331"/>
              <a:gd name="connsiteX5" fmla="*/ 0 w 11424460"/>
              <a:gd name="connsiteY5" fmla="*/ 838200 h 853331"/>
              <a:gd name="connsiteX6" fmla="*/ 0 w 11424460"/>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1411500 w 11424460"/>
              <a:gd name="connsiteY3" fmla="*/ 416609 h 853331"/>
              <a:gd name="connsiteX4" fmla="*/ 11424460 w 11424460"/>
              <a:gd name="connsiteY4" fmla="*/ 853331 h 853331"/>
              <a:gd name="connsiteX5" fmla="*/ 0 w 11424460"/>
              <a:gd name="connsiteY5" fmla="*/ 838200 h 853331"/>
              <a:gd name="connsiteX6" fmla="*/ 0 w 11424460"/>
              <a:gd name="connsiteY6" fmla="*/ 0 h 853331"/>
              <a:gd name="connsiteX0" fmla="*/ 0 w 11411633"/>
              <a:gd name="connsiteY0" fmla="*/ 0 h 845310"/>
              <a:gd name="connsiteX1" fmla="*/ 4754398 w 11411633"/>
              <a:gd name="connsiteY1" fmla="*/ 0 h 845310"/>
              <a:gd name="connsiteX2" fmla="*/ 5273600 w 11411633"/>
              <a:gd name="connsiteY2" fmla="*/ 419100 h 845310"/>
              <a:gd name="connsiteX3" fmla="*/ 11411500 w 11411633"/>
              <a:gd name="connsiteY3" fmla="*/ 416609 h 845310"/>
              <a:gd name="connsiteX4" fmla="*/ 11404440 w 11411633"/>
              <a:gd name="connsiteY4" fmla="*/ 845310 h 845310"/>
              <a:gd name="connsiteX5" fmla="*/ 0 w 11411633"/>
              <a:gd name="connsiteY5" fmla="*/ 838200 h 845310"/>
              <a:gd name="connsiteX6" fmla="*/ 0 w 11411633"/>
              <a:gd name="connsiteY6" fmla="*/ 0 h 845310"/>
              <a:gd name="connsiteX0" fmla="*/ 0 w 11404440"/>
              <a:gd name="connsiteY0" fmla="*/ 0 h 845310"/>
              <a:gd name="connsiteX1" fmla="*/ 4754398 w 11404440"/>
              <a:gd name="connsiteY1" fmla="*/ 0 h 845310"/>
              <a:gd name="connsiteX2" fmla="*/ 5273600 w 11404440"/>
              <a:gd name="connsiteY2" fmla="*/ 419100 h 845310"/>
              <a:gd name="connsiteX3" fmla="*/ 11401488 w 11404440"/>
              <a:gd name="connsiteY3" fmla="*/ 424629 h 845310"/>
              <a:gd name="connsiteX4" fmla="*/ 11404440 w 11404440"/>
              <a:gd name="connsiteY4" fmla="*/ 845310 h 845310"/>
              <a:gd name="connsiteX5" fmla="*/ 0 w 11404440"/>
              <a:gd name="connsiteY5" fmla="*/ 838200 h 845310"/>
              <a:gd name="connsiteX6" fmla="*/ 0 w 11404440"/>
              <a:gd name="connsiteY6" fmla="*/ 0 h 845310"/>
              <a:gd name="connsiteX0" fmla="*/ 0 w 11404440"/>
              <a:gd name="connsiteY0" fmla="*/ 0 h 845310"/>
              <a:gd name="connsiteX1" fmla="*/ 4754398 w 11404440"/>
              <a:gd name="connsiteY1" fmla="*/ 0 h 845310"/>
              <a:gd name="connsiteX2" fmla="*/ 5097627 w 11404440"/>
              <a:gd name="connsiteY2" fmla="*/ 278095 h 845310"/>
              <a:gd name="connsiteX3" fmla="*/ 11401488 w 11404440"/>
              <a:gd name="connsiteY3" fmla="*/ 424629 h 845310"/>
              <a:gd name="connsiteX4" fmla="*/ 11404440 w 11404440"/>
              <a:gd name="connsiteY4" fmla="*/ 845310 h 845310"/>
              <a:gd name="connsiteX5" fmla="*/ 0 w 11404440"/>
              <a:gd name="connsiteY5" fmla="*/ 838200 h 845310"/>
              <a:gd name="connsiteX6" fmla="*/ 0 w 11404440"/>
              <a:gd name="connsiteY6" fmla="*/ 0 h 845310"/>
              <a:gd name="connsiteX0" fmla="*/ 0 w 11408513"/>
              <a:gd name="connsiteY0" fmla="*/ 0 h 845310"/>
              <a:gd name="connsiteX1" fmla="*/ 4754398 w 11408513"/>
              <a:gd name="connsiteY1" fmla="*/ 0 h 845310"/>
              <a:gd name="connsiteX2" fmla="*/ 5097627 w 11408513"/>
              <a:gd name="connsiteY2" fmla="*/ 278095 h 845310"/>
              <a:gd name="connsiteX3" fmla="*/ 11408323 w 11408513"/>
              <a:gd name="connsiteY3" fmla="*/ 293219 h 845310"/>
              <a:gd name="connsiteX4" fmla="*/ 11404440 w 11408513"/>
              <a:gd name="connsiteY4" fmla="*/ 845310 h 845310"/>
              <a:gd name="connsiteX5" fmla="*/ 0 w 11408513"/>
              <a:gd name="connsiteY5" fmla="*/ 838200 h 845310"/>
              <a:gd name="connsiteX6" fmla="*/ 0 w 11408513"/>
              <a:gd name="connsiteY6" fmla="*/ 0 h 845310"/>
              <a:gd name="connsiteX0" fmla="*/ 0 w 11408513"/>
              <a:gd name="connsiteY0" fmla="*/ 0 h 845310"/>
              <a:gd name="connsiteX1" fmla="*/ 4754398 w 11408513"/>
              <a:gd name="connsiteY1" fmla="*/ 0 h 845310"/>
              <a:gd name="connsiteX2" fmla="*/ 5097627 w 11408513"/>
              <a:gd name="connsiteY2" fmla="*/ 278095 h 845310"/>
              <a:gd name="connsiteX3" fmla="*/ 11408323 w 11408513"/>
              <a:gd name="connsiteY3" fmla="*/ 276793 h 845310"/>
              <a:gd name="connsiteX4" fmla="*/ 11404440 w 11408513"/>
              <a:gd name="connsiteY4" fmla="*/ 845310 h 845310"/>
              <a:gd name="connsiteX5" fmla="*/ 0 w 11408513"/>
              <a:gd name="connsiteY5" fmla="*/ 838200 h 845310"/>
              <a:gd name="connsiteX6" fmla="*/ 0 w 11408513"/>
              <a:gd name="connsiteY6" fmla="*/ 0 h 845310"/>
              <a:gd name="connsiteX0" fmla="*/ 0 w 11418106"/>
              <a:gd name="connsiteY0" fmla="*/ 0 h 839834"/>
              <a:gd name="connsiteX1" fmla="*/ 4754398 w 11418106"/>
              <a:gd name="connsiteY1" fmla="*/ 0 h 839834"/>
              <a:gd name="connsiteX2" fmla="*/ 5097627 w 11418106"/>
              <a:gd name="connsiteY2" fmla="*/ 278095 h 839834"/>
              <a:gd name="connsiteX3" fmla="*/ 11408323 w 11418106"/>
              <a:gd name="connsiteY3" fmla="*/ 276793 h 839834"/>
              <a:gd name="connsiteX4" fmla="*/ 11418106 w 11418106"/>
              <a:gd name="connsiteY4" fmla="*/ 839834 h 839834"/>
              <a:gd name="connsiteX5" fmla="*/ 0 w 11418106"/>
              <a:gd name="connsiteY5" fmla="*/ 838200 h 839834"/>
              <a:gd name="connsiteX6" fmla="*/ 0 w 11418106"/>
              <a:gd name="connsiteY6" fmla="*/ 0 h 83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106" h="839834">
                <a:moveTo>
                  <a:pt x="0" y="0"/>
                </a:moveTo>
                <a:lnTo>
                  <a:pt x="4754398" y="0"/>
                </a:lnTo>
                <a:lnTo>
                  <a:pt x="5097627" y="278095"/>
                </a:lnTo>
                <a:lnTo>
                  <a:pt x="11408323" y="276793"/>
                </a:lnTo>
                <a:cubicBezTo>
                  <a:pt x="11409704" y="431622"/>
                  <a:pt x="11416725" y="685005"/>
                  <a:pt x="11418106" y="839834"/>
                </a:cubicBezTo>
                <a:lnTo>
                  <a:pt x="0" y="838200"/>
                </a:lnTo>
                <a:lnTo>
                  <a:pt x="0" y="0"/>
                </a:lnTo>
                <a:close/>
              </a:path>
            </a:pathLst>
          </a:custGeom>
          <a:solidFill>
            <a:schemeClr val="accent1">
              <a:lumMod val="40000"/>
              <a:lumOff val="6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 name="Richtungspfeil 3"/>
          <p:cNvSpPr/>
          <p:nvPr userDrawn="1"/>
        </p:nvSpPr>
        <p:spPr bwMode="auto">
          <a:xfrm flipV="1">
            <a:off x="-10730" y="0"/>
            <a:ext cx="5293929" cy="838200"/>
          </a:xfrm>
          <a:prstGeom prst="homePlate">
            <a:avLst/>
          </a:prstGeom>
          <a:solidFill>
            <a:schemeClr val="accent1">
              <a:lumMod val="60000"/>
              <a:lumOff val="4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 name="Richtungspfeil 4"/>
          <p:cNvSpPr/>
          <p:nvPr userDrawn="1"/>
        </p:nvSpPr>
        <p:spPr bwMode="auto">
          <a:xfrm flipV="1">
            <a:off x="0" y="0"/>
            <a:ext cx="4876800" cy="838200"/>
          </a:xfrm>
          <a:prstGeom prst="homePlate">
            <a:avLst/>
          </a:prstGeom>
          <a:solidFill>
            <a:schemeClr val="accent1">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6" name="Richtungspfeil 5"/>
          <p:cNvSpPr/>
          <p:nvPr userDrawn="1"/>
        </p:nvSpPr>
        <p:spPr bwMode="auto">
          <a:xfrm flipV="1">
            <a:off x="0" y="0"/>
            <a:ext cx="4491467" cy="838200"/>
          </a:xfrm>
          <a:prstGeom prst="homePlate">
            <a:avLst/>
          </a:prstGeom>
          <a:solidFill>
            <a:schemeClr val="accent4">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bg1"/>
              </a:solidFill>
              <a:effectLst/>
              <a:latin typeface="Arial" pitchFamily="34" charset="0"/>
            </a:endParaRPr>
          </a:p>
        </p:txBody>
      </p:sp>
      <p:sp>
        <p:nvSpPr>
          <p:cNvPr id="7" name="Rectangle 3"/>
          <p:cNvSpPr>
            <a:spLocks noGrp="1" noChangeArrowheads="1"/>
          </p:cNvSpPr>
          <p:nvPr>
            <p:ph type="title"/>
          </p:nvPr>
        </p:nvSpPr>
        <p:spPr bwMode="auto">
          <a:xfrm>
            <a:off x="609600" y="114300"/>
            <a:ext cx="3556000" cy="6096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Autofit/>
          </a:bodyPr>
          <a:lstStyle>
            <a:lvl1pPr>
              <a:defRPr sz="1400"/>
            </a:lvl1pPr>
          </a:lstStyle>
          <a:p>
            <a:pPr lvl="0"/>
            <a:r>
              <a:rPr lang="en-US" dirty="0"/>
              <a:t>Click to edit Master title style</a:t>
            </a:r>
          </a:p>
        </p:txBody>
      </p:sp>
      <p:sp>
        <p:nvSpPr>
          <p:cNvPr id="9" name="Textplatzhalter 8"/>
          <p:cNvSpPr>
            <a:spLocks noGrp="1"/>
          </p:cNvSpPr>
          <p:nvPr>
            <p:ph type="body" sz="quarter" idx="10"/>
          </p:nvPr>
        </p:nvSpPr>
        <p:spPr>
          <a:xfrm>
            <a:off x="5486401" y="-15138"/>
            <a:ext cx="6705601" cy="548538"/>
          </a:xfrm>
        </p:spPr>
        <p:txBody>
          <a:bodyPr bIns="72000" anchor="b" anchorCtr="0"/>
          <a:lstStyle>
            <a:lvl1pPr marL="0" indent="0">
              <a:buNone/>
              <a:defRPr sz="1200" i="1"/>
            </a:lvl1pPr>
            <a:lvl2pPr marL="457200" indent="0">
              <a:buNone/>
              <a:defRPr sz="1200" i="1"/>
            </a:lvl2pPr>
            <a:lvl3pPr marL="914400" indent="0">
              <a:buNone/>
              <a:defRPr sz="1200" i="1"/>
            </a:lvl3pPr>
            <a:lvl4pPr marL="1371600" indent="0">
              <a:buNone/>
              <a:defRPr sz="1200" i="1"/>
            </a:lvl4pPr>
            <a:lvl5pPr marL="1828800" indent="0">
              <a:buNone/>
              <a:defRPr sz="1200" i="1"/>
            </a:lvl5pPr>
          </a:lstStyle>
          <a:p>
            <a:pPr lvl="0"/>
            <a:r>
              <a:rPr lang="de-DE"/>
              <a:t>Mastertextformat bearbeiten</a:t>
            </a:r>
            <a:endParaRPr lang="de-DE" dirty="0"/>
          </a:p>
        </p:txBody>
      </p:sp>
    </p:spTree>
    <p:extLst>
      <p:ext uri="{BB962C8B-B14F-4D97-AF65-F5344CB8AC3E}">
        <p14:creationId xmlns:p14="http://schemas.microsoft.com/office/powerpoint/2010/main" val="121802063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hasCustomPrompt="1"/>
          </p:nvPr>
        </p:nvSpPr>
        <p:spPr>
          <a:xfrm>
            <a:off x="304800" y="4198716"/>
            <a:ext cx="10668000" cy="601884"/>
          </a:xfrm>
        </p:spPr>
        <p:txBody>
          <a:bodyPr/>
          <a:lstStyle>
            <a:lvl1pPr marL="0" indent="0">
              <a:lnSpc>
                <a:spcPct val="100000"/>
              </a:lnSpc>
              <a:spcBef>
                <a:spcPct val="0"/>
              </a:spcBef>
              <a:buFont typeface="Wingdings" pitchFamily="2" charset="2"/>
              <a:buNone/>
              <a:defRPr sz="3200" b="1">
                <a:solidFill>
                  <a:schemeClr val="accent3">
                    <a:lumMod val="75000"/>
                  </a:schemeClr>
                </a:solidFill>
              </a:defRPr>
            </a:lvl1pPr>
          </a:lstStyle>
          <a:p>
            <a:r>
              <a:rPr lang="en-US" dirty="0"/>
              <a:t>CLICK TO EDIT MASTER SUBTITLE STYLE</a:t>
            </a:r>
          </a:p>
        </p:txBody>
      </p:sp>
      <p:sp>
        <p:nvSpPr>
          <p:cNvPr id="3" name="Bildplatzhalter 2"/>
          <p:cNvSpPr>
            <a:spLocks noGrp="1"/>
          </p:cNvSpPr>
          <p:nvPr>
            <p:ph type="pic" sz="quarter" idx="10"/>
          </p:nvPr>
        </p:nvSpPr>
        <p:spPr>
          <a:xfrm>
            <a:off x="0" y="0"/>
            <a:ext cx="12192000" cy="3581400"/>
          </a:xfrm>
        </p:spPr>
        <p:txBody>
          <a:bodyPr/>
          <a:lstStyle/>
          <a:p>
            <a:endParaRPr lang="de-DE" dirty="0"/>
          </a:p>
        </p:txBody>
      </p:sp>
      <p:sp>
        <p:nvSpPr>
          <p:cNvPr id="11" name="Textplatzhalter 10"/>
          <p:cNvSpPr>
            <a:spLocks noGrp="1"/>
          </p:cNvSpPr>
          <p:nvPr>
            <p:ph type="body" sz="quarter" idx="11"/>
          </p:nvPr>
        </p:nvSpPr>
        <p:spPr>
          <a:xfrm>
            <a:off x="304800" y="4787900"/>
            <a:ext cx="10668000" cy="1155700"/>
          </a:xfrm>
        </p:spPr>
        <p:txBody>
          <a:bodyPr/>
          <a:lstStyle>
            <a:lvl1pPr marL="0" indent="0">
              <a:buNone/>
              <a:defRPr sz="1600" i="1">
                <a:solidFill>
                  <a:schemeClr val="accent3">
                    <a:lumMod val="50000"/>
                  </a:schemeClr>
                </a:solidFill>
              </a:defRPr>
            </a:lvl1pPr>
            <a:lvl2pPr>
              <a:defRPr sz="1600" i="1">
                <a:solidFill>
                  <a:schemeClr val="accent3">
                    <a:lumMod val="50000"/>
                  </a:schemeClr>
                </a:solidFill>
              </a:defRPr>
            </a:lvl2pPr>
            <a:lvl3pPr>
              <a:defRPr sz="1600" i="1">
                <a:solidFill>
                  <a:schemeClr val="accent3">
                    <a:lumMod val="50000"/>
                  </a:schemeClr>
                </a:solidFill>
              </a:defRPr>
            </a:lvl3pPr>
            <a:lvl4pPr>
              <a:defRPr sz="1600" i="1">
                <a:solidFill>
                  <a:schemeClr val="accent3">
                    <a:lumMod val="50000"/>
                  </a:schemeClr>
                </a:solidFill>
              </a:defRPr>
            </a:lvl4pPr>
            <a:lvl5pPr>
              <a:defRPr sz="1600" i="1">
                <a:solidFill>
                  <a:schemeClr val="accent3">
                    <a:lumMod val="50000"/>
                  </a:schemeClr>
                </a:solidFill>
              </a:defRPr>
            </a:lvl5pPr>
          </a:lstStyle>
          <a:p>
            <a:pPr lvl="0"/>
            <a:r>
              <a:rPr lang="de-DE"/>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Rechteck 13"/>
          <p:cNvSpPr/>
          <p:nvPr userDrawn="1"/>
        </p:nvSpPr>
        <p:spPr bwMode="auto">
          <a:xfrm>
            <a:off x="-72000" y="3537673"/>
            <a:ext cx="12336000" cy="152400"/>
          </a:xfrm>
          <a:prstGeom prst="rect">
            <a:avLst/>
          </a:prstGeom>
          <a:solidFill>
            <a:schemeClr val="accent3">
              <a:lumMod val="50000"/>
              <a:alpha val="79000"/>
            </a:schemeClr>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obliqueBottomLeft"/>
            <a:lightRig rig="threePt" dir="t"/>
          </a:scene3d>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69032243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lIns="0" tIns="0"/>
          <a:lstStyle>
            <a:lvl1pPr>
              <a:lnSpc>
                <a:spcPct val="95000"/>
              </a:lnSpc>
              <a:spcBef>
                <a:spcPts val="1200"/>
              </a:spcBef>
              <a:buClr>
                <a:srgbClr val="3B839F"/>
              </a:buClr>
              <a:defRPr>
                <a:solidFill>
                  <a:srgbClr val="515151"/>
                </a:solidFill>
              </a:defRPr>
            </a:lvl1pPr>
            <a:lvl2pPr>
              <a:lnSpc>
                <a:spcPct val="95000"/>
              </a:lnSpc>
              <a:defRPr/>
            </a:lvl2pPr>
            <a:lvl3pPr>
              <a:lnSpc>
                <a:spcPct val="95000"/>
              </a:lnSpc>
              <a:defRPr/>
            </a:lvl3pPr>
            <a:lvl4pPr>
              <a:lnSpc>
                <a:spcPct val="95000"/>
              </a:lnSpc>
              <a:defRPr/>
            </a:lvl4pPr>
            <a:lvl5pPr>
              <a:lnSpc>
                <a:spcPct val="95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el 8"/>
          <p:cNvSpPr>
            <a:spLocks noGrp="1"/>
          </p:cNvSpPr>
          <p:nvPr>
            <p:ph type="title"/>
          </p:nvPr>
        </p:nvSpPr>
        <p:spPr>
          <a:xfrm>
            <a:off x="673100" y="114300"/>
            <a:ext cx="8593991" cy="609600"/>
          </a:xfrm>
        </p:spPr>
        <p:txBody>
          <a:bodyPr lIns="0"/>
          <a:lstStyle>
            <a:lvl1pPr>
              <a:defRPr b="1"/>
            </a:lvl1pPr>
          </a:lstStyle>
          <a:p>
            <a:r>
              <a:rPr lang="de-DE" dirty="0"/>
              <a:t>Mastertitelformat bearbeiten</a:t>
            </a:r>
          </a:p>
        </p:txBody>
      </p:sp>
      <p:sp>
        <p:nvSpPr>
          <p:cNvPr id="4" name="Textplatzhalter 3"/>
          <p:cNvSpPr>
            <a:spLocks noGrp="1"/>
          </p:cNvSpPr>
          <p:nvPr>
            <p:ph type="body" sz="quarter" idx="10" hasCustomPrompt="1"/>
          </p:nvPr>
        </p:nvSpPr>
        <p:spPr>
          <a:xfrm>
            <a:off x="661988" y="6617678"/>
            <a:ext cx="11131550" cy="173533"/>
          </a:xfrm>
        </p:spPr>
        <p:txBody>
          <a:bodyPr lIns="0" bIns="0" anchor="b" anchorCtr="0"/>
          <a:lstStyle>
            <a:lvl1pPr marL="0" indent="0">
              <a:lnSpc>
                <a:spcPct val="100000"/>
              </a:lnSpc>
              <a:spcBef>
                <a:spcPts val="300"/>
              </a:spcBef>
              <a:buNone/>
              <a:defRPr sz="88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Legende</a:t>
            </a:r>
          </a:p>
        </p:txBody>
      </p:sp>
    </p:spTree>
    <p:extLst>
      <p:ext uri="{BB962C8B-B14F-4D97-AF65-F5344CB8AC3E}">
        <p14:creationId xmlns:p14="http://schemas.microsoft.com/office/powerpoint/2010/main" val="4185759319"/>
      </p:ext>
    </p:extLst>
  </p:cSld>
  <p:clrMapOvr>
    <a:masterClrMapping/>
  </p:clrMapOvr>
  <p:transition>
    <p:wipe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15" userDrawn="1">
          <p15:clr>
            <a:srgbClr val="FBAE40"/>
          </p15:clr>
        </p15:guide>
        <p15:guide id="4" pos="74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mit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673101" y="6358365"/>
            <a:ext cx="54229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88091441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el mit Le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9266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 mit 2 Diagrammen und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9042400" y="6358365"/>
            <a:ext cx="2438401"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
        <p:nvSpPr>
          <p:cNvPr id="21" name="Textplatzhalter 3"/>
          <p:cNvSpPr>
            <a:spLocks noGrp="1"/>
          </p:cNvSpPr>
          <p:nvPr>
            <p:ph type="body" sz="quarter" idx="11"/>
          </p:nvPr>
        </p:nvSpPr>
        <p:spPr>
          <a:xfrm>
            <a:off x="673100" y="6358364"/>
            <a:ext cx="5422899" cy="209946"/>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23" name="Textplatzhalter 22"/>
          <p:cNvSpPr>
            <a:spLocks noGrp="1"/>
          </p:cNvSpPr>
          <p:nvPr>
            <p:ph type="body" sz="quarter" idx="12"/>
          </p:nvPr>
        </p:nvSpPr>
        <p:spPr>
          <a:xfrm>
            <a:off x="1219202" y="1471614"/>
            <a:ext cx="4633636" cy="280987"/>
          </a:xfrm>
        </p:spPr>
        <p:txBody>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de-DE"/>
              <a:t>Mastertextformat bearbeiten</a:t>
            </a:r>
            <a:endParaRPr lang="de-DE" dirty="0"/>
          </a:p>
        </p:txBody>
      </p:sp>
      <p:sp>
        <p:nvSpPr>
          <p:cNvPr id="24" name="Textplatzhalter 22"/>
          <p:cNvSpPr>
            <a:spLocks noGrp="1"/>
          </p:cNvSpPr>
          <p:nvPr>
            <p:ph type="body" sz="quarter" idx="13"/>
          </p:nvPr>
        </p:nvSpPr>
        <p:spPr>
          <a:xfrm>
            <a:off x="6096000" y="1471614"/>
            <a:ext cx="5084417" cy="280987"/>
          </a:xfrm>
        </p:spPr>
        <p:txBody>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de-DE"/>
              <a:t>Mastertextformat bearbeiten</a:t>
            </a:r>
            <a:endParaRPr lang="de-DE" dirty="0"/>
          </a:p>
        </p:txBody>
      </p:sp>
      <p:sp>
        <p:nvSpPr>
          <p:cNvPr id="26" name="Textplatzhalter 25"/>
          <p:cNvSpPr>
            <a:spLocks noGrp="1"/>
          </p:cNvSpPr>
          <p:nvPr>
            <p:ph type="body" sz="quarter" idx="14"/>
          </p:nvPr>
        </p:nvSpPr>
        <p:spPr>
          <a:xfrm rot="16200000" flipH="1">
            <a:off x="-371333" y="3362462"/>
            <a:ext cx="2673077" cy="508001"/>
          </a:xfrm>
          <a:prstGeom prst="hexagon">
            <a:avLst>
              <a:gd name="adj" fmla="val 52600"/>
              <a:gd name="vf" fmla="val 115470"/>
            </a:avLst>
          </a:prstGeom>
          <a:noFill/>
          <a:ln cap="sq">
            <a:solidFill>
              <a:schemeClr val="bg1">
                <a:lumMod val="50000"/>
              </a:schemeClr>
            </a:solidFill>
          </a:ln>
        </p:spPr>
        <p:txBody>
          <a:bodyPr vert="horz" anchor="ctr" anchorCtr="0"/>
          <a:lstStyle>
            <a:lvl1pPr marL="0" indent="0" algn="ctr">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Mastertextformat bearbeiten</a:t>
            </a:r>
          </a:p>
        </p:txBody>
      </p:sp>
      <p:sp>
        <p:nvSpPr>
          <p:cNvPr id="33" name="Textplatzhalter 32"/>
          <p:cNvSpPr>
            <a:spLocks noGrp="1"/>
          </p:cNvSpPr>
          <p:nvPr>
            <p:ph type="body" sz="quarter" idx="15"/>
          </p:nvPr>
        </p:nvSpPr>
        <p:spPr>
          <a:xfrm>
            <a:off x="1517651" y="4951414"/>
            <a:ext cx="9662765" cy="206375"/>
          </a:xfrm>
          <a:prstGeom prst="hexagon">
            <a:avLst>
              <a:gd name="adj" fmla="val 51585"/>
              <a:gd name="vf" fmla="val 115470"/>
            </a:avLst>
          </a:prstGeom>
          <a:ln>
            <a:solidFill>
              <a:schemeClr val="bg1">
                <a:lumMod val="50000"/>
              </a:schemeClr>
            </a:solidFill>
          </a:ln>
        </p:spPr>
        <p:txBody>
          <a:bodyPr anchor="ctr" anchorCtr="0"/>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de-DE" dirty="0"/>
              <a:t>Mastertextformat bearbeiten</a:t>
            </a:r>
          </a:p>
        </p:txBody>
      </p:sp>
      <p:sp>
        <p:nvSpPr>
          <p:cNvPr id="35" name="Textplatzhalter 34"/>
          <p:cNvSpPr>
            <a:spLocks noGrp="1"/>
          </p:cNvSpPr>
          <p:nvPr>
            <p:ph type="body" sz="quarter" idx="16"/>
          </p:nvPr>
        </p:nvSpPr>
        <p:spPr>
          <a:xfrm>
            <a:off x="1517613" y="5334000"/>
            <a:ext cx="9662803" cy="222250"/>
          </a:xfr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de-DE" dirty="0"/>
              <a:t>Mastertextformat bearbeiten</a:t>
            </a:r>
          </a:p>
        </p:txBody>
      </p:sp>
    </p:spTree>
    <p:extLst>
      <p:ext uri="{BB962C8B-B14F-4D97-AF65-F5344CB8AC3E}">
        <p14:creationId xmlns:p14="http://schemas.microsoft.com/office/powerpoint/2010/main" val="383470994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B1A6-050A-49D5-84D4-457292BAB6C0}"/>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9661E561-BC61-4F9C-8E4F-746796D5FD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B4030B06-2BE0-44BE-99B2-84BB89638538}"/>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5" name="Footer Placeholder 4">
            <a:extLst>
              <a:ext uri="{FF2B5EF4-FFF2-40B4-BE49-F238E27FC236}">
                <a16:creationId xmlns:a16="http://schemas.microsoft.com/office/drawing/2014/main" id="{530CE446-25FE-4AE2-9D40-0EEE9794166D}"/>
              </a:ext>
            </a:extLst>
          </p:cNvPr>
          <p:cNvSpPr>
            <a:spLocks noGrp="1"/>
          </p:cNvSpPr>
          <p:nvPr>
            <p:ph type="ftr" sz="quarter" idx="11"/>
          </p:nvPr>
        </p:nvSpPr>
        <p:spPr/>
        <p:txBody>
          <a:bodyPr/>
          <a:lstStyle/>
          <a:p>
            <a:endParaRPr lang="de-DE" dirty="0"/>
          </a:p>
        </p:txBody>
      </p:sp>
      <p:sp>
        <p:nvSpPr>
          <p:cNvPr id="6" name="Slide Number Placeholder 5">
            <a:extLst>
              <a:ext uri="{FF2B5EF4-FFF2-40B4-BE49-F238E27FC236}">
                <a16:creationId xmlns:a16="http://schemas.microsoft.com/office/drawing/2014/main" id="{E31FDBD2-AF05-4932-AC88-8130DB558E1A}"/>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3546810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mit Text und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673101" y="6358365"/>
            <a:ext cx="54229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
        <p:nvSpPr>
          <p:cNvPr id="3" name="Textplatzhalter 2"/>
          <p:cNvSpPr>
            <a:spLocks noGrp="1"/>
          </p:cNvSpPr>
          <p:nvPr>
            <p:ph type="body" sz="quarter" idx="11"/>
          </p:nvPr>
        </p:nvSpPr>
        <p:spPr>
          <a:xfrm>
            <a:off x="628153" y="3429002"/>
            <a:ext cx="4944533" cy="1142999"/>
          </a:xfrm>
        </p:spPr>
        <p:txBody>
          <a:bodyPr/>
          <a:lstStyle>
            <a:lvl1pPr marL="0" indent="0">
              <a:buNone/>
              <a:defRPr sz="1200" b="1">
                <a:solidFill>
                  <a:schemeClr val="tx1">
                    <a:lumMod val="85000"/>
                    <a:lumOff val="15000"/>
                  </a:schemeClr>
                </a:solidFill>
              </a:defRPr>
            </a:lvl1pPr>
            <a:lvl2pPr marL="95250" indent="-87313">
              <a:buClr>
                <a:schemeClr val="bg1">
                  <a:lumMod val="50000"/>
                </a:schemeClr>
              </a:buClr>
              <a:buSzPct val="160000"/>
              <a:buFont typeface="AppleSymbols" charset="0"/>
              <a:buChar char="﹥"/>
              <a:tabLst/>
              <a:defRPr sz="1100">
                <a:solidFill>
                  <a:schemeClr val="tx1">
                    <a:lumMod val="85000"/>
                    <a:lumOff val="15000"/>
                  </a:schemeClr>
                </a:solidFill>
              </a:defRPr>
            </a:lvl2pPr>
          </a:lstStyle>
          <a:p>
            <a:pPr lvl="0"/>
            <a:r>
              <a:rPr lang="de-DE" dirty="0"/>
              <a:t>Mastertextformat bearbeiten</a:t>
            </a:r>
          </a:p>
          <a:p>
            <a:pPr lvl="1"/>
            <a:r>
              <a:rPr lang="de-DE" dirty="0"/>
              <a:t>Zweite Ebene</a:t>
            </a:r>
          </a:p>
          <a:p>
            <a:pPr lvl="1"/>
            <a:endParaRPr lang="de-DE" dirty="0"/>
          </a:p>
        </p:txBody>
      </p:sp>
    </p:spTree>
    <p:extLst>
      <p:ext uri="{BB962C8B-B14F-4D97-AF65-F5344CB8AC3E}">
        <p14:creationId xmlns:p14="http://schemas.microsoft.com/office/powerpoint/2010/main" val="233256165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3101" y="1731964"/>
            <a:ext cx="5456767"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3067" y="1731964"/>
            <a:ext cx="5458884"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609669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8"/>
          <p:cNvSpPr>
            <a:spLocks noGrp="1"/>
          </p:cNvSpPr>
          <p:nvPr>
            <p:ph type="title"/>
          </p:nvPr>
        </p:nvSpPr>
        <p:spPr>
          <a:xfrm>
            <a:off x="673101" y="114300"/>
            <a:ext cx="8166100" cy="609600"/>
          </a:xfrm>
        </p:spPr>
        <p:txBody>
          <a:bodyPr/>
          <a:lstStyle/>
          <a:p>
            <a:r>
              <a:rPr lang="de-DE" dirty="0"/>
              <a:t>Mastertitelformat bearbeiten</a:t>
            </a:r>
          </a:p>
        </p:txBody>
      </p:sp>
    </p:spTree>
    <p:extLst>
      <p:ext uri="{BB962C8B-B14F-4D97-AF65-F5344CB8AC3E}">
        <p14:creationId xmlns:p14="http://schemas.microsoft.com/office/powerpoint/2010/main" val="381257824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8"/>
          <p:cNvSpPr>
            <a:spLocks noGrp="1"/>
          </p:cNvSpPr>
          <p:nvPr>
            <p:ph type="title"/>
          </p:nvPr>
        </p:nvSpPr>
        <p:spPr>
          <a:xfrm>
            <a:off x="673101" y="114300"/>
            <a:ext cx="8166100" cy="609600"/>
          </a:xfrm>
        </p:spPr>
        <p:txBody>
          <a:bodyPr/>
          <a:lstStyle/>
          <a:p>
            <a:r>
              <a:rPr lang="de-DE" dirty="0"/>
              <a:t>Mastertitelformat bearbeiten</a:t>
            </a:r>
          </a:p>
        </p:txBody>
      </p:sp>
    </p:spTree>
    <p:extLst>
      <p:ext uri="{BB962C8B-B14F-4D97-AF65-F5344CB8AC3E}">
        <p14:creationId xmlns:p14="http://schemas.microsoft.com/office/powerpoint/2010/main" val="323294891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73100" y="1731964"/>
            <a:ext cx="11118851" cy="4435475"/>
          </a:xfrm>
        </p:spPr>
        <p:txBody>
          <a:bodyPr/>
          <a:lstStyle/>
          <a:p>
            <a:endParaRPr lang="en-US"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013923407"/>
      </p:ext>
    </p:extLst>
  </p:cSld>
  <p:clrMapOvr>
    <a:masterClrMapping/>
  </p:clrMapOvr>
  <p:transition>
    <p:wipe dir="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p>
        </p:txBody>
      </p:sp>
      <p:sp>
        <p:nvSpPr>
          <p:cNvPr id="3" name="Chart Placeholder 2"/>
          <p:cNvSpPr>
            <a:spLocks noGrp="1"/>
          </p:cNvSpPr>
          <p:nvPr>
            <p:ph type="chart" idx="1"/>
          </p:nvPr>
        </p:nvSpPr>
        <p:spPr>
          <a:xfrm>
            <a:off x="673100" y="1731964"/>
            <a:ext cx="11118851" cy="4435475"/>
          </a:xfrm>
        </p:spPr>
        <p:txBody>
          <a:bodyPr/>
          <a:lstStyle/>
          <a:p>
            <a:endParaRPr lang="en-US" dirty="0"/>
          </a:p>
        </p:txBody>
      </p:sp>
    </p:spTree>
    <p:extLst>
      <p:ext uri="{BB962C8B-B14F-4D97-AF65-F5344CB8AC3E}">
        <p14:creationId xmlns:p14="http://schemas.microsoft.com/office/powerpoint/2010/main" val="4011872619"/>
      </p:ext>
    </p:extLst>
  </p:cSld>
  <p:clrMapOvr>
    <a:masterClrMapping/>
  </p:clrMapOvr>
  <p:transition>
    <p:wipe dir="r"/>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73100" y="1731964"/>
            <a:ext cx="11118851" cy="4435475"/>
          </a:xfrm>
        </p:spPr>
        <p:txBody>
          <a:bodyPr/>
          <a:lstStyle/>
          <a:p>
            <a:endParaRPr lang="en-US"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64671990"/>
      </p:ext>
    </p:extLst>
  </p:cSld>
  <p:clrMapOvr>
    <a:masterClrMapping/>
  </p:clrMapOvr>
  <p:transition>
    <p:wipe dir="r"/>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80361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el mit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711200" y="6324601"/>
            <a:ext cx="53760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
        <p:nvSpPr>
          <p:cNvPr id="5" name="Textplatzhalter 3"/>
          <p:cNvSpPr>
            <a:spLocks noGrp="1"/>
          </p:cNvSpPr>
          <p:nvPr>
            <p:ph type="body" sz="quarter" idx="12"/>
          </p:nvPr>
        </p:nvSpPr>
        <p:spPr>
          <a:xfrm>
            <a:off x="8432800" y="6324601"/>
            <a:ext cx="30480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Tree>
    <p:extLst>
      <p:ext uri="{BB962C8B-B14F-4D97-AF65-F5344CB8AC3E}">
        <p14:creationId xmlns:p14="http://schemas.microsoft.com/office/powerpoint/2010/main" val="1031551059"/>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el mit Text und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711200" y="6324602"/>
            <a:ext cx="53848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
        <p:nvSpPr>
          <p:cNvPr id="3" name="Textplatzhalter 2"/>
          <p:cNvSpPr>
            <a:spLocks noGrp="1"/>
          </p:cNvSpPr>
          <p:nvPr>
            <p:ph type="body" sz="quarter" idx="11"/>
          </p:nvPr>
        </p:nvSpPr>
        <p:spPr>
          <a:xfrm>
            <a:off x="628153" y="2971801"/>
            <a:ext cx="4944533" cy="2320511"/>
          </a:xfrm>
        </p:spPr>
        <p:txBody>
          <a:bodyPr/>
          <a:lstStyle>
            <a:lvl1pPr marL="0" indent="0">
              <a:buNone/>
              <a:defRPr sz="1200" b="1">
                <a:solidFill>
                  <a:schemeClr val="tx1">
                    <a:lumMod val="85000"/>
                    <a:lumOff val="15000"/>
                  </a:schemeClr>
                </a:solidFill>
              </a:defRPr>
            </a:lvl1pPr>
            <a:lvl2pPr marL="95250" indent="-87313">
              <a:buClr>
                <a:schemeClr val="bg1">
                  <a:lumMod val="50000"/>
                </a:schemeClr>
              </a:buClr>
              <a:buSzPct val="160000"/>
              <a:buFont typeface="AppleSymbols" charset="0"/>
              <a:buChar char="﹥"/>
              <a:tabLst/>
              <a:defRPr sz="1200">
                <a:solidFill>
                  <a:schemeClr val="tx1">
                    <a:lumMod val="85000"/>
                    <a:lumOff val="15000"/>
                  </a:schemeClr>
                </a:solidFill>
              </a:defRPr>
            </a:lvl2pPr>
          </a:lstStyle>
          <a:p>
            <a:pPr lvl="0"/>
            <a:r>
              <a:rPr lang="de-DE" dirty="0"/>
              <a:t>Mastertextformat bearbeiten</a:t>
            </a:r>
          </a:p>
          <a:p>
            <a:pPr lvl="1"/>
            <a:r>
              <a:rPr lang="de-DE" dirty="0"/>
              <a:t>Zweite Ebene</a:t>
            </a:r>
          </a:p>
        </p:txBody>
      </p:sp>
      <p:sp>
        <p:nvSpPr>
          <p:cNvPr id="5" name="Textplatzhalter 3"/>
          <p:cNvSpPr>
            <a:spLocks noGrp="1"/>
          </p:cNvSpPr>
          <p:nvPr>
            <p:ph type="body" sz="quarter" idx="12"/>
          </p:nvPr>
        </p:nvSpPr>
        <p:spPr>
          <a:xfrm>
            <a:off x="9042400" y="6324601"/>
            <a:ext cx="24384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Tree>
    <p:extLst>
      <p:ext uri="{BB962C8B-B14F-4D97-AF65-F5344CB8AC3E}">
        <p14:creationId xmlns:p14="http://schemas.microsoft.com/office/powerpoint/2010/main" val="38195417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4C76-A40D-4A49-8AE8-5A9D10CF2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59DC912-3B31-4FC5-A379-B748456C6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127A92-0019-42CB-918F-4C755D992448}"/>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5" name="Footer Placeholder 4">
            <a:extLst>
              <a:ext uri="{FF2B5EF4-FFF2-40B4-BE49-F238E27FC236}">
                <a16:creationId xmlns:a16="http://schemas.microsoft.com/office/drawing/2014/main" id="{F8B9F61E-D43B-49E3-A441-F3E3840807DD}"/>
              </a:ext>
            </a:extLst>
          </p:cNvPr>
          <p:cNvSpPr>
            <a:spLocks noGrp="1"/>
          </p:cNvSpPr>
          <p:nvPr>
            <p:ph type="ftr" sz="quarter" idx="11"/>
          </p:nvPr>
        </p:nvSpPr>
        <p:spPr/>
        <p:txBody>
          <a:bodyPr/>
          <a:lstStyle/>
          <a:p>
            <a:endParaRPr lang="de-DE" dirty="0"/>
          </a:p>
        </p:txBody>
      </p:sp>
      <p:sp>
        <p:nvSpPr>
          <p:cNvPr id="6" name="Slide Number Placeholder 5">
            <a:extLst>
              <a:ext uri="{FF2B5EF4-FFF2-40B4-BE49-F238E27FC236}">
                <a16:creationId xmlns:a16="http://schemas.microsoft.com/office/drawing/2014/main" id="{E3F66F1F-25B8-4D52-9829-FB6910E27A21}"/>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80173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64636066-83B5-4F51-86E9-3789F993932F}"/>
              </a:ext>
            </a:extLst>
          </p:cNvPr>
          <p:cNvSpPr>
            <a:spLocks noGrp="1"/>
          </p:cNvSpPr>
          <p:nvPr>
            <p:ph type="sldNum" sz="quarter" idx="4"/>
          </p:nvPr>
        </p:nvSpPr>
        <p:spPr>
          <a:xfrm>
            <a:off x="9447998" y="6404475"/>
            <a:ext cx="2743200" cy="365125"/>
          </a:xfrm>
          <a:prstGeom prst="rect">
            <a:avLst/>
          </a:prstGeom>
        </p:spPr>
        <p:txBody>
          <a:bodyPr vert="horz" lIns="91440" tIns="45720" rIns="91440" bIns="45720" rtlCol="0" anchor="ctr"/>
          <a:lstStyle>
            <a:lvl1pPr algn="r">
              <a:defRPr sz="795" b="0">
                <a:solidFill>
                  <a:srgbClr val="777777"/>
                </a:solidFill>
              </a:defRPr>
            </a:lvl1pPr>
          </a:lstStyle>
          <a:p>
            <a:fld id="{3CCC18C5-6EE6-4C54-B7C4-8E4F3019162F}" type="slidenum">
              <a:rPr lang="en-US" smtClean="0"/>
              <a:pPr/>
              <a:t>‹#›</a:t>
            </a:fld>
            <a:endParaRPr lang="en-US" dirty="0"/>
          </a:p>
        </p:txBody>
      </p:sp>
    </p:spTree>
    <p:extLst>
      <p:ext uri="{BB962C8B-B14F-4D97-AF65-F5344CB8AC3E}">
        <p14:creationId xmlns:p14="http://schemas.microsoft.com/office/powerpoint/2010/main" val="20590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9296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07071461"/>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6499913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5126021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72564580"/>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92595781"/>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3173624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1" y="1577340"/>
            <a:ext cx="5303520" cy="3323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3323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117997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8656824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4005-312D-43D6-B106-0CE7372BFC4A}"/>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887CE0D9-7D93-49DD-87E6-A955058EE5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7D031A2E-AD79-469B-AE52-F281153CF2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9785A803-DEED-44E7-9269-B92CF322D83B}"/>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6" name="Footer Placeholder 5">
            <a:extLst>
              <a:ext uri="{FF2B5EF4-FFF2-40B4-BE49-F238E27FC236}">
                <a16:creationId xmlns:a16="http://schemas.microsoft.com/office/drawing/2014/main" id="{8EB55D59-B16D-4AE7-832F-7CFE7A0648F0}"/>
              </a:ext>
            </a:extLst>
          </p:cNvPr>
          <p:cNvSpPr>
            <a:spLocks noGrp="1"/>
          </p:cNvSpPr>
          <p:nvPr>
            <p:ph type="ftr" sz="quarter" idx="11"/>
          </p:nvPr>
        </p:nvSpPr>
        <p:spPr/>
        <p:txBody>
          <a:bodyPr/>
          <a:lstStyle/>
          <a:p>
            <a:endParaRPr lang="de-DE" dirty="0"/>
          </a:p>
        </p:txBody>
      </p:sp>
      <p:sp>
        <p:nvSpPr>
          <p:cNvPr id="7" name="Slide Number Placeholder 6">
            <a:extLst>
              <a:ext uri="{FF2B5EF4-FFF2-40B4-BE49-F238E27FC236}">
                <a16:creationId xmlns:a16="http://schemas.microsoft.com/office/drawing/2014/main" id="{70074425-D5DE-4727-AFC1-AED730DD4667}"/>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2214260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3808568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4909610"/>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4694869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5729785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2507088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15499895"/>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9546536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2313085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59717727"/>
      </p:ext>
    </p:extLst>
  </p:cSld>
  <p:clrMapOvr>
    <a:masterClrMapping/>
  </p:clrMapOvr>
  <p:transition>
    <p:wipe dir="r"/>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94626149"/>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0483-36B3-45C7-8877-9BB6A400DA01}"/>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44707A21-F094-488D-A01A-55E53588F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888A5-EC34-4C7E-AA61-58C15950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06B5A2B8-959E-45D8-BE56-58E3E51A4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DE2D1-2494-4AF1-9B91-454D8163B0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7F1C2E3B-4EBB-4AEE-92DA-EB26A1CB4712}"/>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8" name="Footer Placeholder 7">
            <a:extLst>
              <a:ext uri="{FF2B5EF4-FFF2-40B4-BE49-F238E27FC236}">
                <a16:creationId xmlns:a16="http://schemas.microsoft.com/office/drawing/2014/main" id="{010E27A8-A6FA-41B3-82B3-7402F500008A}"/>
              </a:ext>
            </a:extLst>
          </p:cNvPr>
          <p:cNvSpPr>
            <a:spLocks noGrp="1"/>
          </p:cNvSpPr>
          <p:nvPr>
            <p:ph type="ftr" sz="quarter" idx="11"/>
          </p:nvPr>
        </p:nvSpPr>
        <p:spPr/>
        <p:txBody>
          <a:bodyPr/>
          <a:lstStyle/>
          <a:p>
            <a:endParaRPr lang="de-DE" dirty="0"/>
          </a:p>
        </p:txBody>
      </p:sp>
      <p:sp>
        <p:nvSpPr>
          <p:cNvPr id="9" name="Slide Number Placeholder 8">
            <a:extLst>
              <a:ext uri="{FF2B5EF4-FFF2-40B4-BE49-F238E27FC236}">
                <a16:creationId xmlns:a16="http://schemas.microsoft.com/office/drawing/2014/main" id="{7D073D68-597A-43D2-B028-FE344B40FFE9}"/>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1041094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6818059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94627621"/>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22198120"/>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6" y="1398161"/>
            <a:ext cx="11312323" cy="4626835"/>
          </a:xfrm>
        </p:spPr>
        <p:txBody>
          <a:bodyPr/>
          <a:lstStyle>
            <a:lvl1pPr>
              <a:defRPr sz="1909">
                <a:latin typeface="+mn-lt"/>
              </a:defRPr>
            </a:lvl1pPr>
            <a:lvl2pPr marL="499988" indent="-227268">
              <a:buFont typeface="Arial" panose="020B0604020202020204" pitchFamily="34" charset="0"/>
              <a:buChar char="•"/>
              <a:defRPr sz="1909">
                <a:latin typeface="+mn-lt"/>
              </a:defRPr>
            </a:lvl2pPr>
            <a:lvl3pPr marL="772707" indent="-227268">
              <a:buFont typeface="Arial" panose="020B0604020202020204" pitchFamily="34" charset="0"/>
              <a:buChar char="-"/>
              <a:defRPr sz="1591">
                <a:latin typeface="+mn-lt"/>
              </a:defRPr>
            </a:lvl3pPr>
            <a:lvl4pPr>
              <a:defRPr sz="1591">
                <a:latin typeface="+mn-lt"/>
              </a:defRPr>
            </a:lvl4pPr>
            <a:lvl5pPr marL="1227241" indent="-136360">
              <a:buFont typeface="Courier New" panose="02070309020205020404" pitchFamily="49" charset="0"/>
              <a:buChar char="o"/>
              <a:defRPr sz="159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15B69841-13A6-42B9-B967-6DE0BC81AD29}"/>
              </a:ext>
            </a:extLst>
          </p:cNvPr>
          <p:cNvSpPr>
            <a:spLocks noGrp="1"/>
          </p:cNvSpPr>
          <p:nvPr>
            <p:ph type="body" sz="quarter" idx="10" hasCustomPrompt="1"/>
          </p:nvPr>
        </p:nvSpPr>
        <p:spPr>
          <a:xfrm>
            <a:off x="447676" y="6135688"/>
            <a:ext cx="5648325" cy="531812"/>
          </a:xfrm>
        </p:spPr>
        <p:txBody>
          <a:bodyPr anchor="b">
            <a:noAutofit/>
          </a:bodyPr>
          <a:lstStyle>
            <a:lvl1pPr marL="0" indent="0">
              <a:lnSpc>
                <a:spcPct val="100000"/>
              </a:lnSpc>
              <a:spcBef>
                <a:spcPts val="0"/>
              </a:spcBef>
              <a:buNone/>
              <a:defRPr sz="795">
                <a:latin typeface="+mn-lt"/>
              </a:defRPr>
            </a:lvl1pPr>
          </a:lstStyle>
          <a:p>
            <a:pPr lvl="0"/>
            <a:r>
              <a:rPr lang="en-GB" dirty="0"/>
              <a:t>References</a:t>
            </a:r>
          </a:p>
        </p:txBody>
      </p:sp>
      <p:sp>
        <p:nvSpPr>
          <p:cNvPr id="7" name="Text Placeholder 4">
            <a:extLst>
              <a:ext uri="{FF2B5EF4-FFF2-40B4-BE49-F238E27FC236}">
                <a16:creationId xmlns:a16="http://schemas.microsoft.com/office/drawing/2014/main" id="{3E7E2686-4EA4-47DE-AFB4-9F68D1E6EFB2}"/>
              </a:ext>
            </a:extLst>
          </p:cNvPr>
          <p:cNvSpPr>
            <a:spLocks noGrp="1"/>
          </p:cNvSpPr>
          <p:nvPr>
            <p:ph type="body" sz="quarter" idx="11" hasCustomPrompt="1"/>
          </p:nvPr>
        </p:nvSpPr>
        <p:spPr>
          <a:xfrm>
            <a:off x="6505575" y="6135688"/>
            <a:ext cx="5254424" cy="531812"/>
          </a:xfrm>
        </p:spPr>
        <p:txBody>
          <a:bodyPr anchor="b">
            <a:noAutofit/>
          </a:bodyPr>
          <a:lstStyle>
            <a:lvl1pPr marL="0" indent="0" algn="r">
              <a:lnSpc>
                <a:spcPct val="100000"/>
              </a:lnSpc>
              <a:spcBef>
                <a:spcPts val="0"/>
              </a:spcBef>
              <a:buNone/>
              <a:defRPr sz="795">
                <a:latin typeface="+mn-lt"/>
              </a:defRPr>
            </a:lvl1pPr>
          </a:lstStyle>
          <a:p>
            <a:pPr lvl="0"/>
            <a:r>
              <a:rPr lang="en-GB" dirty="0"/>
              <a:t>Footnotes</a:t>
            </a:r>
          </a:p>
        </p:txBody>
      </p:sp>
      <p:sp>
        <p:nvSpPr>
          <p:cNvPr id="8" name="Rectangle 23">
            <a:extLst>
              <a:ext uri="{FF2B5EF4-FFF2-40B4-BE49-F238E27FC236}">
                <a16:creationId xmlns:a16="http://schemas.microsoft.com/office/drawing/2014/main" id="{C9B3F3F7-3A9B-425D-A79C-8A1599E7C89D}"/>
              </a:ext>
            </a:extLst>
          </p:cNvPr>
          <p:cNvSpPr>
            <a:spLocks noGrp="1" noChangeArrowheads="1"/>
          </p:cNvSpPr>
          <p:nvPr>
            <p:ph type="title"/>
          </p:nvPr>
        </p:nvSpPr>
        <p:spPr bwMode="gray">
          <a:xfrm>
            <a:off x="447676" y="159896"/>
            <a:ext cx="11312324" cy="949772"/>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lvl="0"/>
            <a:r>
              <a:rPr lang="en-US" dirty="0"/>
              <a:t>Click to edit Master title style</a:t>
            </a:r>
          </a:p>
        </p:txBody>
      </p:sp>
      <p:sp>
        <p:nvSpPr>
          <p:cNvPr id="10" name="Rectangle 9">
            <a:extLst>
              <a:ext uri="{FF2B5EF4-FFF2-40B4-BE49-F238E27FC236}">
                <a16:creationId xmlns:a16="http://schemas.microsoft.com/office/drawing/2014/main" id="{6DEBCC2C-862E-456A-A8F0-0E87A4C37A00}"/>
              </a:ext>
            </a:extLst>
          </p:cNvPr>
          <p:cNvSpPr/>
          <p:nvPr userDrawn="1"/>
        </p:nvSpPr>
        <p:spPr bwMode="auto">
          <a:xfrm>
            <a:off x="1" y="1170061"/>
            <a:ext cx="10836000" cy="90000"/>
          </a:xfrm>
          <a:prstGeom prst="rect">
            <a:avLst/>
          </a:prstGeom>
          <a:solidFill>
            <a:schemeClr val="accent1"/>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2CDB1ECC-B0B1-4F36-9C83-76E660996CE9}"/>
              </a:ext>
            </a:extLst>
          </p:cNvPr>
          <p:cNvSpPr/>
          <p:nvPr userDrawn="1"/>
        </p:nvSpPr>
        <p:spPr bwMode="auto">
          <a:xfrm>
            <a:off x="10938001" y="1170061"/>
            <a:ext cx="720000" cy="90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F42BDC6F-8907-4CA1-9236-1C20FD6E18F8}"/>
              </a:ext>
            </a:extLst>
          </p:cNvPr>
          <p:cNvSpPr/>
          <p:nvPr userDrawn="1"/>
        </p:nvSpPr>
        <p:spPr bwMode="auto">
          <a:xfrm>
            <a:off x="11760000" y="1170061"/>
            <a:ext cx="432000" cy="900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marL="0" marR="0" indent="0" algn="ctr" defTabSz="727254" rtl="0" eaLnBrk="1" fontAlgn="base" latinLnBrk="0" hangingPunct="1">
              <a:lnSpc>
                <a:spcPct val="100000"/>
              </a:lnSpc>
              <a:spcBef>
                <a:spcPct val="0"/>
              </a:spcBef>
              <a:spcAft>
                <a:spcPct val="0"/>
              </a:spcAft>
              <a:buClrTx/>
              <a:buSzTx/>
              <a:buFontTx/>
              <a:buNone/>
              <a:tabLst/>
            </a:pPr>
            <a:endParaRPr kumimoji="0" lang="en-US" sz="1909"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63802202"/>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7340"/>
            <a:ext cx="10972800" cy="1255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el 8"/>
          <p:cNvSpPr>
            <a:spLocks noGrp="1"/>
          </p:cNvSpPr>
          <p:nvPr>
            <p:ph type="title"/>
          </p:nvPr>
        </p:nvSpPr>
        <p:spPr>
          <a:xfrm>
            <a:off x="609600" y="274320"/>
            <a:ext cx="10972800" cy="251183"/>
          </a:xfrm>
        </p:spPr>
        <p:txBody>
          <a:bodyPr/>
          <a:lstStyle/>
          <a:p>
            <a:r>
              <a:rPr lang="de-DE"/>
              <a:t>Mastertitelformat bearbeiten</a:t>
            </a:r>
          </a:p>
        </p:txBody>
      </p:sp>
      <p:sp>
        <p:nvSpPr>
          <p:cNvPr id="11" name="Inhaltsplatzhalter 10"/>
          <p:cNvSpPr>
            <a:spLocks noGrp="1"/>
          </p:cNvSpPr>
          <p:nvPr>
            <p:ph sz="quarter" idx="10"/>
          </p:nvPr>
        </p:nvSpPr>
        <p:spPr>
          <a:xfrm>
            <a:off x="6502401" y="182350"/>
            <a:ext cx="5689600" cy="184608"/>
          </a:xfrm>
        </p:spPr>
        <p:txBody>
          <a:bodyPr anchor="ctr" anchorCtr="0"/>
          <a:lstStyle>
            <a:lvl1pPr marL="0" indent="0">
              <a:buNone/>
              <a:defRPr sz="1200" i="1"/>
            </a:lvl1pPr>
            <a:lvl2pPr marL="457209" indent="0">
              <a:buNone/>
              <a:defRPr sz="1200"/>
            </a:lvl2pPr>
            <a:lvl3pPr marL="914417" indent="0">
              <a:buNone/>
              <a:defRPr sz="1200"/>
            </a:lvl3pPr>
            <a:lvl4pPr marL="1371626" indent="0">
              <a:buNone/>
              <a:defRPr sz="1200"/>
            </a:lvl4pPr>
            <a:lvl5pPr marL="1828835" indent="0">
              <a:buNone/>
              <a:defRPr sz="1200"/>
            </a:lvl5pPr>
          </a:lstStyle>
          <a:p>
            <a:pPr lvl="0"/>
            <a:r>
              <a:rPr lang="de-DE"/>
              <a:t>Mastertextformat bearbeiten</a:t>
            </a:r>
            <a:endParaRPr lang="de-DE" dirty="0"/>
          </a:p>
        </p:txBody>
      </p:sp>
    </p:spTree>
    <p:extLst>
      <p:ext uri="{BB962C8B-B14F-4D97-AF65-F5344CB8AC3E}">
        <p14:creationId xmlns:p14="http://schemas.microsoft.com/office/powerpoint/2010/main" val="2751345217"/>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77340"/>
            <a:ext cx="10972800" cy="1255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el 8"/>
          <p:cNvSpPr>
            <a:spLocks noGrp="1"/>
          </p:cNvSpPr>
          <p:nvPr>
            <p:ph type="title"/>
          </p:nvPr>
        </p:nvSpPr>
        <p:spPr>
          <a:xfrm>
            <a:off x="609600" y="274320"/>
            <a:ext cx="10972800" cy="251183"/>
          </a:xfrm>
        </p:spPr>
        <p:txBody>
          <a:bodyPr/>
          <a:lstStyle/>
          <a:p>
            <a:r>
              <a:rPr lang="de-DE"/>
              <a:t>Mastertitelformat bearbeiten</a:t>
            </a:r>
          </a:p>
        </p:txBody>
      </p:sp>
      <p:sp>
        <p:nvSpPr>
          <p:cNvPr id="11" name="Inhaltsplatzhalter 10"/>
          <p:cNvSpPr>
            <a:spLocks noGrp="1"/>
          </p:cNvSpPr>
          <p:nvPr>
            <p:ph sz="quarter" idx="10"/>
          </p:nvPr>
        </p:nvSpPr>
        <p:spPr>
          <a:xfrm>
            <a:off x="6502401" y="182350"/>
            <a:ext cx="5689600" cy="184608"/>
          </a:xfrm>
        </p:spPr>
        <p:txBody>
          <a:bodyPr anchor="ctr" anchorCtr="0"/>
          <a:lstStyle>
            <a:lvl1pPr marL="0" indent="0">
              <a:buNone/>
              <a:defRPr sz="1200" i="1"/>
            </a:lvl1pPr>
            <a:lvl2pPr marL="457209" indent="0">
              <a:buNone/>
              <a:defRPr sz="1200"/>
            </a:lvl2pPr>
            <a:lvl3pPr marL="914417" indent="0">
              <a:buNone/>
              <a:defRPr sz="1200"/>
            </a:lvl3pPr>
            <a:lvl4pPr marL="1371626" indent="0">
              <a:buNone/>
              <a:defRPr sz="1200"/>
            </a:lvl4pPr>
            <a:lvl5pPr marL="1828835" indent="0">
              <a:buNone/>
              <a:defRPr sz="1200"/>
            </a:lvl5pPr>
          </a:lstStyle>
          <a:p>
            <a:pPr lvl="0"/>
            <a:r>
              <a:rPr lang="de-DE"/>
              <a:t>Mastertextformat bearbeiten</a:t>
            </a:r>
            <a:endParaRPr lang="de-DE" dirty="0"/>
          </a:p>
        </p:txBody>
      </p:sp>
    </p:spTree>
    <p:extLst>
      <p:ext uri="{BB962C8B-B14F-4D97-AF65-F5344CB8AC3E}">
        <p14:creationId xmlns:p14="http://schemas.microsoft.com/office/powerpoint/2010/main" val="1142414834"/>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749801" y="4778376"/>
            <a:ext cx="7099300" cy="1414463"/>
          </a:xfrm>
        </p:spPr>
        <p:txBody>
          <a:bodyPr/>
          <a:lstStyle>
            <a:lvl1pPr marL="0" indent="0">
              <a:lnSpc>
                <a:spcPct val="100000"/>
              </a:lnSpc>
              <a:spcBef>
                <a:spcPct val="0"/>
              </a:spcBef>
              <a:buFont typeface="Wingdings" pitchFamily="2" charset="2"/>
              <a:buNone/>
              <a:defRPr/>
            </a:lvl1pPr>
          </a:lstStyle>
          <a:p>
            <a:r>
              <a:rPr lang="en-US"/>
              <a:t>Click to edit Master subtitle style</a:t>
            </a:r>
          </a:p>
        </p:txBody>
      </p:sp>
      <p:sp>
        <p:nvSpPr>
          <p:cNvPr id="5123" name="Rectangle 3"/>
          <p:cNvSpPr>
            <a:spLocks noGrp="1" noChangeArrowheads="1"/>
          </p:cNvSpPr>
          <p:nvPr>
            <p:ph type="ctrTitle"/>
          </p:nvPr>
        </p:nvSpPr>
        <p:spPr>
          <a:xfrm>
            <a:off x="4720167" y="2454276"/>
            <a:ext cx="7097184" cy="2259013"/>
          </a:xfrm>
        </p:spPr>
        <p:txBody>
          <a:bodyPr/>
          <a:lstStyle>
            <a:lvl1pPr>
              <a:defRPr sz="3000"/>
            </a:lvl1pPr>
          </a:lstStyle>
          <a:p>
            <a:r>
              <a:rPr lang="en-US"/>
              <a:t>Click to edit Master title style</a:t>
            </a:r>
          </a:p>
        </p:txBody>
      </p:sp>
      <p:sp>
        <p:nvSpPr>
          <p:cNvPr id="7" name="Text Box 6"/>
          <p:cNvSpPr txBox="1">
            <a:spLocks noChangeArrowheads="1"/>
          </p:cNvSpPr>
          <p:nvPr/>
        </p:nvSpPr>
        <p:spPr bwMode="auto">
          <a:xfrm>
            <a:off x="11715751" y="88900"/>
            <a:ext cx="430311" cy="264688"/>
          </a:xfrm>
          <a:prstGeom prst="rect">
            <a:avLst/>
          </a:prstGeom>
          <a:noFill/>
          <a:ln w="9525" algn="ctr">
            <a:noFill/>
            <a:miter lim="800000"/>
            <a:headEnd/>
            <a:tailEnd/>
          </a:ln>
          <a:effectLst/>
        </p:spPr>
        <p:txBody>
          <a:bodyPr wrap="none" lIns="9144" tIns="9144" rIns="9144" bIns="9144">
            <a:spAutoFit/>
          </a:bodyPr>
          <a:lstStyle/>
          <a:p>
            <a:pPr defTabSz="947738"/>
            <a:fld id="{3B80D2CE-69A5-49C4-8C23-AC68749E97A5}" type="slidenum">
              <a:rPr lang="en-US" sz="1600" b="1">
                <a:solidFill>
                  <a:srgbClr val="FAB900"/>
                </a:solidFill>
              </a:rPr>
              <a:pPr defTabSz="947738"/>
              <a:t>‹#›</a:t>
            </a:fld>
            <a:endParaRPr lang="en-US" sz="1600" b="1" dirty="0">
              <a:solidFill>
                <a:srgbClr val="FAB900"/>
              </a:solidFill>
            </a:endParaRPr>
          </a:p>
        </p:txBody>
      </p:sp>
      <p:sp>
        <p:nvSpPr>
          <p:cNvPr id="6" name="Text Box 6"/>
          <p:cNvSpPr txBox="1">
            <a:spLocks noChangeArrowheads="1"/>
          </p:cNvSpPr>
          <p:nvPr userDrawn="1"/>
        </p:nvSpPr>
        <p:spPr bwMode="auto">
          <a:xfrm>
            <a:off x="8226813" y="6629400"/>
            <a:ext cx="2973891" cy="230832"/>
          </a:xfrm>
          <a:prstGeom prst="rect">
            <a:avLst/>
          </a:prstGeom>
          <a:noFill/>
          <a:ln w="9525">
            <a:noFill/>
            <a:miter lim="800000"/>
            <a:headEnd/>
            <a:tailEnd/>
          </a:ln>
          <a:effectLst/>
        </p:spPr>
        <p:txBody>
          <a:bodyPr wrap="none">
            <a:spAutoFit/>
          </a:bodyPr>
          <a:lstStyle/>
          <a:p>
            <a:r>
              <a:rPr lang="en-US" sz="900" kern="1200" baseline="0" dirty="0">
                <a:solidFill>
                  <a:schemeClr val="tx1"/>
                </a:solidFill>
                <a:latin typeface="Arial" pitchFamily="34" charset="0"/>
                <a:ea typeface="ＭＳ Ｐゴシック" pitchFamily="34" charset="-128"/>
                <a:cs typeface="ＭＳ Ｐゴシック" pitchFamily="29" charset="-128"/>
              </a:rPr>
              <a:t>Not for external distribution. Do Not Copy or Distribute.</a:t>
            </a:r>
            <a:endParaRPr lang="en-US" sz="900" i="1" kern="1200" dirty="0">
              <a:solidFill>
                <a:schemeClr val="tx1"/>
              </a:solidFill>
              <a:latin typeface="Arial" pitchFamily="34" charset="0"/>
              <a:ea typeface="ＭＳ Ｐゴシック" pitchFamily="34" charset="-128"/>
              <a:cs typeface="ＭＳ Ｐゴシック" pitchFamily="29" charset="-128"/>
            </a:endParaRPr>
          </a:p>
        </p:txBody>
      </p:sp>
    </p:spTree>
    <p:extLst>
      <p:ext uri="{BB962C8B-B14F-4D97-AF65-F5344CB8AC3E}">
        <p14:creationId xmlns:p14="http://schemas.microsoft.com/office/powerpoint/2010/main" val="312501561"/>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Richtungspfeil 8"/>
          <p:cNvSpPr/>
          <p:nvPr userDrawn="1"/>
        </p:nvSpPr>
        <p:spPr bwMode="auto">
          <a:xfrm flipV="1">
            <a:off x="1" y="-5648"/>
            <a:ext cx="12198916" cy="839837"/>
          </a:xfrm>
          <a:custGeom>
            <a:avLst/>
            <a:gdLst>
              <a:gd name="connsiteX0" fmla="*/ 0 w 5273600"/>
              <a:gd name="connsiteY0" fmla="*/ 0 h 838200"/>
              <a:gd name="connsiteX1" fmla="*/ 4854500 w 5273600"/>
              <a:gd name="connsiteY1" fmla="*/ 0 h 838200"/>
              <a:gd name="connsiteX2" fmla="*/ 5273600 w 5273600"/>
              <a:gd name="connsiteY2" fmla="*/ 419100 h 838200"/>
              <a:gd name="connsiteX3" fmla="*/ 4854500 w 5273600"/>
              <a:gd name="connsiteY3" fmla="*/ 838200 h 838200"/>
              <a:gd name="connsiteX4" fmla="*/ 0 w 5273600"/>
              <a:gd name="connsiteY4" fmla="*/ 838200 h 838200"/>
              <a:gd name="connsiteX5" fmla="*/ 0 w 5273600"/>
              <a:gd name="connsiteY5" fmla="*/ 0 h 838200"/>
              <a:gd name="connsiteX0" fmla="*/ 0 w 5273600"/>
              <a:gd name="connsiteY0" fmla="*/ 0 h 838200"/>
              <a:gd name="connsiteX1" fmla="*/ 4854500 w 5273600"/>
              <a:gd name="connsiteY1" fmla="*/ 0 h 838200"/>
              <a:gd name="connsiteX2" fmla="*/ 5273600 w 5273600"/>
              <a:gd name="connsiteY2" fmla="*/ 419100 h 838200"/>
              <a:gd name="connsiteX3" fmla="*/ 5128652 w 5273600"/>
              <a:gd name="connsiteY3" fmla="*/ 572494 h 838200"/>
              <a:gd name="connsiteX4" fmla="*/ 4854500 w 5273600"/>
              <a:gd name="connsiteY4" fmla="*/ 838200 h 838200"/>
              <a:gd name="connsiteX5" fmla="*/ 0 w 5273600"/>
              <a:gd name="connsiteY5" fmla="*/ 838200 h 838200"/>
              <a:gd name="connsiteX6" fmla="*/ 0 w 5273600"/>
              <a:gd name="connsiteY6" fmla="*/ 0 h 838200"/>
              <a:gd name="connsiteX0" fmla="*/ 0 w 8293271"/>
              <a:gd name="connsiteY0" fmla="*/ 0 h 838200"/>
              <a:gd name="connsiteX1" fmla="*/ 4854500 w 8293271"/>
              <a:gd name="connsiteY1" fmla="*/ 0 h 838200"/>
              <a:gd name="connsiteX2" fmla="*/ 5273600 w 8293271"/>
              <a:gd name="connsiteY2" fmla="*/ 419100 h 838200"/>
              <a:gd name="connsiteX3" fmla="*/ 8293271 w 8293271"/>
              <a:gd name="connsiteY3" fmla="*/ 381663 h 838200"/>
              <a:gd name="connsiteX4" fmla="*/ 4854500 w 8293271"/>
              <a:gd name="connsiteY4" fmla="*/ 838200 h 838200"/>
              <a:gd name="connsiteX5" fmla="*/ 0 w 8293271"/>
              <a:gd name="connsiteY5" fmla="*/ 838200 h 838200"/>
              <a:gd name="connsiteX6" fmla="*/ 0 w 8293271"/>
              <a:gd name="connsiteY6" fmla="*/ 0 h 838200"/>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381663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13468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29370 h 846151"/>
              <a:gd name="connsiteX4" fmla="*/ 8297415 w 8297415"/>
              <a:gd name="connsiteY4" fmla="*/ 846151 h 846151"/>
              <a:gd name="connsiteX5" fmla="*/ 0 w 8297415"/>
              <a:gd name="connsiteY5" fmla="*/ 838200 h 846151"/>
              <a:gd name="connsiteX6" fmla="*/ 0 w 8297415"/>
              <a:gd name="connsiteY6" fmla="*/ 0 h 846151"/>
              <a:gd name="connsiteX0" fmla="*/ 0 w 8293332"/>
              <a:gd name="connsiteY0" fmla="*/ 0 h 846151"/>
              <a:gd name="connsiteX1" fmla="*/ 4854500 w 8293332"/>
              <a:gd name="connsiteY1" fmla="*/ 0 h 846151"/>
              <a:gd name="connsiteX2" fmla="*/ 5273600 w 8293332"/>
              <a:gd name="connsiteY2" fmla="*/ 419100 h 846151"/>
              <a:gd name="connsiteX3" fmla="*/ 8293271 w 8293332"/>
              <a:gd name="connsiteY3" fmla="*/ 429370 h 846151"/>
              <a:gd name="connsiteX4" fmla="*/ 8273561 w 8293332"/>
              <a:gd name="connsiteY4" fmla="*/ 846151 h 846151"/>
              <a:gd name="connsiteX5" fmla="*/ 0 w 8293332"/>
              <a:gd name="connsiteY5" fmla="*/ 838200 h 846151"/>
              <a:gd name="connsiteX6" fmla="*/ 0 w 8293332"/>
              <a:gd name="connsiteY6" fmla="*/ 0 h 846151"/>
              <a:gd name="connsiteX0" fmla="*/ 0 w 8285412"/>
              <a:gd name="connsiteY0" fmla="*/ 0 h 846151"/>
              <a:gd name="connsiteX1" fmla="*/ 4854500 w 8285412"/>
              <a:gd name="connsiteY1" fmla="*/ 0 h 846151"/>
              <a:gd name="connsiteX2" fmla="*/ 5273600 w 8285412"/>
              <a:gd name="connsiteY2" fmla="*/ 419100 h 846151"/>
              <a:gd name="connsiteX3" fmla="*/ 8285320 w 8285412"/>
              <a:gd name="connsiteY3" fmla="*/ 421419 h 846151"/>
              <a:gd name="connsiteX4" fmla="*/ 8273561 w 8285412"/>
              <a:gd name="connsiteY4" fmla="*/ 846151 h 846151"/>
              <a:gd name="connsiteX5" fmla="*/ 0 w 8285412"/>
              <a:gd name="connsiteY5" fmla="*/ 838200 h 846151"/>
              <a:gd name="connsiteX6" fmla="*/ 0 w 8285412"/>
              <a:gd name="connsiteY6" fmla="*/ 0 h 846151"/>
              <a:gd name="connsiteX0" fmla="*/ 0 w 8277560"/>
              <a:gd name="connsiteY0" fmla="*/ 0 h 846151"/>
              <a:gd name="connsiteX1" fmla="*/ 4854500 w 8277560"/>
              <a:gd name="connsiteY1" fmla="*/ 0 h 846151"/>
              <a:gd name="connsiteX2" fmla="*/ 5273600 w 8277560"/>
              <a:gd name="connsiteY2" fmla="*/ 419100 h 846151"/>
              <a:gd name="connsiteX3" fmla="*/ 8277369 w 8277560"/>
              <a:gd name="connsiteY3" fmla="*/ 405517 h 846151"/>
              <a:gd name="connsiteX4" fmla="*/ 8273561 w 8277560"/>
              <a:gd name="connsiteY4" fmla="*/ 846151 h 846151"/>
              <a:gd name="connsiteX5" fmla="*/ 0 w 8277560"/>
              <a:gd name="connsiteY5" fmla="*/ 838200 h 846151"/>
              <a:gd name="connsiteX6" fmla="*/ 0 w 8277560"/>
              <a:gd name="connsiteY6" fmla="*/ 0 h 846151"/>
              <a:gd name="connsiteX0" fmla="*/ 0 w 9778910"/>
              <a:gd name="connsiteY0" fmla="*/ 0 h 846151"/>
              <a:gd name="connsiteX1" fmla="*/ 4854500 w 9778910"/>
              <a:gd name="connsiteY1" fmla="*/ 0 h 846151"/>
              <a:gd name="connsiteX2" fmla="*/ 5273600 w 9778910"/>
              <a:gd name="connsiteY2" fmla="*/ 419100 h 846151"/>
              <a:gd name="connsiteX3" fmla="*/ 9778910 w 9778910"/>
              <a:gd name="connsiteY3" fmla="*/ 415142 h 846151"/>
              <a:gd name="connsiteX4" fmla="*/ 8273561 w 9778910"/>
              <a:gd name="connsiteY4" fmla="*/ 846151 h 846151"/>
              <a:gd name="connsiteX5" fmla="*/ 0 w 9778910"/>
              <a:gd name="connsiteY5" fmla="*/ 838200 h 846151"/>
              <a:gd name="connsiteX6" fmla="*/ 0 w 9778910"/>
              <a:gd name="connsiteY6" fmla="*/ 0 h 846151"/>
              <a:gd name="connsiteX0" fmla="*/ 0 w 9788536"/>
              <a:gd name="connsiteY0" fmla="*/ 0 h 846151"/>
              <a:gd name="connsiteX1" fmla="*/ 4854500 w 9788536"/>
              <a:gd name="connsiteY1" fmla="*/ 0 h 846151"/>
              <a:gd name="connsiteX2" fmla="*/ 5273600 w 9788536"/>
              <a:gd name="connsiteY2" fmla="*/ 419100 h 846151"/>
              <a:gd name="connsiteX3" fmla="*/ 9788536 w 9788536"/>
              <a:gd name="connsiteY3" fmla="*/ 434392 h 846151"/>
              <a:gd name="connsiteX4" fmla="*/ 8273561 w 9788536"/>
              <a:gd name="connsiteY4" fmla="*/ 846151 h 846151"/>
              <a:gd name="connsiteX5" fmla="*/ 0 w 9788536"/>
              <a:gd name="connsiteY5" fmla="*/ 838200 h 846151"/>
              <a:gd name="connsiteX6" fmla="*/ 0 w 9788536"/>
              <a:gd name="connsiteY6" fmla="*/ 0 h 846151"/>
              <a:gd name="connsiteX0" fmla="*/ 0 w 9803978"/>
              <a:gd name="connsiteY0" fmla="*/ 0 h 838200"/>
              <a:gd name="connsiteX1" fmla="*/ 4854500 w 9803978"/>
              <a:gd name="connsiteY1" fmla="*/ 0 h 838200"/>
              <a:gd name="connsiteX2" fmla="*/ 5273600 w 9803978"/>
              <a:gd name="connsiteY2" fmla="*/ 419100 h 838200"/>
              <a:gd name="connsiteX3" fmla="*/ 9788536 w 9803978"/>
              <a:gd name="connsiteY3" fmla="*/ 434392 h 838200"/>
              <a:gd name="connsiteX4" fmla="*/ 9803978 w 9803978"/>
              <a:gd name="connsiteY4" fmla="*/ 836525 h 838200"/>
              <a:gd name="connsiteX5" fmla="*/ 0 w 9803978"/>
              <a:gd name="connsiteY5" fmla="*/ 838200 h 838200"/>
              <a:gd name="connsiteX6" fmla="*/ 0 w 9803978"/>
              <a:gd name="connsiteY6" fmla="*/ 0 h 838200"/>
              <a:gd name="connsiteX0" fmla="*/ 0 w 9803978"/>
              <a:gd name="connsiteY0" fmla="*/ 0 h 838200"/>
              <a:gd name="connsiteX1" fmla="*/ 4854500 w 9803978"/>
              <a:gd name="connsiteY1" fmla="*/ 0 h 838200"/>
              <a:gd name="connsiteX2" fmla="*/ 5273600 w 9803978"/>
              <a:gd name="connsiteY2" fmla="*/ 419100 h 838200"/>
              <a:gd name="connsiteX3" fmla="*/ 9798161 w 9803978"/>
              <a:gd name="connsiteY3" fmla="*/ 415143 h 838200"/>
              <a:gd name="connsiteX4" fmla="*/ 9803978 w 9803978"/>
              <a:gd name="connsiteY4" fmla="*/ 836525 h 838200"/>
              <a:gd name="connsiteX5" fmla="*/ 0 w 9803978"/>
              <a:gd name="connsiteY5" fmla="*/ 838200 h 838200"/>
              <a:gd name="connsiteX6" fmla="*/ 0 w 9803978"/>
              <a:gd name="connsiteY6" fmla="*/ 0 h 838200"/>
              <a:gd name="connsiteX0" fmla="*/ 0 w 9798161"/>
              <a:gd name="connsiteY0" fmla="*/ 0 h 838200"/>
              <a:gd name="connsiteX1" fmla="*/ 4854500 w 9798161"/>
              <a:gd name="connsiteY1" fmla="*/ 0 h 838200"/>
              <a:gd name="connsiteX2" fmla="*/ 5273600 w 9798161"/>
              <a:gd name="connsiteY2" fmla="*/ 419100 h 838200"/>
              <a:gd name="connsiteX3" fmla="*/ 9798161 w 9798161"/>
              <a:gd name="connsiteY3" fmla="*/ 415143 h 838200"/>
              <a:gd name="connsiteX4" fmla="*/ 6839302 w 9798161"/>
              <a:gd name="connsiteY4" fmla="*/ 831050 h 838200"/>
              <a:gd name="connsiteX5" fmla="*/ 0 w 9798161"/>
              <a:gd name="connsiteY5" fmla="*/ 838200 h 838200"/>
              <a:gd name="connsiteX6" fmla="*/ 0 w 9798161"/>
              <a:gd name="connsiteY6" fmla="*/ 0 h 838200"/>
              <a:gd name="connsiteX0" fmla="*/ 0 w 6880482"/>
              <a:gd name="connsiteY0" fmla="*/ 0 h 838200"/>
              <a:gd name="connsiteX1" fmla="*/ 4854500 w 6880482"/>
              <a:gd name="connsiteY1" fmla="*/ 0 h 838200"/>
              <a:gd name="connsiteX2" fmla="*/ 5273600 w 6880482"/>
              <a:gd name="connsiteY2" fmla="*/ 419100 h 838200"/>
              <a:gd name="connsiteX3" fmla="*/ 6880451 w 6880482"/>
              <a:gd name="connsiteY3" fmla="*/ 420619 h 838200"/>
              <a:gd name="connsiteX4" fmla="*/ 6839302 w 6880482"/>
              <a:gd name="connsiteY4" fmla="*/ 831050 h 838200"/>
              <a:gd name="connsiteX5" fmla="*/ 0 w 6880482"/>
              <a:gd name="connsiteY5" fmla="*/ 838200 h 838200"/>
              <a:gd name="connsiteX6" fmla="*/ 0 w 6880482"/>
              <a:gd name="connsiteY6" fmla="*/ 0 h 838200"/>
              <a:gd name="connsiteX0" fmla="*/ 0 w 6892779"/>
              <a:gd name="connsiteY0" fmla="*/ 0 h 838200"/>
              <a:gd name="connsiteX1" fmla="*/ 4854500 w 6892779"/>
              <a:gd name="connsiteY1" fmla="*/ 0 h 838200"/>
              <a:gd name="connsiteX2" fmla="*/ 5273600 w 6892779"/>
              <a:gd name="connsiteY2" fmla="*/ 419100 h 838200"/>
              <a:gd name="connsiteX3" fmla="*/ 6880451 w 6892779"/>
              <a:gd name="connsiteY3" fmla="*/ 420619 h 838200"/>
              <a:gd name="connsiteX4" fmla="*/ 6892779 w 6892779"/>
              <a:gd name="connsiteY4" fmla="*/ 837700 h 838200"/>
              <a:gd name="connsiteX5" fmla="*/ 0 w 6892779"/>
              <a:gd name="connsiteY5" fmla="*/ 838200 h 838200"/>
              <a:gd name="connsiteX6" fmla="*/ 0 w 6892779"/>
              <a:gd name="connsiteY6" fmla="*/ 0 h 838200"/>
              <a:gd name="connsiteX0" fmla="*/ 0 w 6880607"/>
              <a:gd name="connsiteY0" fmla="*/ 0 h 838200"/>
              <a:gd name="connsiteX1" fmla="*/ 4854500 w 6880607"/>
              <a:gd name="connsiteY1" fmla="*/ 0 h 838200"/>
              <a:gd name="connsiteX2" fmla="*/ 5273600 w 6880607"/>
              <a:gd name="connsiteY2" fmla="*/ 419100 h 838200"/>
              <a:gd name="connsiteX3" fmla="*/ 6880451 w 6880607"/>
              <a:gd name="connsiteY3" fmla="*/ 420619 h 838200"/>
              <a:gd name="connsiteX4" fmla="*/ 6874953 w 6880607"/>
              <a:gd name="connsiteY4" fmla="*/ 837700 h 838200"/>
              <a:gd name="connsiteX5" fmla="*/ 0 w 6880607"/>
              <a:gd name="connsiteY5" fmla="*/ 838200 h 838200"/>
              <a:gd name="connsiteX6" fmla="*/ 0 w 6880607"/>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17295 h 838200"/>
              <a:gd name="connsiteX4" fmla="*/ 6874953 w 6874953"/>
              <a:gd name="connsiteY4" fmla="*/ 837700 h 838200"/>
              <a:gd name="connsiteX5" fmla="*/ 0 w 6874953"/>
              <a:gd name="connsiteY5" fmla="*/ 838200 h 838200"/>
              <a:gd name="connsiteX6" fmla="*/ 0 w 6874953"/>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20620 h 838200"/>
              <a:gd name="connsiteX4" fmla="*/ 6874953 w 6874953"/>
              <a:gd name="connsiteY4" fmla="*/ 837700 h 838200"/>
              <a:gd name="connsiteX5" fmla="*/ 0 w 6874953"/>
              <a:gd name="connsiteY5" fmla="*/ 838200 h 838200"/>
              <a:gd name="connsiteX6" fmla="*/ 0 w 6874953"/>
              <a:gd name="connsiteY6" fmla="*/ 0 h 838200"/>
              <a:gd name="connsiteX0" fmla="*/ 0 w 10168180"/>
              <a:gd name="connsiteY0" fmla="*/ 0 h 853331"/>
              <a:gd name="connsiteX1" fmla="*/ 4854500 w 10168180"/>
              <a:gd name="connsiteY1" fmla="*/ 0 h 853331"/>
              <a:gd name="connsiteX2" fmla="*/ 5273600 w 10168180"/>
              <a:gd name="connsiteY2" fmla="*/ 419100 h 853331"/>
              <a:gd name="connsiteX3" fmla="*/ 6873322 w 10168180"/>
              <a:gd name="connsiteY3" fmla="*/ 420620 h 853331"/>
              <a:gd name="connsiteX4" fmla="*/ 10168180 w 10168180"/>
              <a:gd name="connsiteY4" fmla="*/ 853331 h 853331"/>
              <a:gd name="connsiteX5" fmla="*/ 0 w 10168180"/>
              <a:gd name="connsiteY5" fmla="*/ 838200 h 853331"/>
              <a:gd name="connsiteX6" fmla="*/ 0 w 10168180"/>
              <a:gd name="connsiteY6" fmla="*/ 0 h 853331"/>
              <a:gd name="connsiteX0" fmla="*/ 0 w 10175372"/>
              <a:gd name="connsiteY0" fmla="*/ 0 h 853331"/>
              <a:gd name="connsiteX1" fmla="*/ 4854500 w 10175372"/>
              <a:gd name="connsiteY1" fmla="*/ 0 h 853331"/>
              <a:gd name="connsiteX2" fmla="*/ 5273600 w 10175372"/>
              <a:gd name="connsiteY2" fmla="*/ 419100 h 853331"/>
              <a:gd name="connsiteX3" fmla="*/ 10175239 w 10175372"/>
              <a:gd name="connsiteY3" fmla="*/ 467511 h 853331"/>
              <a:gd name="connsiteX4" fmla="*/ 10168180 w 10175372"/>
              <a:gd name="connsiteY4" fmla="*/ 853331 h 853331"/>
              <a:gd name="connsiteX5" fmla="*/ 0 w 10175372"/>
              <a:gd name="connsiteY5" fmla="*/ 838200 h 853331"/>
              <a:gd name="connsiteX6" fmla="*/ 0 w 10175372"/>
              <a:gd name="connsiteY6" fmla="*/ 0 h 853331"/>
              <a:gd name="connsiteX0" fmla="*/ 0 w 10175372"/>
              <a:gd name="connsiteY0" fmla="*/ 0 h 853331"/>
              <a:gd name="connsiteX1" fmla="*/ 4854500 w 10175372"/>
              <a:gd name="connsiteY1" fmla="*/ 0 h 853331"/>
              <a:gd name="connsiteX2" fmla="*/ 5273600 w 10175372"/>
              <a:gd name="connsiteY2" fmla="*/ 419100 h 853331"/>
              <a:gd name="connsiteX3" fmla="*/ 10175239 w 10175372"/>
              <a:gd name="connsiteY3" fmla="*/ 444065 h 853331"/>
              <a:gd name="connsiteX4" fmla="*/ 10168180 w 10175372"/>
              <a:gd name="connsiteY4" fmla="*/ 853331 h 853331"/>
              <a:gd name="connsiteX5" fmla="*/ 0 w 10175372"/>
              <a:gd name="connsiteY5" fmla="*/ 838200 h 853331"/>
              <a:gd name="connsiteX6" fmla="*/ 0 w 10175372"/>
              <a:gd name="connsiteY6" fmla="*/ 0 h 853331"/>
              <a:gd name="connsiteX0" fmla="*/ 0 w 10168180"/>
              <a:gd name="connsiteY0" fmla="*/ 0 h 853331"/>
              <a:gd name="connsiteX1" fmla="*/ 4854500 w 10168180"/>
              <a:gd name="connsiteY1" fmla="*/ 0 h 853331"/>
              <a:gd name="connsiteX2" fmla="*/ 5273600 w 10168180"/>
              <a:gd name="connsiteY2" fmla="*/ 419100 h 853331"/>
              <a:gd name="connsiteX3" fmla="*/ 10157860 w 10168180"/>
              <a:gd name="connsiteY3" fmla="*/ 428434 h 853331"/>
              <a:gd name="connsiteX4" fmla="*/ 10168180 w 10168180"/>
              <a:gd name="connsiteY4" fmla="*/ 853331 h 853331"/>
              <a:gd name="connsiteX5" fmla="*/ 0 w 10168180"/>
              <a:gd name="connsiteY5" fmla="*/ 838200 h 853331"/>
              <a:gd name="connsiteX6" fmla="*/ 0 w 10168180"/>
              <a:gd name="connsiteY6" fmla="*/ 0 h 853331"/>
              <a:gd name="connsiteX0" fmla="*/ 0 w 10168180"/>
              <a:gd name="connsiteY0" fmla="*/ 0 h 853331"/>
              <a:gd name="connsiteX1" fmla="*/ 4854500 w 10168180"/>
              <a:gd name="connsiteY1" fmla="*/ 0 h 853331"/>
              <a:gd name="connsiteX2" fmla="*/ 5273600 w 10168180"/>
              <a:gd name="connsiteY2" fmla="*/ 419100 h 853331"/>
              <a:gd name="connsiteX3" fmla="*/ 10157860 w 10168180"/>
              <a:gd name="connsiteY3" fmla="*/ 412804 h 853331"/>
              <a:gd name="connsiteX4" fmla="*/ 10168180 w 10168180"/>
              <a:gd name="connsiteY4" fmla="*/ 853331 h 853331"/>
              <a:gd name="connsiteX5" fmla="*/ 0 w 10168180"/>
              <a:gd name="connsiteY5" fmla="*/ 838200 h 853331"/>
              <a:gd name="connsiteX6" fmla="*/ 0 w 10168180"/>
              <a:gd name="connsiteY6" fmla="*/ 0 h 853331"/>
              <a:gd name="connsiteX0" fmla="*/ 0 w 10175372"/>
              <a:gd name="connsiteY0" fmla="*/ 0 h 853331"/>
              <a:gd name="connsiteX1" fmla="*/ 4854500 w 10175372"/>
              <a:gd name="connsiteY1" fmla="*/ 0 h 853331"/>
              <a:gd name="connsiteX2" fmla="*/ 5273600 w 10175372"/>
              <a:gd name="connsiteY2" fmla="*/ 419100 h 853331"/>
              <a:gd name="connsiteX3" fmla="*/ 10175239 w 10175372"/>
              <a:gd name="connsiteY3" fmla="*/ 420619 h 853331"/>
              <a:gd name="connsiteX4" fmla="*/ 10168180 w 10175372"/>
              <a:gd name="connsiteY4" fmla="*/ 853331 h 853331"/>
              <a:gd name="connsiteX5" fmla="*/ 0 w 10175372"/>
              <a:gd name="connsiteY5" fmla="*/ 838200 h 853331"/>
              <a:gd name="connsiteX6" fmla="*/ 0 w 10175372"/>
              <a:gd name="connsiteY6" fmla="*/ 0 h 853331"/>
              <a:gd name="connsiteX0" fmla="*/ 0 w 10175372"/>
              <a:gd name="connsiteY0" fmla="*/ 0 h 853331"/>
              <a:gd name="connsiteX1" fmla="*/ 4754398 w 10175372"/>
              <a:gd name="connsiteY1" fmla="*/ 0 h 853331"/>
              <a:gd name="connsiteX2" fmla="*/ 5273600 w 10175372"/>
              <a:gd name="connsiteY2" fmla="*/ 419100 h 853331"/>
              <a:gd name="connsiteX3" fmla="*/ 10175239 w 10175372"/>
              <a:gd name="connsiteY3" fmla="*/ 420619 h 853331"/>
              <a:gd name="connsiteX4" fmla="*/ 10168180 w 10175372"/>
              <a:gd name="connsiteY4" fmla="*/ 853331 h 853331"/>
              <a:gd name="connsiteX5" fmla="*/ 0 w 10175372"/>
              <a:gd name="connsiteY5" fmla="*/ 838200 h 853331"/>
              <a:gd name="connsiteX6" fmla="*/ 0 w 10175372"/>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0175239 w 11424460"/>
              <a:gd name="connsiteY3" fmla="*/ 420619 h 853331"/>
              <a:gd name="connsiteX4" fmla="*/ 11424460 w 11424460"/>
              <a:gd name="connsiteY4" fmla="*/ 853331 h 853331"/>
              <a:gd name="connsiteX5" fmla="*/ 0 w 11424460"/>
              <a:gd name="connsiteY5" fmla="*/ 838200 h 853331"/>
              <a:gd name="connsiteX6" fmla="*/ 0 w 11424460"/>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1406495 w 11424460"/>
              <a:gd name="connsiteY3" fmla="*/ 416608 h 853331"/>
              <a:gd name="connsiteX4" fmla="*/ 11424460 w 11424460"/>
              <a:gd name="connsiteY4" fmla="*/ 853331 h 853331"/>
              <a:gd name="connsiteX5" fmla="*/ 0 w 11424460"/>
              <a:gd name="connsiteY5" fmla="*/ 838200 h 853331"/>
              <a:gd name="connsiteX6" fmla="*/ 0 w 11424460"/>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1411500 w 11424460"/>
              <a:gd name="connsiteY3" fmla="*/ 424629 h 853331"/>
              <a:gd name="connsiteX4" fmla="*/ 11424460 w 11424460"/>
              <a:gd name="connsiteY4" fmla="*/ 853331 h 853331"/>
              <a:gd name="connsiteX5" fmla="*/ 0 w 11424460"/>
              <a:gd name="connsiteY5" fmla="*/ 838200 h 853331"/>
              <a:gd name="connsiteX6" fmla="*/ 0 w 11424460"/>
              <a:gd name="connsiteY6" fmla="*/ 0 h 853331"/>
              <a:gd name="connsiteX0" fmla="*/ 0 w 11424460"/>
              <a:gd name="connsiteY0" fmla="*/ 0 h 853331"/>
              <a:gd name="connsiteX1" fmla="*/ 4754398 w 11424460"/>
              <a:gd name="connsiteY1" fmla="*/ 0 h 853331"/>
              <a:gd name="connsiteX2" fmla="*/ 5273600 w 11424460"/>
              <a:gd name="connsiteY2" fmla="*/ 419100 h 853331"/>
              <a:gd name="connsiteX3" fmla="*/ 11411500 w 11424460"/>
              <a:gd name="connsiteY3" fmla="*/ 416609 h 853331"/>
              <a:gd name="connsiteX4" fmla="*/ 11424460 w 11424460"/>
              <a:gd name="connsiteY4" fmla="*/ 853331 h 853331"/>
              <a:gd name="connsiteX5" fmla="*/ 0 w 11424460"/>
              <a:gd name="connsiteY5" fmla="*/ 838200 h 853331"/>
              <a:gd name="connsiteX6" fmla="*/ 0 w 11424460"/>
              <a:gd name="connsiteY6" fmla="*/ 0 h 853331"/>
              <a:gd name="connsiteX0" fmla="*/ 0 w 11411633"/>
              <a:gd name="connsiteY0" fmla="*/ 0 h 845310"/>
              <a:gd name="connsiteX1" fmla="*/ 4754398 w 11411633"/>
              <a:gd name="connsiteY1" fmla="*/ 0 h 845310"/>
              <a:gd name="connsiteX2" fmla="*/ 5273600 w 11411633"/>
              <a:gd name="connsiteY2" fmla="*/ 419100 h 845310"/>
              <a:gd name="connsiteX3" fmla="*/ 11411500 w 11411633"/>
              <a:gd name="connsiteY3" fmla="*/ 416609 h 845310"/>
              <a:gd name="connsiteX4" fmla="*/ 11404440 w 11411633"/>
              <a:gd name="connsiteY4" fmla="*/ 845310 h 845310"/>
              <a:gd name="connsiteX5" fmla="*/ 0 w 11411633"/>
              <a:gd name="connsiteY5" fmla="*/ 838200 h 845310"/>
              <a:gd name="connsiteX6" fmla="*/ 0 w 11411633"/>
              <a:gd name="connsiteY6" fmla="*/ 0 h 845310"/>
              <a:gd name="connsiteX0" fmla="*/ 0 w 11404440"/>
              <a:gd name="connsiteY0" fmla="*/ 0 h 845310"/>
              <a:gd name="connsiteX1" fmla="*/ 4754398 w 11404440"/>
              <a:gd name="connsiteY1" fmla="*/ 0 h 845310"/>
              <a:gd name="connsiteX2" fmla="*/ 5273600 w 11404440"/>
              <a:gd name="connsiteY2" fmla="*/ 419100 h 845310"/>
              <a:gd name="connsiteX3" fmla="*/ 11401488 w 11404440"/>
              <a:gd name="connsiteY3" fmla="*/ 424629 h 845310"/>
              <a:gd name="connsiteX4" fmla="*/ 11404440 w 11404440"/>
              <a:gd name="connsiteY4" fmla="*/ 845310 h 845310"/>
              <a:gd name="connsiteX5" fmla="*/ 0 w 11404440"/>
              <a:gd name="connsiteY5" fmla="*/ 838200 h 845310"/>
              <a:gd name="connsiteX6" fmla="*/ 0 w 11404440"/>
              <a:gd name="connsiteY6" fmla="*/ 0 h 845310"/>
              <a:gd name="connsiteX0" fmla="*/ 0 w 11404440"/>
              <a:gd name="connsiteY0" fmla="*/ 0 h 845310"/>
              <a:gd name="connsiteX1" fmla="*/ 4754398 w 11404440"/>
              <a:gd name="connsiteY1" fmla="*/ 0 h 845310"/>
              <a:gd name="connsiteX2" fmla="*/ 5097627 w 11404440"/>
              <a:gd name="connsiteY2" fmla="*/ 278095 h 845310"/>
              <a:gd name="connsiteX3" fmla="*/ 11401488 w 11404440"/>
              <a:gd name="connsiteY3" fmla="*/ 424629 h 845310"/>
              <a:gd name="connsiteX4" fmla="*/ 11404440 w 11404440"/>
              <a:gd name="connsiteY4" fmla="*/ 845310 h 845310"/>
              <a:gd name="connsiteX5" fmla="*/ 0 w 11404440"/>
              <a:gd name="connsiteY5" fmla="*/ 838200 h 845310"/>
              <a:gd name="connsiteX6" fmla="*/ 0 w 11404440"/>
              <a:gd name="connsiteY6" fmla="*/ 0 h 845310"/>
              <a:gd name="connsiteX0" fmla="*/ 0 w 11408513"/>
              <a:gd name="connsiteY0" fmla="*/ 0 h 845310"/>
              <a:gd name="connsiteX1" fmla="*/ 4754398 w 11408513"/>
              <a:gd name="connsiteY1" fmla="*/ 0 h 845310"/>
              <a:gd name="connsiteX2" fmla="*/ 5097627 w 11408513"/>
              <a:gd name="connsiteY2" fmla="*/ 278095 h 845310"/>
              <a:gd name="connsiteX3" fmla="*/ 11408323 w 11408513"/>
              <a:gd name="connsiteY3" fmla="*/ 293219 h 845310"/>
              <a:gd name="connsiteX4" fmla="*/ 11404440 w 11408513"/>
              <a:gd name="connsiteY4" fmla="*/ 845310 h 845310"/>
              <a:gd name="connsiteX5" fmla="*/ 0 w 11408513"/>
              <a:gd name="connsiteY5" fmla="*/ 838200 h 845310"/>
              <a:gd name="connsiteX6" fmla="*/ 0 w 11408513"/>
              <a:gd name="connsiteY6" fmla="*/ 0 h 845310"/>
              <a:gd name="connsiteX0" fmla="*/ 0 w 11408513"/>
              <a:gd name="connsiteY0" fmla="*/ 0 h 845310"/>
              <a:gd name="connsiteX1" fmla="*/ 4754398 w 11408513"/>
              <a:gd name="connsiteY1" fmla="*/ 0 h 845310"/>
              <a:gd name="connsiteX2" fmla="*/ 5097627 w 11408513"/>
              <a:gd name="connsiteY2" fmla="*/ 278095 h 845310"/>
              <a:gd name="connsiteX3" fmla="*/ 11408323 w 11408513"/>
              <a:gd name="connsiteY3" fmla="*/ 276793 h 845310"/>
              <a:gd name="connsiteX4" fmla="*/ 11404440 w 11408513"/>
              <a:gd name="connsiteY4" fmla="*/ 845310 h 845310"/>
              <a:gd name="connsiteX5" fmla="*/ 0 w 11408513"/>
              <a:gd name="connsiteY5" fmla="*/ 838200 h 845310"/>
              <a:gd name="connsiteX6" fmla="*/ 0 w 11408513"/>
              <a:gd name="connsiteY6" fmla="*/ 0 h 845310"/>
              <a:gd name="connsiteX0" fmla="*/ 0 w 11418106"/>
              <a:gd name="connsiteY0" fmla="*/ 0 h 839834"/>
              <a:gd name="connsiteX1" fmla="*/ 4754398 w 11418106"/>
              <a:gd name="connsiteY1" fmla="*/ 0 h 839834"/>
              <a:gd name="connsiteX2" fmla="*/ 5097627 w 11418106"/>
              <a:gd name="connsiteY2" fmla="*/ 278095 h 839834"/>
              <a:gd name="connsiteX3" fmla="*/ 11408323 w 11418106"/>
              <a:gd name="connsiteY3" fmla="*/ 276793 h 839834"/>
              <a:gd name="connsiteX4" fmla="*/ 11418106 w 11418106"/>
              <a:gd name="connsiteY4" fmla="*/ 839834 h 839834"/>
              <a:gd name="connsiteX5" fmla="*/ 0 w 11418106"/>
              <a:gd name="connsiteY5" fmla="*/ 838200 h 839834"/>
              <a:gd name="connsiteX6" fmla="*/ 0 w 11418106"/>
              <a:gd name="connsiteY6" fmla="*/ 0 h 83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106" h="839834">
                <a:moveTo>
                  <a:pt x="0" y="0"/>
                </a:moveTo>
                <a:lnTo>
                  <a:pt x="4754398" y="0"/>
                </a:lnTo>
                <a:lnTo>
                  <a:pt x="5097627" y="278095"/>
                </a:lnTo>
                <a:lnTo>
                  <a:pt x="11408323" y="276793"/>
                </a:lnTo>
                <a:cubicBezTo>
                  <a:pt x="11409704" y="431622"/>
                  <a:pt x="11416725" y="685005"/>
                  <a:pt x="11418106" y="839834"/>
                </a:cubicBezTo>
                <a:lnTo>
                  <a:pt x="0" y="838200"/>
                </a:lnTo>
                <a:lnTo>
                  <a:pt x="0" y="0"/>
                </a:lnTo>
                <a:close/>
              </a:path>
            </a:pathLst>
          </a:custGeom>
          <a:solidFill>
            <a:schemeClr val="accent1">
              <a:lumMod val="40000"/>
              <a:lumOff val="6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 name="Richtungspfeil 3"/>
          <p:cNvSpPr/>
          <p:nvPr userDrawn="1"/>
        </p:nvSpPr>
        <p:spPr bwMode="auto">
          <a:xfrm flipV="1">
            <a:off x="-10730" y="0"/>
            <a:ext cx="5293929" cy="838200"/>
          </a:xfrm>
          <a:prstGeom prst="homePlate">
            <a:avLst/>
          </a:prstGeom>
          <a:solidFill>
            <a:schemeClr val="accent1">
              <a:lumMod val="60000"/>
              <a:lumOff val="4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 name="Richtungspfeil 4"/>
          <p:cNvSpPr/>
          <p:nvPr userDrawn="1"/>
        </p:nvSpPr>
        <p:spPr bwMode="auto">
          <a:xfrm flipV="1">
            <a:off x="0" y="0"/>
            <a:ext cx="4876800" cy="838200"/>
          </a:xfrm>
          <a:prstGeom prst="homePlate">
            <a:avLst/>
          </a:prstGeom>
          <a:solidFill>
            <a:schemeClr val="accent1">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6" name="Richtungspfeil 5"/>
          <p:cNvSpPr/>
          <p:nvPr userDrawn="1"/>
        </p:nvSpPr>
        <p:spPr bwMode="auto">
          <a:xfrm flipV="1">
            <a:off x="0" y="0"/>
            <a:ext cx="4491467" cy="838200"/>
          </a:xfrm>
          <a:prstGeom prst="homePlate">
            <a:avLst/>
          </a:prstGeom>
          <a:solidFill>
            <a:schemeClr val="accent4">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bg1"/>
              </a:solidFill>
              <a:effectLst/>
              <a:latin typeface="Arial" pitchFamily="34" charset="0"/>
            </a:endParaRPr>
          </a:p>
        </p:txBody>
      </p:sp>
      <p:sp>
        <p:nvSpPr>
          <p:cNvPr id="7" name="Rectangle 3"/>
          <p:cNvSpPr>
            <a:spLocks noGrp="1" noChangeArrowheads="1"/>
          </p:cNvSpPr>
          <p:nvPr>
            <p:ph type="title"/>
          </p:nvPr>
        </p:nvSpPr>
        <p:spPr bwMode="auto">
          <a:xfrm>
            <a:off x="609600" y="114300"/>
            <a:ext cx="3556000" cy="6096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Autofit/>
          </a:bodyPr>
          <a:lstStyle>
            <a:lvl1pPr>
              <a:defRPr sz="1400"/>
            </a:lvl1pPr>
          </a:lstStyle>
          <a:p>
            <a:pPr lvl="0"/>
            <a:r>
              <a:rPr lang="en-US" dirty="0"/>
              <a:t>Click to edit Master title style</a:t>
            </a:r>
          </a:p>
        </p:txBody>
      </p:sp>
      <p:sp>
        <p:nvSpPr>
          <p:cNvPr id="9" name="Textplatzhalter 8"/>
          <p:cNvSpPr>
            <a:spLocks noGrp="1"/>
          </p:cNvSpPr>
          <p:nvPr>
            <p:ph type="body" sz="quarter" idx="10"/>
          </p:nvPr>
        </p:nvSpPr>
        <p:spPr>
          <a:xfrm>
            <a:off x="5486401" y="-15138"/>
            <a:ext cx="6705601" cy="548538"/>
          </a:xfrm>
        </p:spPr>
        <p:txBody>
          <a:bodyPr bIns="72000" anchor="b" anchorCtr="0"/>
          <a:lstStyle>
            <a:lvl1pPr marL="0" indent="0">
              <a:buNone/>
              <a:defRPr sz="1200" i="1"/>
            </a:lvl1pPr>
            <a:lvl2pPr marL="457200" indent="0">
              <a:buNone/>
              <a:defRPr sz="1200" i="1"/>
            </a:lvl2pPr>
            <a:lvl3pPr marL="914400" indent="0">
              <a:buNone/>
              <a:defRPr sz="1200" i="1"/>
            </a:lvl3pPr>
            <a:lvl4pPr marL="1371600" indent="0">
              <a:buNone/>
              <a:defRPr sz="1200" i="1"/>
            </a:lvl4pPr>
            <a:lvl5pPr marL="1828800" indent="0">
              <a:buNone/>
              <a:defRPr sz="1200" i="1"/>
            </a:lvl5pPr>
          </a:lstStyle>
          <a:p>
            <a:pPr lvl="0"/>
            <a:r>
              <a:rPr lang="de-DE"/>
              <a:t>Mastertextformat bearbeiten</a:t>
            </a:r>
            <a:endParaRPr lang="de-DE" dirty="0"/>
          </a:p>
        </p:txBody>
      </p:sp>
    </p:spTree>
    <p:extLst>
      <p:ext uri="{BB962C8B-B14F-4D97-AF65-F5344CB8AC3E}">
        <p14:creationId xmlns:p14="http://schemas.microsoft.com/office/powerpoint/2010/main" val="2601256443"/>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hasCustomPrompt="1"/>
          </p:nvPr>
        </p:nvSpPr>
        <p:spPr>
          <a:xfrm>
            <a:off x="304800" y="4198716"/>
            <a:ext cx="10668000" cy="601884"/>
          </a:xfrm>
        </p:spPr>
        <p:txBody>
          <a:bodyPr/>
          <a:lstStyle>
            <a:lvl1pPr marL="0" indent="0">
              <a:lnSpc>
                <a:spcPct val="100000"/>
              </a:lnSpc>
              <a:spcBef>
                <a:spcPct val="0"/>
              </a:spcBef>
              <a:buFont typeface="Wingdings" pitchFamily="2" charset="2"/>
              <a:buNone/>
              <a:defRPr sz="3200" b="1">
                <a:solidFill>
                  <a:schemeClr val="accent3">
                    <a:lumMod val="75000"/>
                  </a:schemeClr>
                </a:solidFill>
              </a:defRPr>
            </a:lvl1pPr>
          </a:lstStyle>
          <a:p>
            <a:r>
              <a:rPr lang="en-US" dirty="0"/>
              <a:t>CLICK TO EDIT MASTER SUBTITLE STYLE</a:t>
            </a:r>
          </a:p>
        </p:txBody>
      </p:sp>
      <p:sp>
        <p:nvSpPr>
          <p:cNvPr id="3" name="Bildplatzhalter 2"/>
          <p:cNvSpPr>
            <a:spLocks noGrp="1"/>
          </p:cNvSpPr>
          <p:nvPr>
            <p:ph type="pic" sz="quarter" idx="10"/>
          </p:nvPr>
        </p:nvSpPr>
        <p:spPr>
          <a:xfrm>
            <a:off x="0" y="0"/>
            <a:ext cx="12192000" cy="3581400"/>
          </a:xfrm>
        </p:spPr>
        <p:txBody>
          <a:bodyPr/>
          <a:lstStyle/>
          <a:p>
            <a:endParaRPr lang="de-DE" dirty="0"/>
          </a:p>
        </p:txBody>
      </p:sp>
      <p:sp>
        <p:nvSpPr>
          <p:cNvPr id="11" name="Textplatzhalter 10"/>
          <p:cNvSpPr>
            <a:spLocks noGrp="1"/>
          </p:cNvSpPr>
          <p:nvPr>
            <p:ph type="body" sz="quarter" idx="11"/>
          </p:nvPr>
        </p:nvSpPr>
        <p:spPr>
          <a:xfrm>
            <a:off x="304800" y="4787900"/>
            <a:ext cx="10668000" cy="1155700"/>
          </a:xfrm>
        </p:spPr>
        <p:txBody>
          <a:bodyPr/>
          <a:lstStyle>
            <a:lvl1pPr marL="0" indent="0">
              <a:buNone/>
              <a:defRPr sz="1600" i="1">
                <a:solidFill>
                  <a:schemeClr val="accent3">
                    <a:lumMod val="50000"/>
                  </a:schemeClr>
                </a:solidFill>
              </a:defRPr>
            </a:lvl1pPr>
            <a:lvl2pPr>
              <a:defRPr sz="1600" i="1">
                <a:solidFill>
                  <a:schemeClr val="accent3">
                    <a:lumMod val="50000"/>
                  </a:schemeClr>
                </a:solidFill>
              </a:defRPr>
            </a:lvl2pPr>
            <a:lvl3pPr>
              <a:defRPr sz="1600" i="1">
                <a:solidFill>
                  <a:schemeClr val="accent3">
                    <a:lumMod val="50000"/>
                  </a:schemeClr>
                </a:solidFill>
              </a:defRPr>
            </a:lvl3pPr>
            <a:lvl4pPr>
              <a:defRPr sz="1600" i="1">
                <a:solidFill>
                  <a:schemeClr val="accent3">
                    <a:lumMod val="50000"/>
                  </a:schemeClr>
                </a:solidFill>
              </a:defRPr>
            </a:lvl4pPr>
            <a:lvl5pPr>
              <a:defRPr sz="1600" i="1">
                <a:solidFill>
                  <a:schemeClr val="accent3">
                    <a:lumMod val="50000"/>
                  </a:schemeClr>
                </a:solidFill>
              </a:defRPr>
            </a:lvl5pPr>
          </a:lstStyle>
          <a:p>
            <a:pPr lvl="0"/>
            <a:r>
              <a:rPr lang="de-DE"/>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Rechteck 13"/>
          <p:cNvSpPr/>
          <p:nvPr userDrawn="1"/>
        </p:nvSpPr>
        <p:spPr bwMode="auto">
          <a:xfrm>
            <a:off x="-72000" y="3537673"/>
            <a:ext cx="12336000" cy="152400"/>
          </a:xfrm>
          <a:prstGeom prst="rect">
            <a:avLst/>
          </a:prstGeom>
          <a:solidFill>
            <a:schemeClr val="accent3">
              <a:lumMod val="50000"/>
              <a:alpha val="79000"/>
            </a:schemeClr>
          </a:solidFill>
          <a:ln w="9525" cap="flat" cmpd="sng" algn="ctr">
            <a:noFill/>
            <a:prstDash val="solid"/>
            <a:round/>
            <a:headEnd type="none" w="med" len="med"/>
            <a:tailEnd type="none" w="med" len="med"/>
          </a:ln>
          <a:effectLst>
            <a:outerShdw blurRad="127000" dist="38100" dir="2700000" algn="ctr">
              <a:srgbClr val="000000">
                <a:alpha val="45000"/>
              </a:srgbClr>
            </a:outerShdw>
          </a:effectLst>
          <a:scene3d>
            <a:camera prst="obliqueBottomLeft"/>
            <a:lightRig rig="threePt" dir="t"/>
          </a:scene3d>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509490984"/>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el 8"/>
          <p:cNvSpPr>
            <a:spLocks noGrp="1"/>
          </p:cNvSpPr>
          <p:nvPr>
            <p:ph type="title"/>
          </p:nvPr>
        </p:nvSpPr>
        <p:spPr/>
        <p:txBody>
          <a:bodyPr/>
          <a:lstStyle/>
          <a:p>
            <a:r>
              <a:rPr lang="de-DE"/>
              <a:t>Mastertitelformat bearbeiten</a:t>
            </a:r>
          </a:p>
        </p:txBody>
      </p:sp>
      <p:sp>
        <p:nvSpPr>
          <p:cNvPr id="11" name="Inhaltsplatzhalter 10"/>
          <p:cNvSpPr>
            <a:spLocks noGrp="1"/>
          </p:cNvSpPr>
          <p:nvPr>
            <p:ph sz="quarter" idx="10"/>
          </p:nvPr>
        </p:nvSpPr>
        <p:spPr>
          <a:xfrm>
            <a:off x="6502400" y="122254"/>
            <a:ext cx="5689600" cy="304800"/>
          </a:xfrm>
        </p:spPr>
        <p:txBody>
          <a:bodyPr anchor="ctr" anchorCtr="0"/>
          <a:lstStyle>
            <a:lvl1pPr marL="0" indent="0">
              <a:buNone/>
              <a:defRPr sz="1200" i="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a:t>Mastertextformat bearbeiten</a:t>
            </a:r>
            <a:endParaRPr lang="de-DE" dirty="0"/>
          </a:p>
        </p:txBody>
      </p:sp>
    </p:spTree>
    <p:extLst>
      <p:ext uri="{BB962C8B-B14F-4D97-AF65-F5344CB8AC3E}">
        <p14:creationId xmlns:p14="http://schemas.microsoft.com/office/powerpoint/2010/main" val="5003337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3386-7858-4FED-A491-5606D8611EA6}"/>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BC598DA3-E554-463A-ABA2-385BBB7F9CEC}"/>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4" name="Footer Placeholder 3">
            <a:extLst>
              <a:ext uri="{FF2B5EF4-FFF2-40B4-BE49-F238E27FC236}">
                <a16:creationId xmlns:a16="http://schemas.microsoft.com/office/drawing/2014/main" id="{9D9D6B4C-6BC8-4E00-AD52-50ADCB17EB6B}"/>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C9909362-E8F5-465D-BCEF-9C72CF83FF6F}"/>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288638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el mit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673101" y="6358365"/>
            <a:ext cx="54229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068341489"/>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el mit 2 Diagrammen und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9042400" y="6358365"/>
            <a:ext cx="2438401"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
        <p:nvSpPr>
          <p:cNvPr id="21" name="Textplatzhalter 3"/>
          <p:cNvSpPr>
            <a:spLocks noGrp="1"/>
          </p:cNvSpPr>
          <p:nvPr>
            <p:ph type="body" sz="quarter" idx="11"/>
          </p:nvPr>
        </p:nvSpPr>
        <p:spPr>
          <a:xfrm>
            <a:off x="673100" y="6358364"/>
            <a:ext cx="5422899" cy="209946"/>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23" name="Textplatzhalter 22"/>
          <p:cNvSpPr>
            <a:spLocks noGrp="1"/>
          </p:cNvSpPr>
          <p:nvPr>
            <p:ph type="body" sz="quarter" idx="12"/>
          </p:nvPr>
        </p:nvSpPr>
        <p:spPr>
          <a:xfrm>
            <a:off x="1219202" y="1471614"/>
            <a:ext cx="4633636" cy="280987"/>
          </a:xfrm>
        </p:spPr>
        <p:txBody>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de-DE"/>
              <a:t>Mastertextformat bearbeiten</a:t>
            </a:r>
            <a:endParaRPr lang="de-DE" dirty="0"/>
          </a:p>
        </p:txBody>
      </p:sp>
      <p:sp>
        <p:nvSpPr>
          <p:cNvPr id="24" name="Textplatzhalter 22"/>
          <p:cNvSpPr>
            <a:spLocks noGrp="1"/>
          </p:cNvSpPr>
          <p:nvPr>
            <p:ph type="body" sz="quarter" idx="13"/>
          </p:nvPr>
        </p:nvSpPr>
        <p:spPr>
          <a:xfrm>
            <a:off x="6096000" y="1471614"/>
            <a:ext cx="5084417" cy="280987"/>
          </a:xfrm>
        </p:spPr>
        <p:txBody>
          <a:bodyPr/>
          <a:lstStyle>
            <a:lvl1pPr marL="0" indent="0" algn="ctr">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de-DE"/>
              <a:t>Mastertextformat bearbeiten</a:t>
            </a:r>
            <a:endParaRPr lang="de-DE" dirty="0"/>
          </a:p>
        </p:txBody>
      </p:sp>
      <p:sp>
        <p:nvSpPr>
          <p:cNvPr id="26" name="Textplatzhalter 25"/>
          <p:cNvSpPr>
            <a:spLocks noGrp="1"/>
          </p:cNvSpPr>
          <p:nvPr>
            <p:ph type="body" sz="quarter" idx="14"/>
          </p:nvPr>
        </p:nvSpPr>
        <p:spPr>
          <a:xfrm rot="16200000" flipH="1">
            <a:off x="-371333" y="3362462"/>
            <a:ext cx="2673077" cy="508001"/>
          </a:xfrm>
          <a:prstGeom prst="hexagon">
            <a:avLst>
              <a:gd name="adj" fmla="val 52600"/>
              <a:gd name="vf" fmla="val 115470"/>
            </a:avLst>
          </a:prstGeom>
          <a:noFill/>
          <a:ln cap="sq">
            <a:solidFill>
              <a:schemeClr val="bg1">
                <a:lumMod val="50000"/>
              </a:schemeClr>
            </a:solidFill>
          </a:ln>
        </p:spPr>
        <p:txBody>
          <a:bodyPr vert="horz" anchor="ctr" anchorCtr="0"/>
          <a:lstStyle>
            <a:lvl1pPr marL="0" indent="0" algn="ctr">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Mastertextformat bearbeiten</a:t>
            </a:r>
          </a:p>
        </p:txBody>
      </p:sp>
      <p:sp>
        <p:nvSpPr>
          <p:cNvPr id="33" name="Textplatzhalter 32"/>
          <p:cNvSpPr>
            <a:spLocks noGrp="1"/>
          </p:cNvSpPr>
          <p:nvPr>
            <p:ph type="body" sz="quarter" idx="15"/>
          </p:nvPr>
        </p:nvSpPr>
        <p:spPr>
          <a:xfrm>
            <a:off x="1517651" y="4951414"/>
            <a:ext cx="9662765" cy="206375"/>
          </a:xfrm>
          <a:prstGeom prst="hexagon">
            <a:avLst>
              <a:gd name="adj" fmla="val 51585"/>
              <a:gd name="vf" fmla="val 115470"/>
            </a:avLst>
          </a:prstGeom>
          <a:ln>
            <a:solidFill>
              <a:schemeClr val="bg1">
                <a:lumMod val="50000"/>
              </a:schemeClr>
            </a:solidFill>
          </a:ln>
        </p:spPr>
        <p:txBody>
          <a:bodyPr anchor="ctr" anchorCtr="0"/>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de-DE" dirty="0"/>
              <a:t>Mastertextformat bearbeiten</a:t>
            </a:r>
          </a:p>
        </p:txBody>
      </p:sp>
      <p:sp>
        <p:nvSpPr>
          <p:cNvPr id="35" name="Textplatzhalter 34"/>
          <p:cNvSpPr>
            <a:spLocks noGrp="1"/>
          </p:cNvSpPr>
          <p:nvPr>
            <p:ph type="body" sz="quarter" idx="16"/>
          </p:nvPr>
        </p:nvSpPr>
        <p:spPr>
          <a:xfrm>
            <a:off x="1517613" y="5334000"/>
            <a:ext cx="9662803" cy="222250"/>
          </a:xfr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de-DE" dirty="0"/>
              <a:t>Mastertextformat bearbeiten</a:t>
            </a:r>
          </a:p>
        </p:txBody>
      </p:sp>
    </p:spTree>
    <p:extLst>
      <p:ext uri="{BB962C8B-B14F-4D97-AF65-F5344CB8AC3E}">
        <p14:creationId xmlns:p14="http://schemas.microsoft.com/office/powerpoint/2010/main" val="4273695184"/>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el mit Text und Legende">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673101" y="6358365"/>
            <a:ext cx="5422900" cy="203133"/>
          </a:xfrm>
          <a:solidFill>
            <a:schemeClr val="bg1"/>
          </a:solidFill>
          <a:ln w="3175">
            <a:solidFill>
              <a:schemeClr val="tx1">
                <a:lumMod val="50000"/>
                <a:lumOff val="50000"/>
              </a:schemeClr>
            </a:solidFill>
          </a:ln>
          <a:effectLst>
            <a:outerShdw blurRad="25400" dist="25400" dir="2700000" algn="tl" rotWithShape="0">
              <a:prstClr val="black">
                <a:alpha val="25000"/>
              </a:prstClr>
            </a:outerShdw>
            <a:softEdge rad="0"/>
          </a:effectLst>
        </p:spPr>
        <p:txBody>
          <a:bodyPr wrap="square" anchor="b" anchorCtr="0">
            <a:spAutoFit/>
          </a:bodyPr>
          <a:lstStyle>
            <a:lvl1pPr marL="0" indent="0">
              <a:buNone/>
              <a:defRPr sz="800">
                <a:effectLs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de-DE" dirty="0"/>
              <a:t>Mastertextformat bearbeiten</a:t>
            </a:r>
          </a:p>
        </p:txBody>
      </p:sp>
      <p:sp>
        <p:nvSpPr>
          <p:cNvPr id="9" name="Titel 8"/>
          <p:cNvSpPr>
            <a:spLocks noGrp="1"/>
          </p:cNvSpPr>
          <p:nvPr>
            <p:ph type="title"/>
          </p:nvPr>
        </p:nvSpPr>
        <p:spPr/>
        <p:txBody>
          <a:bodyPr/>
          <a:lstStyle/>
          <a:p>
            <a:r>
              <a:rPr lang="de-DE" dirty="0"/>
              <a:t>Mastertitelformat bearbeiten</a:t>
            </a:r>
          </a:p>
        </p:txBody>
      </p:sp>
      <p:sp>
        <p:nvSpPr>
          <p:cNvPr id="3" name="Textplatzhalter 2"/>
          <p:cNvSpPr>
            <a:spLocks noGrp="1"/>
          </p:cNvSpPr>
          <p:nvPr>
            <p:ph type="body" sz="quarter" idx="11"/>
          </p:nvPr>
        </p:nvSpPr>
        <p:spPr>
          <a:xfrm>
            <a:off x="628153" y="3429002"/>
            <a:ext cx="4944533" cy="1142999"/>
          </a:xfrm>
        </p:spPr>
        <p:txBody>
          <a:bodyPr/>
          <a:lstStyle>
            <a:lvl1pPr marL="0" indent="0">
              <a:buNone/>
              <a:defRPr sz="1200" b="1">
                <a:solidFill>
                  <a:schemeClr val="tx1">
                    <a:lumMod val="85000"/>
                    <a:lumOff val="15000"/>
                  </a:schemeClr>
                </a:solidFill>
              </a:defRPr>
            </a:lvl1pPr>
            <a:lvl2pPr marL="95250" indent="-87313">
              <a:buClr>
                <a:schemeClr val="bg1">
                  <a:lumMod val="50000"/>
                </a:schemeClr>
              </a:buClr>
              <a:buSzPct val="160000"/>
              <a:buFont typeface="AppleSymbols" charset="0"/>
              <a:buChar char="﹥"/>
              <a:tabLst/>
              <a:defRPr sz="1100">
                <a:solidFill>
                  <a:schemeClr val="tx1">
                    <a:lumMod val="85000"/>
                    <a:lumOff val="15000"/>
                  </a:schemeClr>
                </a:solidFill>
              </a:defRPr>
            </a:lvl2pPr>
          </a:lstStyle>
          <a:p>
            <a:pPr lvl="0"/>
            <a:r>
              <a:rPr lang="de-DE" dirty="0"/>
              <a:t>Mastertextformat bearbeiten</a:t>
            </a:r>
          </a:p>
          <a:p>
            <a:pPr lvl="1"/>
            <a:r>
              <a:rPr lang="de-DE" dirty="0"/>
              <a:t>Zweite Ebene</a:t>
            </a:r>
          </a:p>
          <a:p>
            <a:pPr lvl="1"/>
            <a:endParaRPr lang="de-DE" dirty="0"/>
          </a:p>
        </p:txBody>
      </p:sp>
    </p:spTree>
    <p:extLst>
      <p:ext uri="{BB962C8B-B14F-4D97-AF65-F5344CB8AC3E}">
        <p14:creationId xmlns:p14="http://schemas.microsoft.com/office/powerpoint/2010/main" val="2065369759"/>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3101" y="1731964"/>
            <a:ext cx="5456767"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3067" y="1731964"/>
            <a:ext cx="5458884"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345239"/>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8"/>
          <p:cNvSpPr>
            <a:spLocks noGrp="1"/>
          </p:cNvSpPr>
          <p:nvPr>
            <p:ph type="title"/>
          </p:nvPr>
        </p:nvSpPr>
        <p:spPr>
          <a:xfrm>
            <a:off x="673101" y="114300"/>
            <a:ext cx="8166100" cy="609600"/>
          </a:xfrm>
        </p:spPr>
        <p:txBody>
          <a:bodyPr/>
          <a:lstStyle/>
          <a:p>
            <a:r>
              <a:rPr lang="de-DE" dirty="0"/>
              <a:t>Mastertitelformat bearbeiten</a:t>
            </a:r>
          </a:p>
        </p:txBody>
      </p:sp>
    </p:spTree>
    <p:extLst>
      <p:ext uri="{BB962C8B-B14F-4D97-AF65-F5344CB8AC3E}">
        <p14:creationId xmlns:p14="http://schemas.microsoft.com/office/powerpoint/2010/main" val="1358019000"/>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8"/>
          <p:cNvSpPr>
            <a:spLocks noGrp="1"/>
          </p:cNvSpPr>
          <p:nvPr>
            <p:ph type="title"/>
          </p:nvPr>
        </p:nvSpPr>
        <p:spPr>
          <a:xfrm>
            <a:off x="673101" y="114300"/>
            <a:ext cx="8166100" cy="609600"/>
          </a:xfrm>
        </p:spPr>
        <p:txBody>
          <a:bodyPr/>
          <a:lstStyle/>
          <a:p>
            <a:r>
              <a:rPr lang="de-DE" dirty="0"/>
              <a:t>Mastertitelformat bearbeiten</a:t>
            </a:r>
          </a:p>
        </p:txBody>
      </p:sp>
    </p:spTree>
    <p:extLst>
      <p:ext uri="{BB962C8B-B14F-4D97-AF65-F5344CB8AC3E}">
        <p14:creationId xmlns:p14="http://schemas.microsoft.com/office/powerpoint/2010/main" val="353713309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73100" y="1731964"/>
            <a:ext cx="11118851" cy="4435475"/>
          </a:xfrm>
        </p:spPr>
        <p:txBody>
          <a:bodyPr/>
          <a:lstStyle/>
          <a:p>
            <a:endParaRPr lang="en-US"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33845177"/>
      </p:ext>
    </p:extLst>
  </p:cSld>
  <p:clrMapOvr>
    <a:masterClrMapping/>
  </p:clrMapOvr>
  <p:transition>
    <p:wipe dir="r"/>
  </p:transition>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2518" y="182563"/>
            <a:ext cx="11129433" cy="1282700"/>
          </a:xfrm>
        </p:spPr>
        <p:txBody>
          <a:bodyPr/>
          <a:lstStyle/>
          <a:p>
            <a:r>
              <a:rPr lang="en-US"/>
              <a:t>Click to edit Master title style</a:t>
            </a:r>
          </a:p>
        </p:txBody>
      </p:sp>
      <p:sp>
        <p:nvSpPr>
          <p:cNvPr id="3" name="Chart Placeholder 2"/>
          <p:cNvSpPr>
            <a:spLocks noGrp="1"/>
          </p:cNvSpPr>
          <p:nvPr>
            <p:ph type="chart" idx="1"/>
          </p:nvPr>
        </p:nvSpPr>
        <p:spPr>
          <a:xfrm>
            <a:off x="673100" y="1731964"/>
            <a:ext cx="11118851" cy="4435475"/>
          </a:xfrm>
        </p:spPr>
        <p:txBody>
          <a:bodyPr/>
          <a:lstStyle/>
          <a:p>
            <a:endParaRPr lang="en-US" dirty="0"/>
          </a:p>
        </p:txBody>
      </p:sp>
    </p:spTree>
    <p:extLst>
      <p:ext uri="{BB962C8B-B14F-4D97-AF65-F5344CB8AC3E}">
        <p14:creationId xmlns:p14="http://schemas.microsoft.com/office/powerpoint/2010/main" val="4164932705"/>
      </p:ext>
    </p:extLst>
  </p:cSld>
  <p:clrMapOvr>
    <a:masterClrMapping/>
  </p:clrMapOvr>
  <p:transition>
    <p:wipe dir="r"/>
  </p:transition>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73100" y="1731964"/>
            <a:ext cx="11118851" cy="4435475"/>
          </a:xfrm>
        </p:spPr>
        <p:txBody>
          <a:bodyPr/>
          <a:lstStyle/>
          <a:p>
            <a:endParaRPr lang="en-US"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148935090"/>
      </p:ext>
    </p:extLst>
  </p:cSld>
  <p:clrMapOvr>
    <a:masterClrMapping/>
  </p:clrMapOvr>
  <p:transition>
    <p:wipe dir="r"/>
  </p:transition>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19026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13299-62EE-41D9-AA01-F9C520020D86}"/>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3" name="Footer Placeholder 2">
            <a:extLst>
              <a:ext uri="{FF2B5EF4-FFF2-40B4-BE49-F238E27FC236}">
                <a16:creationId xmlns:a16="http://schemas.microsoft.com/office/drawing/2014/main" id="{FE719F70-BE0C-4560-9F1D-A375CBF319EE}"/>
              </a:ext>
            </a:extLst>
          </p:cNvPr>
          <p:cNvSpPr>
            <a:spLocks noGrp="1"/>
          </p:cNvSpPr>
          <p:nvPr>
            <p:ph type="ftr" sz="quarter" idx="11"/>
          </p:nvPr>
        </p:nvSpPr>
        <p:spPr/>
        <p:txBody>
          <a:bodyPr/>
          <a:lstStyle/>
          <a:p>
            <a:endParaRPr lang="de-DE" dirty="0"/>
          </a:p>
        </p:txBody>
      </p:sp>
      <p:sp>
        <p:nvSpPr>
          <p:cNvPr id="4" name="Slide Number Placeholder 3">
            <a:extLst>
              <a:ext uri="{FF2B5EF4-FFF2-40B4-BE49-F238E27FC236}">
                <a16:creationId xmlns:a16="http://schemas.microsoft.com/office/drawing/2014/main" id="{ADD37D9B-E442-4559-8F7B-9153700CB064}"/>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259286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73100" y="1731964"/>
            <a:ext cx="11118851" cy="4435475"/>
          </a:xfrm>
        </p:spPr>
        <p:txBody>
          <a:bodyPr/>
          <a:lstStyle/>
          <a:p>
            <a:endParaRPr lang="en-US" dirty="0"/>
          </a:p>
        </p:txBody>
      </p:sp>
      <p:sp>
        <p:nvSpPr>
          <p:cNvPr id="4" name="Titel 3"/>
          <p:cNvSpPr>
            <a:spLocks noGrp="1"/>
          </p:cNvSpPr>
          <p:nvPr>
            <p:ph type="title"/>
          </p:nvPr>
        </p:nvSpPr>
        <p:spPr/>
        <p:txBody>
          <a:bodyPr/>
          <a:lstStyle>
            <a:lvl1pPr>
              <a:defRPr sz="1600"/>
            </a:lvl1pPr>
          </a:lstStyle>
          <a:p>
            <a:r>
              <a:rPr lang="de-DE"/>
              <a:t>Titelmasterformat durch Klicken bearbeiten</a:t>
            </a:r>
          </a:p>
        </p:txBody>
      </p:sp>
    </p:spTree>
    <p:extLst>
      <p:ext uri="{BB962C8B-B14F-4D97-AF65-F5344CB8AC3E}">
        <p14:creationId xmlns:p14="http://schemas.microsoft.com/office/powerpoint/2010/main" val="2445926040"/>
      </p:ext>
    </p:extLst>
  </p:cSld>
  <p:clrMapOvr>
    <a:masterClrMapping/>
  </p:clrMapOvr>
  <p:transition>
    <p:wipe dir="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0B1D-962A-4265-BAA2-1A7AA8F97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1A8E70D3-3E57-45EC-B83A-87D396015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F4E78F52-BF5F-40BB-A826-E3F750931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F7624-B03A-48D7-8831-B3DEA4E54F1E}"/>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6" name="Footer Placeholder 5">
            <a:extLst>
              <a:ext uri="{FF2B5EF4-FFF2-40B4-BE49-F238E27FC236}">
                <a16:creationId xmlns:a16="http://schemas.microsoft.com/office/drawing/2014/main" id="{D6C617AE-9970-424C-9146-309AC91E199C}"/>
              </a:ext>
            </a:extLst>
          </p:cNvPr>
          <p:cNvSpPr>
            <a:spLocks noGrp="1"/>
          </p:cNvSpPr>
          <p:nvPr>
            <p:ph type="ftr" sz="quarter" idx="11"/>
          </p:nvPr>
        </p:nvSpPr>
        <p:spPr/>
        <p:txBody>
          <a:bodyPr/>
          <a:lstStyle/>
          <a:p>
            <a:endParaRPr lang="de-DE" dirty="0"/>
          </a:p>
        </p:txBody>
      </p:sp>
      <p:sp>
        <p:nvSpPr>
          <p:cNvPr id="7" name="Slide Number Placeholder 6">
            <a:extLst>
              <a:ext uri="{FF2B5EF4-FFF2-40B4-BE49-F238E27FC236}">
                <a16:creationId xmlns:a16="http://schemas.microsoft.com/office/drawing/2014/main" id="{3C16ED78-7D5A-471F-AA3A-ABB09D18708C}"/>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249885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1D9C-4BDE-48FF-B2DC-CEFC9BFE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DF79F362-0AE8-488D-9A33-557601ABB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 Placeholder 3">
            <a:extLst>
              <a:ext uri="{FF2B5EF4-FFF2-40B4-BE49-F238E27FC236}">
                <a16:creationId xmlns:a16="http://schemas.microsoft.com/office/drawing/2014/main" id="{7586E449-218E-40F6-BB5E-C4F3B99DE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0B7BE-121A-4B2F-8327-65D0D89A6554}"/>
              </a:ext>
            </a:extLst>
          </p:cNvPr>
          <p:cNvSpPr>
            <a:spLocks noGrp="1"/>
          </p:cNvSpPr>
          <p:nvPr>
            <p:ph type="dt" sz="half" idx="10"/>
          </p:nvPr>
        </p:nvSpPr>
        <p:spPr/>
        <p:txBody>
          <a:bodyPr/>
          <a:lstStyle/>
          <a:p>
            <a:fld id="{68BAF4A1-B07F-45B9-B212-C4DAFCCDA958}" type="datetimeFigureOut">
              <a:rPr lang="de-DE" smtClean="0"/>
              <a:t>04.08.2021</a:t>
            </a:fld>
            <a:endParaRPr lang="de-DE" dirty="0"/>
          </a:p>
        </p:txBody>
      </p:sp>
      <p:sp>
        <p:nvSpPr>
          <p:cNvPr id="6" name="Footer Placeholder 5">
            <a:extLst>
              <a:ext uri="{FF2B5EF4-FFF2-40B4-BE49-F238E27FC236}">
                <a16:creationId xmlns:a16="http://schemas.microsoft.com/office/drawing/2014/main" id="{C9E7E4E5-8611-497B-B8B5-20A76F3B4170}"/>
              </a:ext>
            </a:extLst>
          </p:cNvPr>
          <p:cNvSpPr>
            <a:spLocks noGrp="1"/>
          </p:cNvSpPr>
          <p:nvPr>
            <p:ph type="ftr" sz="quarter" idx="11"/>
          </p:nvPr>
        </p:nvSpPr>
        <p:spPr/>
        <p:txBody>
          <a:bodyPr/>
          <a:lstStyle/>
          <a:p>
            <a:endParaRPr lang="de-DE" dirty="0"/>
          </a:p>
        </p:txBody>
      </p:sp>
      <p:sp>
        <p:nvSpPr>
          <p:cNvPr id="7" name="Slide Number Placeholder 6">
            <a:extLst>
              <a:ext uri="{FF2B5EF4-FFF2-40B4-BE49-F238E27FC236}">
                <a16:creationId xmlns:a16="http://schemas.microsoft.com/office/drawing/2014/main" id="{B9E9B19B-E320-41CC-95D5-73AB9C97F897}"/>
              </a:ext>
            </a:extLst>
          </p:cNvPr>
          <p:cNvSpPr>
            <a:spLocks noGrp="1"/>
          </p:cNvSpPr>
          <p:nvPr>
            <p:ph type="sldNum" sz="quarter" idx="12"/>
          </p:nvPr>
        </p:nvSpPr>
        <p:spPr/>
        <p:txBody>
          <a:bodyPr/>
          <a:lstStyle/>
          <a:p>
            <a:fld id="{877B915F-7D22-466A-B597-CB4C572E5260}" type="slidenum">
              <a:rPr lang="de-DE" smtClean="0"/>
              <a:t>‹#›</a:t>
            </a:fld>
            <a:endParaRPr lang="de-DE" dirty="0"/>
          </a:p>
        </p:txBody>
      </p:sp>
    </p:spTree>
    <p:extLst>
      <p:ext uri="{BB962C8B-B14F-4D97-AF65-F5344CB8AC3E}">
        <p14:creationId xmlns:p14="http://schemas.microsoft.com/office/powerpoint/2010/main" val="13347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16F02-53A7-448A-A872-24FA8686B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AB00DEF7-C5AA-4136-A885-B4240DAEC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5605AF50-CFDC-4141-96E7-B8F92CDF9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AF4A1-B07F-45B9-B212-C4DAFCCDA958}" type="datetimeFigureOut">
              <a:rPr lang="de-DE" smtClean="0"/>
              <a:t>04.08.2021</a:t>
            </a:fld>
            <a:endParaRPr lang="de-DE" dirty="0"/>
          </a:p>
        </p:txBody>
      </p:sp>
      <p:sp>
        <p:nvSpPr>
          <p:cNvPr id="5" name="Footer Placeholder 4">
            <a:extLst>
              <a:ext uri="{FF2B5EF4-FFF2-40B4-BE49-F238E27FC236}">
                <a16:creationId xmlns:a16="http://schemas.microsoft.com/office/drawing/2014/main" id="{E82D0FCF-3A7F-4BD1-AD56-D95A470DB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a:extLst>
              <a:ext uri="{FF2B5EF4-FFF2-40B4-BE49-F238E27FC236}">
                <a16:creationId xmlns:a16="http://schemas.microsoft.com/office/drawing/2014/main" id="{60EEC8CD-D7AE-48C5-A87D-FB4CF3AE3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B915F-7D22-466A-B597-CB4C572E5260}" type="slidenum">
              <a:rPr lang="de-DE" smtClean="0"/>
              <a:t>‹#›</a:t>
            </a:fld>
            <a:endParaRPr lang="de-DE" dirty="0"/>
          </a:p>
        </p:txBody>
      </p:sp>
    </p:spTree>
    <p:extLst>
      <p:ext uri="{BB962C8B-B14F-4D97-AF65-F5344CB8AC3E}">
        <p14:creationId xmlns:p14="http://schemas.microsoft.com/office/powerpoint/2010/main" val="261501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673100" y="1731964"/>
            <a:ext cx="11118851" cy="443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99" name="Rectangle 3"/>
          <p:cNvSpPr>
            <a:spLocks noGrp="1" noChangeArrowheads="1"/>
          </p:cNvSpPr>
          <p:nvPr>
            <p:ph type="title"/>
          </p:nvPr>
        </p:nvSpPr>
        <p:spPr bwMode="auto">
          <a:xfrm>
            <a:off x="673101" y="114300"/>
            <a:ext cx="8166100" cy="6096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Autofit/>
          </a:bodyPr>
          <a:lstStyle/>
          <a:p>
            <a:pPr lvl="0"/>
            <a:r>
              <a:rPr lang="en-US" dirty="0"/>
              <a:t>Click to edit Master title style</a:t>
            </a:r>
          </a:p>
        </p:txBody>
      </p:sp>
      <p:sp>
        <p:nvSpPr>
          <p:cNvPr id="11" name="Richtungspfeil 8"/>
          <p:cNvSpPr/>
          <p:nvPr userDrawn="1"/>
        </p:nvSpPr>
        <p:spPr bwMode="auto">
          <a:xfrm flipV="1">
            <a:off x="5779851" y="-4"/>
            <a:ext cx="6412149" cy="838203"/>
          </a:xfrm>
          <a:custGeom>
            <a:avLst/>
            <a:gdLst>
              <a:gd name="connsiteX0" fmla="*/ 0 w 5273600"/>
              <a:gd name="connsiteY0" fmla="*/ 0 h 838200"/>
              <a:gd name="connsiteX1" fmla="*/ 4854500 w 5273600"/>
              <a:gd name="connsiteY1" fmla="*/ 0 h 838200"/>
              <a:gd name="connsiteX2" fmla="*/ 5273600 w 5273600"/>
              <a:gd name="connsiteY2" fmla="*/ 419100 h 838200"/>
              <a:gd name="connsiteX3" fmla="*/ 4854500 w 5273600"/>
              <a:gd name="connsiteY3" fmla="*/ 838200 h 838200"/>
              <a:gd name="connsiteX4" fmla="*/ 0 w 5273600"/>
              <a:gd name="connsiteY4" fmla="*/ 838200 h 838200"/>
              <a:gd name="connsiteX5" fmla="*/ 0 w 5273600"/>
              <a:gd name="connsiteY5" fmla="*/ 0 h 838200"/>
              <a:gd name="connsiteX0" fmla="*/ 0 w 5273600"/>
              <a:gd name="connsiteY0" fmla="*/ 0 h 838200"/>
              <a:gd name="connsiteX1" fmla="*/ 4854500 w 5273600"/>
              <a:gd name="connsiteY1" fmla="*/ 0 h 838200"/>
              <a:gd name="connsiteX2" fmla="*/ 5273600 w 5273600"/>
              <a:gd name="connsiteY2" fmla="*/ 419100 h 838200"/>
              <a:gd name="connsiteX3" fmla="*/ 5128652 w 5273600"/>
              <a:gd name="connsiteY3" fmla="*/ 572494 h 838200"/>
              <a:gd name="connsiteX4" fmla="*/ 4854500 w 5273600"/>
              <a:gd name="connsiteY4" fmla="*/ 838200 h 838200"/>
              <a:gd name="connsiteX5" fmla="*/ 0 w 5273600"/>
              <a:gd name="connsiteY5" fmla="*/ 838200 h 838200"/>
              <a:gd name="connsiteX6" fmla="*/ 0 w 5273600"/>
              <a:gd name="connsiteY6" fmla="*/ 0 h 838200"/>
              <a:gd name="connsiteX0" fmla="*/ 0 w 8293271"/>
              <a:gd name="connsiteY0" fmla="*/ 0 h 838200"/>
              <a:gd name="connsiteX1" fmla="*/ 4854500 w 8293271"/>
              <a:gd name="connsiteY1" fmla="*/ 0 h 838200"/>
              <a:gd name="connsiteX2" fmla="*/ 5273600 w 8293271"/>
              <a:gd name="connsiteY2" fmla="*/ 419100 h 838200"/>
              <a:gd name="connsiteX3" fmla="*/ 8293271 w 8293271"/>
              <a:gd name="connsiteY3" fmla="*/ 381663 h 838200"/>
              <a:gd name="connsiteX4" fmla="*/ 4854500 w 8293271"/>
              <a:gd name="connsiteY4" fmla="*/ 838200 h 838200"/>
              <a:gd name="connsiteX5" fmla="*/ 0 w 8293271"/>
              <a:gd name="connsiteY5" fmla="*/ 838200 h 838200"/>
              <a:gd name="connsiteX6" fmla="*/ 0 w 8293271"/>
              <a:gd name="connsiteY6" fmla="*/ 0 h 838200"/>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381663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13468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29370 h 846151"/>
              <a:gd name="connsiteX4" fmla="*/ 8297415 w 8297415"/>
              <a:gd name="connsiteY4" fmla="*/ 846151 h 846151"/>
              <a:gd name="connsiteX5" fmla="*/ 0 w 8297415"/>
              <a:gd name="connsiteY5" fmla="*/ 838200 h 846151"/>
              <a:gd name="connsiteX6" fmla="*/ 0 w 8297415"/>
              <a:gd name="connsiteY6" fmla="*/ 0 h 846151"/>
              <a:gd name="connsiteX0" fmla="*/ 0 w 8293332"/>
              <a:gd name="connsiteY0" fmla="*/ 0 h 846151"/>
              <a:gd name="connsiteX1" fmla="*/ 4854500 w 8293332"/>
              <a:gd name="connsiteY1" fmla="*/ 0 h 846151"/>
              <a:gd name="connsiteX2" fmla="*/ 5273600 w 8293332"/>
              <a:gd name="connsiteY2" fmla="*/ 419100 h 846151"/>
              <a:gd name="connsiteX3" fmla="*/ 8293271 w 8293332"/>
              <a:gd name="connsiteY3" fmla="*/ 429370 h 846151"/>
              <a:gd name="connsiteX4" fmla="*/ 8273561 w 8293332"/>
              <a:gd name="connsiteY4" fmla="*/ 846151 h 846151"/>
              <a:gd name="connsiteX5" fmla="*/ 0 w 8293332"/>
              <a:gd name="connsiteY5" fmla="*/ 838200 h 846151"/>
              <a:gd name="connsiteX6" fmla="*/ 0 w 8293332"/>
              <a:gd name="connsiteY6" fmla="*/ 0 h 846151"/>
              <a:gd name="connsiteX0" fmla="*/ 0 w 8285412"/>
              <a:gd name="connsiteY0" fmla="*/ 0 h 846151"/>
              <a:gd name="connsiteX1" fmla="*/ 4854500 w 8285412"/>
              <a:gd name="connsiteY1" fmla="*/ 0 h 846151"/>
              <a:gd name="connsiteX2" fmla="*/ 5273600 w 8285412"/>
              <a:gd name="connsiteY2" fmla="*/ 419100 h 846151"/>
              <a:gd name="connsiteX3" fmla="*/ 8285320 w 8285412"/>
              <a:gd name="connsiteY3" fmla="*/ 421419 h 846151"/>
              <a:gd name="connsiteX4" fmla="*/ 8273561 w 8285412"/>
              <a:gd name="connsiteY4" fmla="*/ 846151 h 846151"/>
              <a:gd name="connsiteX5" fmla="*/ 0 w 8285412"/>
              <a:gd name="connsiteY5" fmla="*/ 838200 h 846151"/>
              <a:gd name="connsiteX6" fmla="*/ 0 w 8285412"/>
              <a:gd name="connsiteY6" fmla="*/ 0 h 846151"/>
              <a:gd name="connsiteX0" fmla="*/ 0 w 8277560"/>
              <a:gd name="connsiteY0" fmla="*/ 0 h 846151"/>
              <a:gd name="connsiteX1" fmla="*/ 4854500 w 8277560"/>
              <a:gd name="connsiteY1" fmla="*/ 0 h 846151"/>
              <a:gd name="connsiteX2" fmla="*/ 5273600 w 8277560"/>
              <a:gd name="connsiteY2" fmla="*/ 419100 h 846151"/>
              <a:gd name="connsiteX3" fmla="*/ 8277369 w 8277560"/>
              <a:gd name="connsiteY3" fmla="*/ 405517 h 846151"/>
              <a:gd name="connsiteX4" fmla="*/ 8273561 w 8277560"/>
              <a:gd name="connsiteY4" fmla="*/ 846151 h 846151"/>
              <a:gd name="connsiteX5" fmla="*/ 0 w 8277560"/>
              <a:gd name="connsiteY5" fmla="*/ 838200 h 846151"/>
              <a:gd name="connsiteX6" fmla="*/ 0 w 8277560"/>
              <a:gd name="connsiteY6" fmla="*/ 0 h 846151"/>
              <a:gd name="connsiteX0" fmla="*/ 0 w 9778910"/>
              <a:gd name="connsiteY0" fmla="*/ 0 h 846151"/>
              <a:gd name="connsiteX1" fmla="*/ 4854500 w 9778910"/>
              <a:gd name="connsiteY1" fmla="*/ 0 h 846151"/>
              <a:gd name="connsiteX2" fmla="*/ 5273600 w 9778910"/>
              <a:gd name="connsiteY2" fmla="*/ 419100 h 846151"/>
              <a:gd name="connsiteX3" fmla="*/ 9778910 w 9778910"/>
              <a:gd name="connsiteY3" fmla="*/ 415142 h 846151"/>
              <a:gd name="connsiteX4" fmla="*/ 8273561 w 9778910"/>
              <a:gd name="connsiteY4" fmla="*/ 846151 h 846151"/>
              <a:gd name="connsiteX5" fmla="*/ 0 w 9778910"/>
              <a:gd name="connsiteY5" fmla="*/ 838200 h 846151"/>
              <a:gd name="connsiteX6" fmla="*/ 0 w 9778910"/>
              <a:gd name="connsiteY6" fmla="*/ 0 h 846151"/>
              <a:gd name="connsiteX0" fmla="*/ 0 w 9788536"/>
              <a:gd name="connsiteY0" fmla="*/ 0 h 846151"/>
              <a:gd name="connsiteX1" fmla="*/ 4854500 w 9788536"/>
              <a:gd name="connsiteY1" fmla="*/ 0 h 846151"/>
              <a:gd name="connsiteX2" fmla="*/ 5273600 w 9788536"/>
              <a:gd name="connsiteY2" fmla="*/ 419100 h 846151"/>
              <a:gd name="connsiteX3" fmla="*/ 9788536 w 9788536"/>
              <a:gd name="connsiteY3" fmla="*/ 434392 h 846151"/>
              <a:gd name="connsiteX4" fmla="*/ 8273561 w 9788536"/>
              <a:gd name="connsiteY4" fmla="*/ 846151 h 846151"/>
              <a:gd name="connsiteX5" fmla="*/ 0 w 9788536"/>
              <a:gd name="connsiteY5" fmla="*/ 838200 h 846151"/>
              <a:gd name="connsiteX6" fmla="*/ 0 w 9788536"/>
              <a:gd name="connsiteY6" fmla="*/ 0 h 846151"/>
              <a:gd name="connsiteX0" fmla="*/ 0 w 9803978"/>
              <a:gd name="connsiteY0" fmla="*/ 0 h 838200"/>
              <a:gd name="connsiteX1" fmla="*/ 4854500 w 9803978"/>
              <a:gd name="connsiteY1" fmla="*/ 0 h 838200"/>
              <a:gd name="connsiteX2" fmla="*/ 5273600 w 9803978"/>
              <a:gd name="connsiteY2" fmla="*/ 419100 h 838200"/>
              <a:gd name="connsiteX3" fmla="*/ 9788536 w 9803978"/>
              <a:gd name="connsiteY3" fmla="*/ 434392 h 838200"/>
              <a:gd name="connsiteX4" fmla="*/ 9803978 w 9803978"/>
              <a:gd name="connsiteY4" fmla="*/ 836525 h 838200"/>
              <a:gd name="connsiteX5" fmla="*/ 0 w 9803978"/>
              <a:gd name="connsiteY5" fmla="*/ 838200 h 838200"/>
              <a:gd name="connsiteX6" fmla="*/ 0 w 9803978"/>
              <a:gd name="connsiteY6" fmla="*/ 0 h 838200"/>
              <a:gd name="connsiteX0" fmla="*/ 0 w 9803978"/>
              <a:gd name="connsiteY0" fmla="*/ 0 h 838200"/>
              <a:gd name="connsiteX1" fmla="*/ 4854500 w 9803978"/>
              <a:gd name="connsiteY1" fmla="*/ 0 h 838200"/>
              <a:gd name="connsiteX2" fmla="*/ 5273600 w 9803978"/>
              <a:gd name="connsiteY2" fmla="*/ 419100 h 838200"/>
              <a:gd name="connsiteX3" fmla="*/ 9798161 w 9803978"/>
              <a:gd name="connsiteY3" fmla="*/ 415143 h 838200"/>
              <a:gd name="connsiteX4" fmla="*/ 9803978 w 9803978"/>
              <a:gd name="connsiteY4" fmla="*/ 836525 h 838200"/>
              <a:gd name="connsiteX5" fmla="*/ 0 w 9803978"/>
              <a:gd name="connsiteY5" fmla="*/ 838200 h 838200"/>
              <a:gd name="connsiteX6" fmla="*/ 0 w 9803978"/>
              <a:gd name="connsiteY6" fmla="*/ 0 h 838200"/>
              <a:gd name="connsiteX0" fmla="*/ 0 w 9798161"/>
              <a:gd name="connsiteY0" fmla="*/ 0 h 838200"/>
              <a:gd name="connsiteX1" fmla="*/ 4854500 w 9798161"/>
              <a:gd name="connsiteY1" fmla="*/ 0 h 838200"/>
              <a:gd name="connsiteX2" fmla="*/ 5273600 w 9798161"/>
              <a:gd name="connsiteY2" fmla="*/ 419100 h 838200"/>
              <a:gd name="connsiteX3" fmla="*/ 9798161 w 9798161"/>
              <a:gd name="connsiteY3" fmla="*/ 415143 h 838200"/>
              <a:gd name="connsiteX4" fmla="*/ 6839302 w 9798161"/>
              <a:gd name="connsiteY4" fmla="*/ 831050 h 838200"/>
              <a:gd name="connsiteX5" fmla="*/ 0 w 9798161"/>
              <a:gd name="connsiteY5" fmla="*/ 838200 h 838200"/>
              <a:gd name="connsiteX6" fmla="*/ 0 w 9798161"/>
              <a:gd name="connsiteY6" fmla="*/ 0 h 838200"/>
              <a:gd name="connsiteX0" fmla="*/ 0 w 6880482"/>
              <a:gd name="connsiteY0" fmla="*/ 0 h 838200"/>
              <a:gd name="connsiteX1" fmla="*/ 4854500 w 6880482"/>
              <a:gd name="connsiteY1" fmla="*/ 0 h 838200"/>
              <a:gd name="connsiteX2" fmla="*/ 5273600 w 6880482"/>
              <a:gd name="connsiteY2" fmla="*/ 419100 h 838200"/>
              <a:gd name="connsiteX3" fmla="*/ 6880451 w 6880482"/>
              <a:gd name="connsiteY3" fmla="*/ 420619 h 838200"/>
              <a:gd name="connsiteX4" fmla="*/ 6839302 w 6880482"/>
              <a:gd name="connsiteY4" fmla="*/ 831050 h 838200"/>
              <a:gd name="connsiteX5" fmla="*/ 0 w 6880482"/>
              <a:gd name="connsiteY5" fmla="*/ 838200 h 838200"/>
              <a:gd name="connsiteX6" fmla="*/ 0 w 6880482"/>
              <a:gd name="connsiteY6" fmla="*/ 0 h 838200"/>
              <a:gd name="connsiteX0" fmla="*/ 0 w 6892779"/>
              <a:gd name="connsiteY0" fmla="*/ 0 h 838200"/>
              <a:gd name="connsiteX1" fmla="*/ 4854500 w 6892779"/>
              <a:gd name="connsiteY1" fmla="*/ 0 h 838200"/>
              <a:gd name="connsiteX2" fmla="*/ 5273600 w 6892779"/>
              <a:gd name="connsiteY2" fmla="*/ 419100 h 838200"/>
              <a:gd name="connsiteX3" fmla="*/ 6880451 w 6892779"/>
              <a:gd name="connsiteY3" fmla="*/ 420619 h 838200"/>
              <a:gd name="connsiteX4" fmla="*/ 6892779 w 6892779"/>
              <a:gd name="connsiteY4" fmla="*/ 837700 h 838200"/>
              <a:gd name="connsiteX5" fmla="*/ 0 w 6892779"/>
              <a:gd name="connsiteY5" fmla="*/ 838200 h 838200"/>
              <a:gd name="connsiteX6" fmla="*/ 0 w 6892779"/>
              <a:gd name="connsiteY6" fmla="*/ 0 h 838200"/>
              <a:gd name="connsiteX0" fmla="*/ 0 w 6880607"/>
              <a:gd name="connsiteY0" fmla="*/ 0 h 838200"/>
              <a:gd name="connsiteX1" fmla="*/ 4854500 w 6880607"/>
              <a:gd name="connsiteY1" fmla="*/ 0 h 838200"/>
              <a:gd name="connsiteX2" fmla="*/ 5273600 w 6880607"/>
              <a:gd name="connsiteY2" fmla="*/ 419100 h 838200"/>
              <a:gd name="connsiteX3" fmla="*/ 6880451 w 6880607"/>
              <a:gd name="connsiteY3" fmla="*/ 420619 h 838200"/>
              <a:gd name="connsiteX4" fmla="*/ 6874953 w 6880607"/>
              <a:gd name="connsiteY4" fmla="*/ 837700 h 838200"/>
              <a:gd name="connsiteX5" fmla="*/ 0 w 6880607"/>
              <a:gd name="connsiteY5" fmla="*/ 838200 h 838200"/>
              <a:gd name="connsiteX6" fmla="*/ 0 w 6880607"/>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17295 h 838200"/>
              <a:gd name="connsiteX4" fmla="*/ 6874953 w 6874953"/>
              <a:gd name="connsiteY4" fmla="*/ 837700 h 838200"/>
              <a:gd name="connsiteX5" fmla="*/ 0 w 6874953"/>
              <a:gd name="connsiteY5" fmla="*/ 838200 h 838200"/>
              <a:gd name="connsiteX6" fmla="*/ 0 w 6874953"/>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20620 h 838200"/>
              <a:gd name="connsiteX4" fmla="*/ 6874953 w 6874953"/>
              <a:gd name="connsiteY4" fmla="*/ 837700 h 838200"/>
              <a:gd name="connsiteX5" fmla="*/ 0 w 6874953"/>
              <a:gd name="connsiteY5" fmla="*/ 838200 h 838200"/>
              <a:gd name="connsiteX6" fmla="*/ 0 w 6874953"/>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953" h="838200">
                <a:moveTo>
                  <a:pt x="0" y="0"/>
                </a:moveTo>
                <a:lnTo>
                  <a:pt x="4854500" y="0"/>
                </a:lnTo>
                <a:lnTo>
                  <a:pt x="5273600" y="419100"/>
                </a:lnTo>
                <a:lnTo>
                  <a:pt x="6873322" y="420620"/>
                </a:lnTo>
                <a:cubicBezTo>
                  <a:pt x="6874703" y="575449"/>
                  <a:pt x="6873572" y="682871"/>
                  <a:pt x="6874953" y="837700"/>
                </a:cubicBezTo>
                <a:lnTo>
                  <a:pt x="0" y="838200"/>
                </a:lnTo>
                <a:lnTo>
                  <a:pt x="0" y="0"/>
                </a:lnTo>
                <a:close/>
              </a:path>
            </a:pathLst>
          </a:custGeom>
          <a:solidFill>
            <a:schemeClr val="accent1">
              <a:lumMod val="40000"/>
              <a:lumOff val="6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377"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2" name="Richtungspfeil 11"/>
          <p:cNvSpPr/>
          <p:nvPr userDrawn="1"/>
        </p:nvSpPr>
        <p:spPr bwMode="auto">
          <a:xfrm flipV="1">
            <a:off x="5779850" y="0"/>
            <a:ext cx="4648200" cy="838200"/>
          </a:xfrm>
          <a:prstGeom prst="homePlate">
            <a:avLst/>
          </a:prstGeom>
          <a:solidFill>
            <a:schemeClr val="accent1">
              <a:lumMod val="60000"/>
              <a:lumOff val="4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377"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 name="Richtungspfeil 12"/>
          <p:cNvSpPr/>
          <p:nvPr userDrawn="1"/>
        </p:nvSpPr>
        <p:spPr bwMode="auto">
          <a:xfrm flipV="1">
            <a:off x="5779850" y="0"/>
            <a:ext cx="4343400" cy="838200"/>
          </a:xfrm>
          <a:prstGeom prst="homePlate">
            <a:avLst/>
          </a:prstGeom>
          <a:solidFill>
            <a:schemeClr val="accent1">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377"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4" name="Richtungspfeil 13"/>
          <p:cNvSpPr/>
          <p:nvPr userDrawn="1"/>
        </p:nvSpPr>
        <p:spPr bwMode="auto">
          <a:xfrm flipV="1">
            <a:off x="0" y="0"/>
            <a:ext cx="9834251" cy="838200"/>
          </a:xfrm>
          <a:prstGeom prst="homePlate">
            <a:avLst/>
          </a:prstGeom>
          <a:solidFill>
            <a:schemeClr val="accent4">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377"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bg1"/>
              </a:solidFill>
              <a:effectLst/>
              <a:latin typeface="Arial" pitchFamily="34" charset="0"/>
            </a:endParaRPr>
          </a:p>
        </p:txBody>
      </p:sp>
    </p:spTree>
    <p:extLst>
      <p:ext uri="{BB962C8B-B14F-4D97-AF65-F5344CB8AC3E}">
        <p14:creationId xmlns:p14="http://schemas.microsoft.com/office/powerpoint/2010/main" val="1355425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 id="2147483683"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Lst>
  <p:transition>
    <p:wipe dir="r"/>
  </p:transition>
  <p:hf sldNum="0" hdr="0" ftr="0" dt="0"/>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eaLnBrk="0" fontAlgn="base" hangingPunct="0">
        <a:spcBef>
          <a:spcPct val="0"/>
        </a:spcBef>
        <a:spcAft>
          <a:spcPct val="0"/>
        </a:spcAft>
        <a:defRPr sz="2800">
          <a:solidFill>
            <a:schemeClr val="tx1"/>
          </a:solidFill>
          <a:latin typeface="Arial" pitchFamily="34" charset="0"/>
        </a:defRPr>
      </a:lvl6pPr>
      <a:lvl7pPr marL="914400" algn="l" rtl="0" eaLnBrk="0" fontAlgn="base" hangingPunct="0">
        <a:spcBef>
          <a:spcPct val="0"/>
        </a:spcBef>
        <a:spcAft>
          <a:spcPct val="0"/>
        </a:spcAft>
        <a:defRPr sz="2800">
          <a:solidFill>
            <a:schemeClr val="tx1"/>
          </a:solidFill>
          <a:latin typeface="Arial" pitchFamily="34" charset="0"/>
        </a:defRPr>
      </a:lvl7pPr>
      <a:lvl8pPr marL="1371600" algn="l" rtl="0" eaLnBrk="0" fontAlgn="base" hangingPunct="0">
        <a:spcBef>
          <a:spcPct val="0"/>
        </a:spcBef>
        <a:spcAft>
          <a:spcPct val="0"/>
        </a:spcAft>
        <a:defRPr sz="2800">
          <a:solidFill>
            <a:schemeClr val="tx1"/>
          </a:solidFill>
          <a:latin typeface="Arial" pitchFamily="34" charset="0"/>
        </a:defRPr>
      </a:lvl8pPr>
      <a:lvl9pPr marL="1828800" algn="l" rtl="0" eaLnBrk="0" fontAlgn="base" hangingPunct="0">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0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0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7" userDrawn="1">
          <p15:clr>
            <a:srgbClr val="F26B43"/>
          </p15:clr>
        </p15:guide>
        <p15:guide id="2" pos="3840" userDrawn="1">
          <p15:clr>
            <a:srgbClr val="F26B43"/>
          </p15:clr>
        </p15:guide>
        <p15:guide id="3" orient="horz" pos="82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9" name="Richtungspfeil 8"/>
          <p:cNvSpPr/>
          <p:nvPr userDrawn="1"/>
        </p:nvSpPr>
        <p:spPr bwMode="auto">
          <a:xfrm flipV="1">
            <a:off x="3657598" y="-4"/>
            <a:ext cx="8549532" cy="838203"/>
          </a:xfrm>
          <a:custGeom>
            <a:avLst/>
            <a:gdLst>
              <a:gd name="connsiteX0" fmla="*/ 0 w 5273600"/>
              <a:gd name="connsiteY0" fmla="*/ 0 h 838200"/>
              <a:gd name="connsiteX1" fmla="*/ 4854500 w 5273600"/>
              <a:gd name="connsiteY1" fmla="*/ 0 h 838200"/>
              <a:gd name="connsiteX2" fmla="*/ 5273600 w 5273600"/>
              <a:gd name="connsiteY2" fmla="*/ 419100 h 838200"/>
              <a:gd name="connsiteX3" fmla="*/ 4854500 w 5273600"/>
              <a:gd name="connsiteY3" fmla="*/ 838200 h 838200"/>
              <a:gd name="connsiteX4" fmla="*/ 0 w 5273600"/>
              <a:gd name="connsiteY4" fmla="*/ 838200 h 838200"/>
              <a:gd name="connsiteX5" fmla="*/ 0 w 5273600"/>
              <a:gd name="connsiteY5" fmla="*/ 0 h 838200"/>
              <a:gd name="connsiteX0" fmla="*/ 0 w 5273600"/>
              <a:gd name="connsiteY0" fmla="*/ 0 h 838200"/>
              <a:gd name="connsiteX1" fmla="*/ 4854500 w 5273600"/>
              <a:gd name="connsiteY1" fmla="*/ 0 h 838200"/>
              <a:gd name="connsiteX2" fmla="*/ 5273600 w 5273600"/>
              <a:gd name="connsiteY2" fmla="*/ 419100 h 838200"/>
              <a:gd name="connsiteX3" fmla="*/ 5128652 w 5273600"/>
              <a:gd name="connsiteY3" fmla="*/ 572494 h 838200"/>
              <a:gd name="connsiteX4" fmla="*/ 4854500 w 5273600"/>
              <a:gd name="connsiteY4" fmla="*/ 838200 h 838200"/>
              <a:gd name="connsiteX5" fmla="*/ 0 w 5273600"/>
              <a:gd name="connsiteY5" fmla="*/ 838200 h 838200"/>
              <a:gd name="connsiteX6" fmla="*/ 0 w 5273600"/>
              <a:gd name="connsiteY6" fmla="*/ 0 h 838200"/>
              <a:gd name="connsiteX0" fmla="*/ 0 w 8293271"/>
              <a:gd name="connsiteY0" fmla="*/ 0 h 838200"/>
              <a:gd name="connsiteX1" fmla="*/ 4854500 w 8293271"/>
              <a:gd name="connsiteY1" fmla="*/ 0 h 838200"/>
              <a:gd name="connsiteX2" fmla="*/ 5273600 w 8293271"/>
              <a:gd name="connsiteY2" fmla="*/ 419100 h 838200"/>
              <a:gd name="connsiteX3" fmla="*/ 8293271 w 8293271"/>
              <a:gd name="connsiteY3" fmla="*/ 381663 h 838200"/>
              <a:gd name="connsiteX4" fmla="*/ 4854500 w 8293271"/>
              <a:gd name="connsiteY4" fmla="*/ 838200 h 838200"/>
              <a:gd name="connsiteX5" fmla="*/ 0 w 8293271"/>
              <a:gd name="connsiteY5" fmla="*/ 838200 h 838200"/>
              <a:gd name="connsiteX6" fmla="*/ 0 w 8293271"/>
              <a:gd name="connsiteY6" fmla="*/ 0 h 838200"/>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381663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13468 h 846151"/>
              <a:gd name="connsiteX4" fmla="*/ 8297415 w 8297415"/>
              <a:gd name="connsiteY4" fmla="*/ 846151 h 846151"/>
              <a:gd name="connsiteX5" fmla="*/ 0 w 8297415"/>
              <a:gd name="connsiteY5" fmla="*/ 838200 h 846151"/>
              <a:gd name="connsiteX6" fmla="*/ 0 w 8297415"/>
              <a:gd name="connsiteY6" fmla="*/ 0 h 846151"/>
              <a:gd name="connsiteX0" fmla="*/ 0 w 8297415"/>
              <a:gd name="connsiteY0" fmla="*/ 0 h 846151"/>
              <a:gd name="connsiteX1" fmla="*/ 4854500 w 8297415"/>
              <a:gd name="connsiteY1" fmla="*/ 0 h 846151"/>
              <a:gd name="connsiteX2" fmla="*/ 5273600 w 8297415"/>
              <a:gd name="connsiteY2" fmla="*/ 419100 h 846151"/>
              <a:gd name="connsiteX3" fmla="*/ 8293271 w 8297415"/>
              <a:gd name="connsiteY3" fmla="*/ 429370 h 846151"/>
              <a:gd name="connsiteX4" fmla="*/ 8297415 w 8297415"/>
              <a:gd name="connsiteY4" fmla="*/ 846151 h 846151"/>
              <a:gd name="connsiteX5" fmla="*/ 0 w 8297415"/>
              <a:gd name="connsiteY5" fmla="*/ 838200 h 846151"/>
              <a:gd name="connsiteX6" fmla="*/ 0 w 8297415"/>
              <a:gd name="connsiteY6" fmla="*/ 0 h 846151"/>
              <a:gd name="connsiteX0" fmla="*/ 0 w 8293332"/>
              <a:gd name="connsiteY0" fmla="*/ 0 h 846151"/>
              <a:gd name="connsiteX1" fmla="*/ 4854500 w 8293332"/>
              <a:gd name="connsiteY1" fmla="*/ 0 h 846151"/>
              <a:gd name="connsiteX2" fmla="*/ 5273600 w 8293332"/>
              <a:gd name="connsiteY2" fmla="*/ 419100 h 846151"/>
              <a:gd name="connsiteX3" fmla="*/ 8293271 w 8293332"/>
              <a:gd name="connsiteY3" fmla="*/ 429370 h 846151"/>
              <a:gd name="connsiteX4" fmla="*/ 8273561 w 8293332"/>
              <a:gd name="connsiteY4" fmla="*/ 846151 h 846151"/>
              <a:gd name="connsiteX5" fmla="*/ 0 w 8293332"/>
              <a:gd name="connsiteY5" fmla="*/ 838200 h 846151"/>
              <a:gd name="connsiteX6" fmla="*/ 0 w 8293332"/>
              <a:gd name="connsiteY6" fmla="*/ 0 h 846151"/>
              <a:gd name="connsiteX0" fmla="*/ 0 w 8285412"/>
              <a:gd name="connsiteY0" fmla="*/ 0 h 846151"/>
              <a:gd name="connsiteX1" fmla="*/ 4854500 w 8285412"/>
              <a:gd name="connsiteY1" fmla="*/ 0 h 846151"/>
              <a:gd name="connsiteX2" fmla="*/ 5273600 w 8285412"/>
              <a:gd name="connsiteY2" fmla="*/ 419100 h 846151"/>
              <a:gd name="connsiteX3" fmla="*/ 8285320 w 8285412"/>
              <a:gd name="connsiteY3" fmla="*/ 421419 h 846151"/>
              <a:gd name="connsiteX4" fmla="*/ 8273561 w 8285412"/>
              <a:gd name="connsiteY4" fmla="*/ 846151 h 846151"/>
              <a:gd name="connsiteX5" fmla="*/ 0 w 8285412"/>
              <a:gd name="connsiteY5" fmla="*/ 838200 h 846151"/>
              <a:gd name="connsiteX6" fmla="*/ 0 w 8285412"/>
              <a:gd name="connsiteY6" fmla="*/ 0 h 846151"/>
              <a:gd name="connsiteX0" fmla="*/ 0 w 8277560"/>
              <a:gd name="connsiteY0" fmla="*/ 0 h 846151"/>
              <a:gd name="connsiteX1" fmla="*/ 4854500 w 8277560"/>
              <a:gd name="connsiteY1" fmla="*/ 0 h 846151"/>
              <a:gd name="connsiteX2" fmla="*/ 5273600 w 8277560"/>
              <a:gd name="connsiteY2" fmla="*/ 419100 h 846151"/>
              <a:gd name="connsiteX3" fmla="*/ 8277369 w 8277560"/>
              <a:gd name="connsiteY3" fmla="*/ 405517 h 846151"/>
              <a:gd name="connsiteX4" fmla="*/ 8273561 w 8277560"/>
              <a:gd name="connsiteY4" fmla="*/ 846151 h 846151"/>
              <a:gd name="connsiteX5" fmla="*/ 0 w 8277560"/>
              <a:gd name="connsiteY5" fmla="*/ 838200 h 846151"/>
              <a:gd name="connsiteX6" fmla="*/ 0 w 8277560"/>
              <a:gd name="connsiteY6" fmla="*/ 0 h 846151"/>
              <a:gd name="connsiteX0" fmla="*/ 0 w 9778910"/>
              <a:gd name="connsiteY0" fmla="*/ 0 h 846151"/>
              <a:gd name="connsiteX1" fmla="*/ 4854500 w 9778910"/>
              <a:gd name="connsiteY1" fmla="*/ 0 h 846151"/>
              <a:gd name="connsiteX2" fmla="*/ 5273600 w 9778910"/>
              <a:gd name="connsiteY2" fmla="*/ 419100 h 846151"/>
              <a:gd name="connsiteX3" fmla="*/ 9778910 w 9778910"/>
              <a:gd name="connsiteY3" fmla="*/ 415142 h 846151"/>
              <a:gd name="connsiteX4" fmla="*/ 8273561 w 9778910"/>
              <a:gd name="connsiteY4" fmla="*/ 846151 h 846151"/>
              <a:gd name="connsiteX5" fmla="*/ 0 w 9778910"/>
              <a:gd name="connsiteY5" fmla="*/ 838200 h 846151"/>
              <a:gd name="connsiteX6" fmla="*/ 0 w 9778910"/>
              <a:gd name="connsiteY6" fmla="*/ 0 h 846151"/>
              <a:gd name="connsiteX0" fmla="*/ 0 w 9788536"/>
              <a:gd name="connsiteY0" fmla="*/ 0 h 846151"/>
              <a:gd name="connsiteX1" fmla="*/ 4854500 w 9788536"/>
              <a:gd name="connsiteY1" fmla="*/ 0 h 846151"/>
              <a:gd name="connsiteX2" fmla="*/ 5273600 w 9788536"/>
              <a:gd name="connsiteY2" fmla="*/ 419100 h 846151"/>
              <a:gd name="connsiteX3" fmla="*/ 9788536 w 9788536"/>
              <a:gd name="connsiteY3" fmla="*/ 434392 h 846151"/>
              <a:gd name="connsiteX4" fmla="*/ 8273561 w 9788536"/>
              <a:gd name="connsiteY4" fmla="*/ 846151 h 846151"/>
              <a:gd name="connsiteX5" fmla="*/ 0 w 9788536"/>
              <a:gd name="connsiteY5" fmla="*/ 838200 h 846151"/>
              <a:gd name="connsiteX6" fmla="*/ 0 w 9788536"/>
              <a:gd name="connsiteY6" fmla="*/ 0 h 846151"/>
              <a:gd name="connsiteX0" fmla="*/ 0 w 9803978"/>
              <a:gd name="connsiteY0" fmla="*/ 0 h 838200"/>
              <a:gd name="connsiteX1" fmla="*/ 4854500 w 9803978"/>
              <a:gd name="connsiteY1" fmla="*/ 0 h 838200"/>
              <a:gd name="connsiteX2" fmla="*/ 5273600 w 9803978"/>
              <a:gd name="connsiteY2" fmla="*/ 419100 h 838200"/>
              <a:gd name="connsiteX3" fmla="*/ 9788536 w 9803978"/>
              <a:gd name="connsiteY3" fmla="*/ 434392 h 838200"/>
              <a:gd name="connsiteX4" fmla="*/ 9803978 w 9803978"/>
              <a:gd name="connsiteY4" fmla="*/ 836525 h 838200"/>
              <a:gd name="connsiteX5" fmla="*/ 0 w 9803978"/>
              <a:gd name="connsiteY5" fmla="*/ 838200 h 838200"/>
              <a:gd name="connsiteX6" fmla="*/ 0 w 9803978"/>
              <a:gd name="connsiteY6" fmla="*/ 0 h 838200"/>
              <a:gd name="connsiteX0" fmla="*/ 0 w 9803978"/>
              <a:gd name="connsiteY0" fmla="*/ 0 h 838200"/>
              <a:gd name="connsiteX1" fmla="*/ 4854500 w 9803978"/>
              <a:gd name="connsiteY1" fmla="*/ 0 h 838200"/>
              <a:gd name="connsiteX2" fmla="*/ 5273600 w 9803978"/>
              <a:gd name="connsiteY2" fmla="*/ 419100 h 838200"/>
              <a:gd name="connsiteX3" fmla="*/ 9798161 w 9803978"/>
              <a:gd name="connsiteY3" fmla="*/ 415143 h 838200"/>
              <a:gd name="connsiteX4" fmla="*/ 9803978 w 9803978"/>
              <a:gd name="connsiteY4" fmla="*/ 836525 h 838200"/>
              <a:gd name="connsiteX5" fmla="*/ 0 w 9803978"/>
              <a:gd name="connsiteY5" fmla="*/ 838200 h 838200"/>
              <a:gd name="connsiteX6" fmla="*/ 0 w 9803978"/>
              <a:gd name="connsiteY6" fmla="*/ 0 h 838200"/>
              <a:gd name="connsiteX0" fmla="*/ 0 w 9798161"/>
              <a:gd name="connsiteY0" fmla="*/ 0 h 838200"/>
              <a:gd name="connsiteX1" fmla="*/ 4854500 w 9798161"/>
              <a:gd name="connsiteY1" fmla="*/ 0 h 838200"/>
              <a:gd name="connsiteX2" fmla="*/ 5273600 w 9798161"/>
              <a:gd name="connsiteY2" fmla="*/ 419100 h 838200"/>
              <a:gd name="connsiteX3" fmla="*/ 9798161 w 9798161"/>
              <a:gd name="connsiteY3" fmla="*/ 415143 h 838200"/>
              <a:gd name="connsiteX4" fmla="*/ 6839302 w 9798161"/>
              <a:gd name="connsiteY4" fmla="*/ 831050 h 838200"/>
              <a:gd name="connsiteX5" fmla="*/ 0 w 9798161"/>
              <a:gd name="connsiteY5" fmla="*/ 838200 h 838200"/>
              <a:gd name="connsiteX6" fmla="*/ 0 w 9798161"/>
              <a:gd name="connsiteY6" fmla="*/ 0 h 838200"/>
              <a:gd name="connsiteX0" fmla="*/ 0 w 6880482"/>
              <a:gd name="connsiteY0" fmla="*/ 0 h 838200"/>
              <a:gd name="connsiteX1" fmla="*/ 4854500 w 6880482"/>
              <a:gd name="connsiteY1" fmla="*/ 0 h 838200"/>
              <a:gd name="connsiteX2" fmla="*/ 5273600 w 6880482"/>
              <a:gd name="connsiteY2" fmla="*/ 419100 h 838200"/>
              <a:gd name="connsiteX3" fmla="*/ 6880451 w 6880482"/>
              <a:gd name="connsiteY3" fmla="*/ 420619 h 838200"/>
              <a:gd name="connsiteX4" fmla="*/ 6839302 w 6880482"/>
              <a:gd name="connsiteY4" fmla="*/ 831050 h 838200"/>
              <a:gd name="connsiteX5" fmla="*/ 0 w 6880482"/>
              <a:gd name="connsiteY5" fmla="*/ 838200 h 838200"/>
              <a:gd name="connsiteX6" fmla="*/ 0 w 6880482"/>
              <a:gd name="connsiteY6" fmla="*/ 0 h 838200"/>
              <a:gd name="connsiteX0" fmla="*/ 0 w 6892779"/>
              <a:gd name="connsiteY0" fmla="*/ 0 h 838200"/>
              <a:gd name="connsiteX1" fmla="*/ 4854500 w 6892779"/>
              <a:gd name="connsiteY1" fmla="*/ 0 h 838200"/>
              <a:gd name="connsiteX2" fmla="*/ 5273600 w 6892779"/>
              <a:gd name="connsiteY2" fmla="*/ 419100 h 838200"/>
              <a:gd name="connsiteX3" fmla="*/ 6880451 w 6892779"/>
              <a:gd name="connsiteY3" fmla="*/ 420619 h 838200"/>
              <a:gd name="connsiteX4" fmla="*/ 6892779 w 6892779"/>
              <a:gd name="connsiteY4" fmla="*/ 837700 h 838200"/>
              <a:gd name="connsiteX5" fmla="*/ 0 w 6892779"/>
              <a:gd name="connsiteY5" fmla="*/ 838200 h 838200"/>
              <a:gd name="connsiteX6" fmla="*/ 0 w 6892779"/>
              <a:gd name="connsiteY6" fmla="*/ 0 h 838200"/>
              <a:gd name="connsiteX0" fmla="*/ 0 w 6880607"/>
              <a:gd name="connsiteY0" fmla="*/ 0 h 838200"/>
              <a:gd name="connsiteX1" fmla="*/ 4854500 w 6880607"/>
              <a:gd name="connsiteY1" fmla="*/ 0 h 838200"/>
              <a:gd name="connsiteX2" fmla="*/ 5273600 w 6880607"/>
              <a:gd name="connsiteY2" fmla="*/ 419100 h 838200"/>
              <a:gd name="connsiteX3" fmla="*/ 6880451 w 6880607"/>
              <a:gd name="connsiteY3" fmla="*/ 420619 h 838200"/>
              <a:gd name="connsiteX4" fmla="*/ 6874953 w 6880607"/>
              <a:gd name="connsiteY4" fmla="*/ 837700 h 838200"/>
              <a:gd name="connsiteX5" fmla="*/ 0 w 6880607"/>
              <a:gd name="connsiteY5" fmla="*/ 838200 h 838200"/>
              <a:gd name="connsiteX6" fmla="*/ 0 w 6880607"/>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17295 h 838200"/>
              <a:gd name="connsiteX4" fmla="*/ 6874953 w 6874953"/>
              <a:gd name="connsiteY4" fmla="*/ 837700 h 838200"/>
              <a:gd name="connsiteX5" fmla="*/ 0 w 6874953"/>
              <a:gd name="connsiteY5" fmla="*/ 838200 h 838200"/>
              <a:gd name="connsiteX6" fmla="*/ 0 w 6874953"/>
              <a:gd name="connsiteY6" fmla="*/ 0 h 838200"/>
              <a:gd name="connsiteX0" fmla="*/ 0 w 6874953"/>
              <a:gd name="connsiteY0" fmla="*/ 0 h 838200"/>
              <a:gd name="connsiteX1" fmla="*/ 4854500 w 6874953"/>
              <a:gd name="connsiteY1" fmla="*/ 0 h 838200"/>
              <a:gd name="connsiteX2" fmla="*/ 5273600 w 6874953"/>
              <a:gd name="connsiteY2" fmla="*/ 419100 h 838200"/>
              <a:gd name="connsiteX3" fmla="*/ 6873322 w 6874953"/>
              <a:gd name="connsiteY3" fmla="*/ 420620 h 838200"/>
              <a:gd name="connsiteX4" fmla="*/ 6874953 w 6874953"/>
              <a:gd name="connsiteY4" fmla="*/ 837700 h 838200"/>
              <a:gd name="connsiteX5" fmla="*/ 0 w 6874953"/>
              <a:gd name="connsiteY5" fmla="*/ 838200 h 838200"/>
              <a:gd name="connsiteX6" fmla="*/ 0 w 6874953"/>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953" h="838200">
                <a:moveTo>
                  <a:pt x="0" y="0"/>
                </a:moveTo>
                <a:lnTo>
                  <a:pt x="4854500" y="0"/>
                </a:lnTo>
                <a:lnTo>
                  <a:pt x="5273600" y="419100"/>
                </a:lnTo>
                <a:lnTo>
                  <a:pt x="6873322" y="420620"/>
                </a:lnTo>
                <a:cubicBezTo>
                  <a:pt x="6874703" y="575449"/>
                  <a:pt x="6873572" y="682871"/>
                  <a:pt x="6874953" y="837700"/>
                </a:cubicBezTo>
                <a:lnTo>
                  <a:pt x="0" y="838200"/>
                </a:lnTo>
                <a:lnTo>
                  <a:pt x="0" y="0"/>
                </a:lnTo>
                <a:close/>
              </a:path>
            </a:pathLst>
          </a:custGeom>
          <a:solidFill>
            <a:schemeClr val="accent1">
              <a:lumMod val="40000"/>
              <a:lumOff val="6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0" name="Richtungspfeil 9"/>
          <p:cNvSpPr/>
          <p:nvPr userDrawn="1"/>
        </p:nvSpPr>
        <p:spPr bwMode="auto">
          <a:xfrm flipV="1">
            <a:off x="3657600" y="0"/>
            <a:ext cx="6197600" cy="838200"/>
          </a:xfrm>
          <a:prstGeom prst="homePlate">
            <a:avLst/>
          </a:prstGeom>
          <a:solidFill>
            <a:schemeClr val="accent1">
              <a:lumMod val="60000"/>
              <a:lumOff val="40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 name="Richtungspfeil 7"/>
          <p:cNvSpPr/>
          <p:nvPr userDrawn="1"/>
        </p:nvSpPr>
        <p:spPr bwMode="auto">
          <a:xfrm flipV="1">
            <a:off x="3657600" y="0"/>
            <a:ext cx="5791200" cy="838200"/>
          </a:xfrm>
          <a:prstGeom prst="homePlate">
            <a:avLst/>
          </a:prstGeom>
          <a:solidFill>
            <a:schemeClr val="accent1">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098" name="Rectangle 2"/>
          <p:cNvSpPr>
            <a:spLocks noGrp="1" noChangeArrowheads="1"/>
          </p:cNvSpPr>
          <p:nvPr>
            <p:ph type="body" idx="1"/>
          </p:nvPr>
        </p:nvSpPr>
        <p:spPr bwMode="auto">
          <a:xfrm>
            <a:off x="673100" y="1731964"/>
            <a:ext cx="11118851" cy="443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Box 6"/>
          <p:cNvSpPr txBox="1">
            <a:spLocks noChangeArrowheads="1"/>
          </p:cNvSpPr>
          <p:nvPr userDrawn="1"/>
        </p:nvSpPr>
        <p:spPr bwMode="auto">
          <a:xfrm>
            <a:off x="8226813" y="6629400"/>
            <a:ext cx="2973891" cy="230832"/>
          </a:xfrm>
          <a:prstGeom prst="rect">
            <a:avLst/>
          </a:prstGeom>
          <a:noFill/>
          <a:ln w="9525">
            <a:noFill/>
            <a:miter lim="800000"/>
            <a:headEnd/>
            <a:tailEnd/>
          </a:ln>
          <a:effectLst/>
        </p:spPr>
        <p:txBody>
          <a:bodyPr wrap="none">
            <a:spAutoFit/>
          </a:bodyPr>
          <a:lstStyle/>
          <a:p>
            <a:r>
              <a:rPr lang="en-US" sz="900" kern="1200" baseline="0" dirty="0">
                <a:solidFill>
                  <a:schemeClr val="tx1"/>
                </a:solidFill>
                <a:latin typeface="Arial" pitchFamily="34" charset="0"/>
                <a:ea typeface="ＭＳ Ｐゴシック" pitchFamily="34" charset="-128"/>
                <a:cs typeface="ＭＳ Ｐゴシック" pitchFamily="29" charset="-128"/>
              </a:rPr>
              <a:t>Not for external distribution. Do Not Copy or Distribute.</a:t>
            </a:r>
            <a:endParaRPr lang="en-US" sz="900" i="1" kern="1200" dirty="0">
              <a:solidFill>
                <a:schemeClr val="tx1"/>
              </a:solidFill>
              <a:latin typeface="Arial" pitchFamily="34" charset="0"/>
              <a:ea typeface="ＭＳ Ｐゴシック" pitchFamily="34" charset="-128"/>
              <a:cs typeface="ＭＳ Ｐゴシック" pitchFamily="29" charset="-128"/>
            </a:endParaRPr>
          </a:p>
        </p:txBody>
      </p:sp>
      <p:sp>
        <p:nvSpPr>
          <p:cNvPr id="3" name="Richtungspfeil 2"/>
          <p:cNvSpPr/>
          <p:nvPr userDrawn="1"/>
        </p:nvSpPr>
        <p:spPr bwMode="auto">
          <a:xfrm flipV="1">
            <a:off x="0" y="0"/>
            <a:ext cx="9063467" cy="838200"/>
          </a:xfrm>
          <a:prstGeom prst="homePlate">
            <a:avLst/>
          </a:prstGeom>
          <a:solidFill>
            <a:schemeClr val="accent4">
              <a:lumMod val="75000"/>
            </a:schemeClr>
          </a:solidFill>
          <a:ln>
            <a:headEnd type="none" w="med" len="med"/>
            <a:tailEnd type="none" w="med" len="med"/>
          </a:ln>
          <a:effectLst/>
          <a:scene3d>
            <a:camera prst="orthographicFront">
              <a:rot lat="0" lon="0" rev="0"/>
            </a:camera>
            <a:lightRig rig="brightRoom" dir="t"/>
          </a:scene3d>
          <a:sp3d prstMaterial="powder"/>
        </p:spPr>
        <p:style>
          <a:lnRef idx="0">
            <a:schemeClr val="accent3"/>
          </a:lnRef>
          <a:fillRef idx="3">
            <a:schemeClr val="accent3"/>
          </a:fillRef>
          <a:effectRef idx="3">
            <a:schemeClr val="accent3"/>
          </a:effectRef>
          <a:fontRef idx="minor">
            <a:schemeClr val="lt1"/>
          </a:fontRef>
        </p:style>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bg1"/>
              </a:solidFill>
              <a:effectLst/>
              <a:latin typeface="Arial" pitchFamily="34" charset="0"/>
            </a:endParaRPr>
          </a:p>
        </p:txBody>
      </p:sp>
      <p:sp>
        <p:nvSpPr>
          <p:cNvPr id="4099" name="Rectangle 3"/>
          <p:cNvSpPr>
            <a:spLocks noGrp="1" noChangeArrowheads="1"/>
          </p:cNvSpPr>
          <p:nvPr>
            <p:ph type="title"/>
          </p:nvPr>
        </p:nvSpPr>
        <p:spPr bwMode="auto">
          <a:xfrm>
            <a:off x="673101" y="114300"/>
            <a:ext cx="8166100" cy="6096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Autofit/>
          </a:bodyPr>
          <a:lstStyle/>
          <a:p>
            <a:pPr lvl="0"/>
            <a:r>
              <a:rPr lang="en-US" dirty="0"/>
              <a:t>Click to edit Master title style</a:t>
            </a:r>
          </a:p>
        </p:txBody>
      </p:sp>
    </p:spTree>
    <p:extLst>
      <p:ext uri="{BB962C8B-B14F-4D97-AF65-F5344CB8AC3E}">
        <p14:creationId xmlns:p14="http://schemas.microsoft.com/office/powerpoint/2010/main" val="7338640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wipe dir="r"/>
  </p:transition>
  <p:hf sldNum="0" hdr="0" ftr="0" dt="0"/>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2800">
          <a:solidFill>
            <a:schemeClr val="tx1"/>
          </a:solidFill>
          <a:latin typeface="Arial" pitchFamily="34" charset="0"/>
        </a:defRPr>
      </a:lvl2pPr>
      <a:lvl3pPr algn="l" rtl="0" eaLnBrk="0" fontAlgn="base" hangingPunct="0">
        <a:spcBef>
          <a:spcPct val="0"/>
        </a:spcBef>
        <a:spcAft>
          <a:spcPct val="0"/>
        </a:spcAft>
        <a:defRPr sz="2800">
          <a:solidFill>
            <a:schemeClr val="tx1"/>
          </a:solidFill>
          <a:latin typeface="Arial" pitchFamily="34" charset="0"/>
        </a:defRPr>
      </a:lvl3pPr>
      <a:lvl4pPr algn="l" rtl="0" eaLnBrk="0" fontAlgn="base" hangingPunct="0">
        <a:spcBef>
          <a:spcPct val="0"/>
        </a:spcBef>
        <a:spcAft>
          <a:spcPct val="0"/>
        </a:spcAft>
        <a:defRPr sz="2800">
          <a:solidFill>
            <a:schemeClr val="tx1"/>
          </a:solidFill>
          <a:latin typeface="Arial" pitchFamily="34" charset="0"/>
        </a:defRPr>
      </a:lvl4pPr>
      <a:lvl5pPr algn="l" rtl="0" eaLnBrk="0" fontAlgn="base" hangingPunct="0">
        <a:spcBef>
          <a:spcPct val="0"/>
        </a:spcBef>
        <a:spcAft>
          <a:spcPct val="0"/>
        </a:spcAft>
        <a:defRPr sz="2800">
          <a:solidFill>
            <a:schemeClr val="tx1"/>
          </a:solidFill>
          <a:latin typeface="Arial" pitchFamily="34" charset="0"/>
        </a:defRPr>
      </a:lvl5pPr>
      <a:lvl6pPr marL="457200" algn="l" rtl="0" eaLnBrk="0" fontAlgn="base" hangingPunct="0">
        <a:spcBef>
          <a:spcPct val="0"/>
        </a:spcBef>
        <a:spcAft>
          <a:spcPct val="0"/>
        </a:spcAft>
        <a:defRPr sz="2800">
          <a:solidFill>
            <a:schemeClr val="tx1"/>
          </a:solidFill>
          <a:latin typeface="Arial" pitchFamily="34" charset="0"/>
        </a:defRPr>
      </a:lvl6pPr>
      <a:lvl7pPr marL="914400" algn="l" rtl="0" eaLnBrk="0" fontAlgn="base" hangingPunct="0">
        <a:spcBef>
          <a:spcPct val="0"/>
        </a:spcBef>
        <a:spcAft>
          <a:spcPct val="0"/>
        </a:spcAft>
        <a:defRPr sz="2800">
          <a:solidFill>
            <a:schemeClr val="tx1"/>
          </a:solidFill>
          <a:latin typeface="Arial" pitchFamily="34" charset="0"/>
        </a:defRPr>
      </a:lvl7pPr>
      <a:lvl8pPr marL="1371600" algn="l" rtl="0" eaLnBrk="0" fontAlgn="base" hangingPunct="0">
        <a:spcBef>
          <a:spcPct val="0"/>
        </a:spcBef>
        <a:spcAft>
          <a:spcPct val="0"/>
        </a:spcAft>
        <a:defRPr sz="2800">
          <a:solidFill>
            <a:schemeClr val="tx1"/>
          </a:solidFill>
          <a:latin typeface="Arial" pitchFamily="34" charset="0"/>
        </a:defRPr>
      </a:lvl8pPr>
      <a:lvl9pPr marL="1828800" algn="l" rtl="0" eaLnBrk="0" fontAlgn="base" hangingPunct="0">
        <a:spcBef>
          <a:spcPct val="0"/>
        </a:spcBef>
        <a:spcAft>
          <a:spcPct val="0"/>
        </a:spcAft>
        <a:defRPr sz="2800">
          <a:solidFill>
            <a:schemeClr val="tx1"/>
          </a:solidFill>
          <a:latin typeface="Arial" pitchFamily="34" charset="0"/>
        </a:defRPr>
      </a:lvl9pPr>
    </p:titleStyle>
    <p:bodyStyle>
      <a:lvl1pPr marL="231775" indent="-231775" algn="l" rtl="0" eaLnBrk="0" fontAlgn="base" hangingPunct="0">
        <a:lnSpc>
          <a:spcPct val="90000"/>
        </a:lnSpc>
        <a:spcBef>
          <a:spcPct val="30000"/>
        </a:spcBef>
        <a:spcAft>
          <a:spcPct val="0"/>
        </a:spcAft>
        <a:buClr>
          <a:schemeClr val="tx2"/>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0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0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16F73"/>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endParaRPr lang="de-DE" altLang="de-DE"/>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de-DE" altLang="de-DE"/>
          </a:p>
        </p:txBody>
      </p:sp>
      <p:sp>
        <p:nvSpPr>
          <p:cNvPr id="8" name="Rectangle 7"/>
          <p:cNvSpPr/>
          <p:nvPr userDrawn="1"/>
        </p:nvSpPr>
        <p:spPr>
          <a:xfrm flipV="1">
            <a:off x="455184" y="1123488"/>
            <a:ext cx="11402383" cy="7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sz="1800">
              <a:solidFill>
                <a:srgbClr val="FFFFFF"/>
              </a:solidFill>
            </a:endParaRPr>
          </a:p>
        </p:txBody>
      </p:sp>
      <p:sp>
        <p:nvSpPr>
          <p:cNvPr id="9" name="Rectangle 8"/>
          <p:cNvSpPr/>
          <p:nvPr userDrawn="1"/>
        </p:nvSpPr>
        <p:spPr>
          <a:xfrm>
            <a:off x="239184" y="1196976"/>
            <a:ext cx="216000" cy="540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sz="1800">
              <a:solidFill>
                <a:srgbClr val="FFFFFF"/>
              </a:solidFill>
            </a:endParaRPr>
          </a:p>
        </p:txBody>
      </p:sp>
      <p:sp>
        <p:nvSpPr>
          <p:cNvPr id="10" name="Rectangle 9"/>
          <p:cNvSpPr/>
          <p:nvPr userDrawn="1"/>
        </p:nvSpPr>
        <p:spPr>
          <a:xfrm>
            <a:off x="239184" y="115888"/>
            <a:ext cx="21600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sz="1800">
              <a:solidFill>
                <a:srgbClr val="FFFFFF"/>
              </a:solidFill>
            </a:endParaRPr>
          </a:p>
        </p:txBody>
      </p:sp>
      <p:pic>
        <p:nvPicPr>
          <p:cNvPr id="11" name="Picture 6" descr="Amgen_2_White_PC.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39892" y="6162675"/>
            <a:ext cx="17176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609175"/>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www.endocrine.org/clinical-practice-guidelines"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chart" Target="../charts/char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chart" Target="../charts/char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chart" Target="../charts/chart30.xml"/><Relationship Id="rId4" Type="http://schemas.openxmlformats.org/officeDocument/2006/relationships/chart" Target="../charts/char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https://forta.umm.uni-heidelberg.de/"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chart" Target="../charts/char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1.xml"/><Relationship Id="rId4" Type="http://schemas.openxmlformats.org/officeDocument/2006/relationships/chart" Target="../charts/char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4">
            <a:extLst>
              <a:ext uri="{FF2B5EF4-FFF2-40B4-BE49-F238E27FC236}">
                <a16:creationId xmlns:a16="http://schemas.microsoft.com/office/drawing/2014/main" id="{B172A873-6E82-4773-97B3-27AB2DE8D61B}"/>
              </a:ext>
            </a:extLst>
          </p:cNvPr>
          <p:cNvSpPr txBox="1">
            <a:spLocks/>
          </p:cNvSpPr>
          <p:nvPr/>
        </p:nvSpPr>
        <p:spPr bwMode="auto">
          <a:xfrm>
            <a:off x="1398997" y="502921"/>
            <a:ext cx="9394006"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lnSpc>
                <a:spcPct val="90000"/>
              </a:lnSpc>
              <a:spcBef>
                <a:spcPct val="30000"/>
              </a:spcBef>
              <a:spcAft>
                <a:spcPct val="0"/>
              </a:spcAft>
              <a:buClr>
                <a:schemeClr val="tx2"/>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0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0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0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0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buClr>
                <a:srgbClr val="373545"/>
              </a:buClr>
              <a:buNone/>
            </a:pPr>
            <a:br>
              <a:rPr lang="de-DE" sz="2800" b="1" kern="0" dirty="0">
                <a:solidFill>
                  <a:srgbClr val="3B839F"/>
                </a:solidFill>
                <a:latin typeface="Arial"/>
              </a:rPr>
            </a:br>
            <a:br>
              <a:rPr lang="de-DE" sz="2800" b="1" kern="0" dirty="0">
                <a:solidFill>
                  <a:srgbClr val="3B839F"/>
                </a:solidFill>
                <a:latin typeface="Arial"/>
              </a:rPr>
            </a:br>
            <a:r>
              <a:rPr lang="de-DE" sz="2800" b="1" kern="0" dirty="0">
                <a:solidFill>
                  <a:srgbClr val="3B839F"/>
                </a:solidFill>
                <a:latin typeface="Arial"/>
              </a:rPr>
              <a:t>Chronische Volkskrankheit Osteoporose: individualisierte Langzeittherapie</a:t>
            </a:r>
            <a:br>
              <a:rPr lang="de-DE" sz="2800" b="1" kern="0" dirty="0">
                <a:solidFill>
                  <a:srgbClr val="3B839F"/>
                </a:solidFill>
                <a:latin typeface="Arial"/>
              </a:rPr>
            </a:br>
            <a:endParaRPr lang="de-DE" sz="1400" b="1" kern="0" dirty="0">
              <a:solidFill>
                <a:srgbClr val="3B839F"/>
              </a:solidFill>
            </a:endParaRPr>
          </a:p>
          <a:p>
            <a:pPr marL="0" indent="0" algn="ctr">
              <a:lnSpc>
                <a:spcPct val="95000"/>
              </a:lnSpc>
              <a:buClr>
                <a:srgbClr val="373545"/>
              </a:buClr>
              <a:buNone/>
            </a:pPr>
            <a:endParaRPr lang="de-DE" sz="1400" b="1" kern="0" dirty="0">
              <a:solidFill>
                <a:srgbClr val="3B839F"/>
              </a:solidFill>
            </a:endParaRPr>
          </a:p>
          <a:p>
            <a:pPr marL="0" indent="0" algn="ctr">
              <a:lnSpc>
                <a:spcPct val="95000"/>
              </a:lnSpc>
              <a:buClr>
                <a:srgbClr val="373545"/>
              </a:buClr>
              <a:buNone/>
            </a:pPr>
            <a:endParaRPr lang="de-DE" sz="1400" b="1" kern="0" dirty="0">
              <a:solidFill>
                <a:srgbClr val="3B839F"/>
              </a:solidFill>
            </a:endParaRPr>
          </a:p>
          <a:p>
            <a:pPr marL="0" indent="0" algn="ctr">
              <a:buClr>
                <a:srgbClr val="373545"/>
              </a:buClr>
              <a:buNone/>
            </a:pPr>
            <a:endParaRPr lang="en-US" sz="2000" dirty="0">
              <a:solidFill>
                <a:srgbClr val="3B839F"/>
              </a:solidFill>
              <a:latin typeface="Arial"/>
            </a:endParaRPr>
          </a:p>
          <a:p>
            <a:pPr marL="0" indent="0" algn="ctr">
              <a:buClr>
                <a:srgbClr val="373545"/>
              </a:buClr>
              <a:buNone/>
            </a:pPr>
            <a:endParaRPr lang="de-DE" kern="0" dirty="0">
              <a:solidFill>
                <a:srgbClr val="3B839F"/>
              </a:solidFill>
              <a:latin typeface="Arial"/>
            </a:endParaRPr>
          </a:p>
        </p:txBody>
      </p:sp>
      <p:grpSp>
        <p:nvGrpSpPr>
          <p:cNvPr id="12" name="Gruppieren 11">
            <a:extLst>
              <a:ext uri="{FF2B5EF4-FFF2-40B4-BE49-F238E27FC236}">
                <a16:creationId xmlns:a16="http://schemas.microsoft.com/office/drawing/2014/main" id="{BACCB4D0-B468-4733-A243-77A5C6434D7E}"/>
              </a:ext>
            </a:extLst>
          </p:cNvPr>
          <p:cNvGrpSpPr/>
          <p:nvPr/>
        </p:nvGrpSpPr>
        <p:grpSpPr>
          <a:xfrm>
            <a:off x="0" y="2539274"/>
            <a:ext cx="12192000" cy="76200"/>
            <a:chOff x="0" y="4038600"/>
            <a:chExt cx="9144000" cy="76200"/>
          </a:xfrm>
        </p:grpSpPr>
        <p:cxnSp>
          <p:nvCxnSpPr>
            <p:cNvPr id="13" name="Gerader Verbinder 12">
              <a:extLst>
                <a:ext uri="{FF2B5EF4-FFF2-40B4-BE49-F238E27FC236}">
                  <a16:creationId xmlns:a16="http://schemas.microsoft.com/office/drawing/2014/main" id="{29488DFC-1A1F-4986-B7E2-ACD48BF18CFF}"/>
                </a:ext>
              </a:extLst>
            </p:cNvPr>
            <p:cNvCxnSpPr/>
            <p:nvPr/>
          </p:nvCxnSpPr>
          <p:spPr bwMode="auto">
            <a:xfrm>
              <a:off x="0" y="4114800"/>
              <a:ext cx="9144000" cy="0"/>
            </a:xfrm>
            <a:prstGeom prst="line">
              <a:avLst/>
            </a:prstGeom>
            <a:noFill/>
            <a:ln w="76200" cap="flat" cmpd="sng" algn="ctr">
              <a:solidFill>
                <a:srgbClr val="95D5FF"/>
              </a:solidFill>
              <a:prstDash val="solid"/>
              <a:round/>
              <a:headEnd type="none" w="med" len="med"/>
              <a:tailEnd type="none" w="med" len="med"/>
            </a:ln>
            <a:effectLst/>
          </p:spPr>
        </p:cxnSp>
        <p:cxnSp>
          <p:nvCxnSpPr>
            <p:cNvPr id="14" name="Gerader Verbinder 13">
              <a:extLst>
                <a:ext uri="{FF2B5EF4-FFF2-40B4-BE49-F238E27FC236}">
                  <a16:creationId xmlns:a16="http://schemas.microsoft.com/office/drawing/2014/main" id="{C778CFFD-A5BA-4DAF-93C8-EAF82E72273A}"/>
                </a:ext>
              </a:extLst>
            </p:cNvPr>
            <p:cNvCxnSpPr/>
            <p:nvPr/>
          </p:nvCxnSpPr>
          <p:spPr bwMode="auto">
            <a:xfrm>
              <a:off x="0" y="4068000"/>
              <a:ext cx="9144000" cy="0"/>
            </a:xfrm>
            <a:prstGeom prst="line">
              <a:avLst/>
            </a:prstGeom>
            <a:noFill/>
            <a:ln w="76200" cap="flat" cmpd="sng" algn="ctr">
              <a:solidFill>
                <a:srgbClr val="56B6FF"/>
              </a:solidFill>
              <a:prstDash val="solid"/>
              <a:round/>
              <a:headEnd type="none" w="med" len="med"/>
              <a:tailEnd type="none" w="med" len="med"/>
            </a:ln>
            <a:effectLst/>
          </p:spPr>
        </p:cxnSp>
        <p:cxnSp>
          <p:nvCxnSpPr>
            <p:cNvPr id="15" name="Gerader Verbinder 14">
              <a:extLst>
                <a:ext uri="{FF2B5EF4-FFF2-40B4-BE49-F238E27FC236}">
                  <a16:creationId xmlns:a16="http://schemas.microsoft.com/office/drawing/2014/main" id="{540EBB4D-F9F1-4F25-B127-16C115B00B1B}"/>
                </a:ext>
              </a:extLst>
            </p:cNvPr>
            <p:cNvCxnSpPr/>
            <p:nvPr/>
          </p:nvCxnSpPr>
          <p:spPr bwMode="auto">
            <a:xfrm>
              <a:off x="0" y="4038600"/>
              <a:ext cx="9144000" cy="0"/>
            </a:xfrm>
            <a:prstGeom prst="line">
              <a:avLst/>
            </a:prstGeom>
            <a:noFill/>
            <a:ln w="38100" cap="flat" cmpd="sng" algn="ctr">
              <a:solidFill>
                <a:srgbClr val="3B839F"/>
              </a:solidFill>
              <a:prstDash val="solid"/>
              <a:round/>
              <a:headEnd type="none" w="med" len="med"/>
              <a:tailEnd type="none" w="med" len="med"/>
            </a:ln>
            <a:effectLst/>
          </p:spPr>
        </p:cxnSp>
      </p:grpSp>
      <p:sp>
        <p:nvSpPr>
          <p:cNvPr id="17" name="Rectangle 10">
            <a:extLst>
              <a:ext uri="{FF2B5EF4-FFF2-40B4-BE49-F238E27FC236}">
                <a16:creationId xmlns:a16="http://schemas.microsoft.com/office/drawing/2014/main" id="{C10D0CD1-DF4E-4B5E-A4F3-BFFF0F50ECDF}"/>
              </a:ext>
            </a:extLst>
          </p:cNvPr>
          <p:cNvSpPr/>
          <p:nvPr/>
        </p:nvSpPr>
        <p:spPr>
          <a:xfrm>
            <a:off x="2461541" y="6219000"/>
            <a:ext cx="7268918" cy="246221"/>
          </a:xfrm>
          <a:prstGeom prst="rect">
            <a:avLst/>
          </a:prstGeom>
        </p:spPr>
        <p:txBody>
          <a:bodyPr wrap="square">
            <a:spAutoFit/>
          </a:bodyPr>
          <a:lstStyle/>
          <a:p>
            <a:pPr algn="ctr">
              <a:buClr>
                <a:srgbClr val="373545"/>
              </a:buClr>
            </a:pPr>
            <a:r>
              <a:rPr lang="de-DE" sz="1000" dirty="0">
                <a:solidFill>
                  <a:srgbClr val="3B839F"/>
                </a:solidFill>
                <a:latin typeface="Arial"/>
              </a:rPr>
              <a:t>Nationale</a:t>
            </a:r>
            <a:r>
              <a:rPr lang="en-US" sz="1000" dirty="0">
                <a:solidFill>
                  <a:srgbClr val="3B839F"/>
                </a:solidFill>
                <a:latin typeface="Arial"/>
              </a:rPr>
              <a:t> Bone Academy </a:t>
            </a:r>
            <a:r>
              <a:rPr lang="de-DE" sz="1000" dirty="0">
                <a:solidFill>
                  <a:srgbClr val="3B839F"/>
                </a:solidFill>
                <a:latin typeface="Arial"/>
              </a:rPr>
              <a:t>im Herbst 2020; 14. November, Frankfurt am Main</a:t>
            </a:r>
          </a:p>
        </p:txBody>
      </p:sp>
      <p:sp>
        <p:nvSpPr>
          <p:cNvPr id="2" name="Rectangle 1">
            <a:extLst>
              <a:ext uri="{FF2B5EF4-FFF2-40B4-BE49-F238E27FC236}">
                <a16:creationId xmlns:a16="http://schemas.microsoft.com/office/drawing/2014/main" id="{ABF58FC0-644D-4A6E-A07C-AB10A64E6806}"/>
              </a:ext>
            </a:extLst>
          </p:cNvPr>
          <p:cNvSpPr/>
          <p:nvPr/>
        </p:nvSpPr>
        <p:spPr>
          <a:xfrm>
            <a:off x="10519747" y="6627168"/>
            <a:ext cx="1672253" cy="230832"/>
          </a:xfrm>
          <a:prstGeom prst="rect">
            <a:avLst/>
          </a:prstGeom>
        </p:spPr>
        <p:txBody>
          <a:bodyPr wrap="none">
            <a:spAutoFit/>
          </a:bodyPr>
          <a:lstStyle/>
          <a:p>
            <a:r>
              <a:rPr lang="de-AT" sz="900" dirty="0">
                <a:solidFill>
                  <a:srgbClr val="303030"/>
                </a:solidFill>
                <a:latin typeface="Arial" panose="020B0604020202020204" pitchFamily="34" charset="0"/>
              </a:rPr>
              <a:t>SC-AT-AMG162-00777 0821</a:t>
            </a:r>
            <a:endParaRPr lang="de-AT" sz="900" dirty="0"/>
          </a:p>
        </p:txBody>
      </p:sp>
    </p:spTree>
    <p:extLst>
      <p:ext uri="{BB962C8B-B14F-4D97-AF65-F5344CB8AC3E}">
        <p14:creationId xmlns:p14="http://schemas.microsoft.com/office/powerpoint/2010/main" val="341690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10 Jahre Denosumab-Behandlung bei postmenopausalen Frauen mit Osteoporose: Ergebnisse der FREEDOM-Verlängerung</a:t>
            </a:r>
          </a:p>
        </p:txBody>
      </p:sp>
      <p:sp>
        <p:nvSpPr>
          <p:cNvPr id="4" name="Textplatzhalter 3"/>
          <p:cNvSpPr>
            <a:spLocks noGrp="1"/>
          </p:cNvSpPr>
          <p:nvPr>
            <p:ph type="body" sz="quarter" idx="10"/>
          </p:nvPr>
        </p:nvSpPr>
        <p:spPr>
          <a:xfrm>
            <a:off x="673100" y="6656933"/>
            <a:ext cx="11131550" cy="173533"/>
          </a:xfrm>
        </p:spPr>
        <p:txBody>
          <a:bodyPr/>
          <a:lstStyle/>
          <a:p>
            <a:r>
              <a:rPr lang="de-DE" sz="800" dirty="0"/>
              <a:t>BMD = Knochenmineraldichte (</a:t>
            </a:r>
            <a:r>
              <a:rPr lang="en-US" sz="800" dirty="0"/>
              <a:t>bone mineral density</a:t>
            </a:r>
            <a:r>
              <a:rPr lang="de-DE" sz="800" dirty="0"/>
              <a:t>), DXA = Dual-X-Ray-Absorptiometrie, Q6M = alle 6 Monate</a:t>
            </a:r>
            <a:r>
              <a:rPr lang="en-US" sz="800" dirty="0"/>
              <a:t>.</a:t>
            </a:r>
            <a:endParaRPr lang="de-DE" sz="800" dirty="0"/>
          </a:p>
          <a:p>
            <a:r>
              <a:rPr lang="de-DE" sz="880" dirty="0">
                <a:solidFill>
                  <a:srgbClr val="3B839F"/>
                </a:solidFill>
              </a:rPr>
              <a:t>Everts-Graber J et al. J Bone Miner </a:t>
            </a:r>
            <a:r>
              <a:rPr lang="de-DE" dirty="0">
                <a:solidFill>
                  <a:srgbClr val="3B839F"/>
                </a:solidFill>
              </a:rPr>
              <a:t>Res 2020</a:t>
            </a:r>
            <a:r>
              <a:rPr lang="de-DE" sz="880" dirty="0">
                <a:solidFill>
                  <a:srgbClr val="3B839F"/>
                </a:solidFill>
              </a:rPr>
              <a:t>; 35 (7): 1207–1215.</a:t>
            </a:r>
          </a:p>
        </p:txBody>
      </p:sp>
      <p:graphicFrame>
        <p:nvGraphicFramePr>
          <p:cNvPr id="10" name="Group 112">
            <a:extLst>
              <a:ext uri="{FF2B5EF4-FFF2-40B4-BE49-F238E27FC236}">
                <a16:creationId xmlns:a16="http://schemas.microsoft.com/office/drawing/2014/main" id="{52AC245E-7CAB-4EF6-AC58-64396C80E4B5}"/>
              </a:ext>
            </a:extLst>
          </p:cNvPr>
          <p:cNvGraphicFramePr>
            <a:graphicFrameLocks noGrp="1"/>
          </p:cNvGraphicFramePr>
          <p:nvPr>
            <p:ph idx="1"/>
            <p:extLst>
              <p:ext uri="{D42A27DB-BD31-4B8C-83A1-F6EECF244321}">
                <p14:modId xmlns:p14="http://schemas.microsoft.com/office/powerpoint/2010/main" val="1461407960"/>
              </p:ext>
            </p:extLst>
          </p:nvPr>
        </p:nvGraphicFramePr>
        <p:xfrm>
          <a:off x="673100" y="1731963"/>
          <a:ext cx="11118849" cy="2473508"/>
        </p:xfrm>
        <a:graphic>
          <a:graphicData uri="http://schemas.openxmlformats.org/drawingml/2006/table">
            <a:tbl>
              <a:tblPr/>
              <a:tblGrid>
                <a:gridCol w="2003993">
                  <a:extLst>
                    <a:ext uri="{9D8B030D-6E8A-4147-A177-3AD203B41FA5}">
                      <a16:colId xmlns:a16="http://schemas.microsoft.com/office/drawing/2014/main" val="20000"/>
                    </a:ext>
                  </a:extLst>
                </a:gridCol>
                <a:gridCol w="911485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Design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dirty="0">
                          <a:solidFill>
                            <a:srgbClr val="515151"/>
                          </a:solidFill>
                          <a:latin typeface="+mn-lt"/>
                          <a:ea typeface="+mn-ea"/>
                          <a:cs typeface="+mn-cs"/>
                        </a:rPr>
                        <a:t>7 Jahre Verlängerung der FREEDOM-Studie</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Patienten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noProof="0" dirty="0">
                          <a:solidFill>
                            <a:srgbClr val="515151"/>
                          </a:solidFill>
                          <a:latin typeface="+mn-lt"/>
                          <a:ea typeface="+mn-ea"/>
                          <a:cs typeface="+mn-cs"/>
                        </a:rPr>
                        <a:t>Postmenopausale Frauen mit Osteoporose</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Behandlung</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Langzeitgruppe: 10 Jahre Denosumab 60 mg Q6M </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Cross-over-Gruppe: 3 Jahre Placebo + 7 Jahre Denosumab 60 mg Q6M </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Täglich Calcium + Vitamin D</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7274792"/>
                  </a:ext>
                </a:extLst>
              </a:tr>
              <a:tr h="397959">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Endpunkte</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CE7"/>
                    </a:solidFill>
                  </a:tcPr>
                </a:tc>
                <a:tc>
                  <a:txBody>
                    <a:bodyPr/>
                    <a:lstStyle/>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Knochenmineraldichte (BMD)</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Knochenumsatzmarker</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Verträglichkeit</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 name="Freihandform 11">
            <a:extLst>
              <a:ext uri="{FF2B5EF4-FFF2-40B4-BE49-F238E27FC236}">
                <a16:creationId xmlns:a16="http://schemas.microsoft.com/office/drawing/2014/main" id="{2FF00878-66B1-49E0-B2F8-F4E38A8CEDD4}"/>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latin typeface="Arial"/>
              </a:rPr>
              <a:t>Methodik</a:t>
            </a:r>
            <a:endParaRPr lang="de-DE" sz="1600" strike="sngStrike" dirty="0">
              <a:solidFill>
                <a:srgbClr val="3B839F"/>
              </a:solidFill>
              <a:latin typeface="Arial"/>
            </a:endParaRPr>
          </a:p>
        </p:txBody>
      </p:sp>
    </p:spTree>
    <p:extLst>
      <p:ext uri="{BB962C8B-B14F-4D97-AF65-F5344CB8AC3E}">
        <p14:creationId xmlns:p14="http://schemas.microsoft.com/office/powerpoint/2010/main" val="157290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5986384" y="1263011"/>
            <a:ext cx="5698901" cy="1077218"/>
          </a:xfrm>
          <a:prstGeom prst="rect">
            <a:avLst/>
          </a:prstGeom>
          <a:noFill/>
          <a:ln w="9525">
            <a:noFill/>
            <a:miter lim="800000"/>
            <a:headEnd/>
            <a:tailEnd/>
          </a:ln>
        </p:spPr>
        <p:txBody>
          <a:bodyPr wrap="square">
            <a:spAutoFit/>
          </a:bodyPr>
          <a:lstStyle/>
          <a:p>
            <a:pPr>
              <a:spcBef>
                <a:spcPts val="600"/>
              </a:spcBef>
              <a:buClr>
                <a:srgbClr val="54B948"/>
              </a:buClr>
            </a:pPr>
            <a:r>
              <a:rPr lang="de-DE" sz="1600" dirty="0">
                <a:solidFill>
                  <a:srgbClr val="515151"/>
                </a:solidFill>
              </a:rPr>
              <a:t>Die </a:t>
            </a:r>
            <a:r>
              <a:rPr lang="de-DE" sz="1600" b="1" dirty="0">
                <a:solidFill>
                  <a:srgbClr val="515151"/>
                </a:solidFill>
              </a:rPr>
              <a:t>BMD der Lendenwirbel </a:t>
            </a:r>
            <a:r>
              <a:rPr lang="de-DE" sz="1600" dirty="0">
                <a:solidFill>
                  <a:srgbClr val="515151"/>
                </a:solidFill>
              </a:rPr>
              <a:t>stieg kumuliert um 21,7 % in der Langzeitgruppe und um 16,5 % in der Cross-over-Gruppe (jeweils im Vergleich zum FREEDOM-Ausgangswert).</a:t>
            </a:r>
          </a:p>
        </p:txBody>
      </p:sp>
      <p:sp>
        <p:nvSpPr>
          <p:cNvPr id="9" name="Rectangle 2">
            <a:extLst>
              <a:ext uri="{FF2B5EF4-FFF2-40B4-BE49-F238E27FC236}">
                <a16:creationId xmlns:a16="http://schemas.microsoft.com/office/drawing/2014/main" id="{8779AA15-9900-442F-8250-35F70AFABC09}"/>
              </a:ext>
            </a:extLst>
          </p:cNvPr>
          <p:cNvSpPr>
            <a:spLocks noChangeArrowheads="1"/>
          </p:cNvSpPr>
          <p:nvPr/>
        </p:nvSpPr>
        <p:spPr bwMode="auto">
          <a:xfrm>
            <a:off x="6013630" y="4102525"/>
            <a:ext cx="5573464" cy="1077218"/>
          </a:xfrm>
          <a:prstGeom prst="rect">
            <a:avLst/>
          </a:prstGeom>
          <a:noFill/>
          <a:ln w="9525">
            <a:noFill/>
            <a:miter lim="800000"/>
            <a:headEnd/>
            <a:tailEnd/>
          </a:ln>
        </p:spPr>
        <p:txBody>
          <a:bodyPr wrap="square">
            <a:spAutoFit/>
          </a:bodyPr>
          <a:lstStyle/>
          <a:p>
            <a:pPr>
              <a:spcBef>
                <a:spcPts val="600"/>
              </a:spcBef>
              <a:buClr>
                <a:srgbClr val="54B948"/>
              </a:buClr>
            </a:pPr>
            <a:r>
              <a:rPr lang="de-DE" sz="1600" dirty="0">
                <a:solidFill>
                  <a:srgbClr val="515151"/>
                </a:solidFill>
              </a:rPr>
              <a:t>Die </a:t>
            </a:r>
            <a:r>
              <a:rPr lang="de-DE" sz="1600" b="1" dirty="0">
                <a:solidFill>
                  <a:srgbClr val="515151"/>
                </a:solidFill>
              </a:rPr>
              <a:t>BMD der Gesamthüfte </a:t>
            </a:r>
            <a:r>
              <a:rPr lang="de-DE" sz="1600" dirty="0">
                <a:solidFill>
                  <a:srgbClr val="515151"/>
                </a:solidFill>
              </a:rPr>
              <a:t>stieg kumuliert um 9,2 % in </a:t>
            </a:r>
            <a:br>
              <a:rPr lang="de-DE" sz="1600" dirty="0">
                <a:solidFill>
                  <a:srgbClr val="515151"/>
                </a:solidFill>
              </a:rPr>
            </a:br>
            <a:r>
              <a:rPr lang="de-DE" sz="1600" dirty="0">
                <a:solidFill>
                  <a:srgbClr val="515151"/>
                </a:solidFill>
              </a:rPr>
              <a:t>der Langzeitgruppe und um 7,4 % in der Cross-over-Gruppe (jeweils im Vergleich zum FREEDOM-Ausgangswert).</a:t>
            </a:r>
          </a:p>
        </p:txBody>
      </p:sp>
      <p:sp>
        <p:nvSpPr>
          <p:cNvPr id="11" name="TextBox 5">
            <a:extLst>
              <a:ext uri="{FF2B5EF4-FFF2-40B4-BE49-F238E27FC236}">
                <a16:creationId xmlns:a16="http://schemas.microsoft.com/office/drawing/2014/main" id="{C9B173D7-894B-4AAC-A810-B466B1B48476}"/>
              </a:ext>
            </a:extLst>
          </p:cNvPr>
          <p:cNvSpPr txBox="1"/>
          <p:nvPr/>
        </p:nvSpPr>
        <p:spPr>
          <a:xfrm>
            <a:off x="6071733" y="5880078"/>
            <a:ext cx="4576894" cy="230832"/>
          </a:xfrm>
          <a:prstGeom prst="rect">
            <a:avLst/>
          </a:prstGeom>
          <a:noFill/>
        </p:spPr>
        <p:txBody>
          <a:bodyPr wrap="none" rtlCol="0">
            <a:spAutoFit/>
          </a:bodyPr>
          <a:lstStyle/>
          <a:p>
            <a:r>
              <a:rPr lang="de-DE" sz="900" dirty="0">
                <a:solidFill>
                  <a:srgbClr val="515151"/>
                </a:solidFill>
              </a:rPr>
              <a:t>* p &lt; 0,05 vs. Baseline FREEDOM. # p &lt; 0,05 vs. Baseline FREEDOM/Verlängerung.</a:t>
            </a:r>
          </a:p>
        </p:txBody>
      </p:sp>
      <p:sp>
        <p:nvSpPr>
          <p:cNvPr id="7" name="Titel 6">
            <a:extLst>
              <a:ext uri="{FF2B5EF4-FFF2-40B4-BE49-F238E27FC236}">
                <a16:creationId xmlns:a16="http://schemas.microsoft.com/office/drawing/2014/main" id="{A06B9FA3-A6BF-4609-9056-20C107E0A5EC}"/>
              </a:ext>
            </a:extLst>
          </p:cNvPr>
          <p:cNvSpPr>
            <a:spLocks noGrp="1"/>
          </p:cNvSpPr>
          <p:nvPr>
            <p:ph type="title"/>
          </p:nvPr>
        </p:nvSpPr>
        <p:spPr/>
        <p:txBody>
          <a:bodyPr/>
          <a:lstStyle/>
          <a:p>
            <a:r>
              <a:rPr lang="de-DE" b="1" dirty="0"/>
              <a:t>Veränderung der Knochenmineraldichte über 10 Jahre</a:t>
            </a:r>
          </a:p>
        </p:txBody>
      </p:sp>
      <p:sp>
        <p:nvSpPr>
          <p:cNvPr id="14" name="Textplatzhalter 13">
            <a:extLst>
              <a:ext uri="{FF2B5EF4-FFF2-40B4-BE49-F238E27FC236}">
                <a16:creationId xmlns:a16="http://schemas.microsoft.com/office/drawing/2014/main" id="{CC64FCCE-2779-4848-A1EC-83112905296A}"/>
              </a:ext>
            </a:extLst>
          </p:cNvPr>
          <p:cNvSpPr>
            <a:spLocks noGrp="1"/>
          </p:cNvSpPr>
          <p:nvPr>
            <p:ph type="body" sz="quarter" idx="10"/>
          </p:nvPr>
        </p:nvSpPr>
        <p:spPr>
          <a:xfrm>
            <a:off x="661988" y="6491718"/>
            <a:ext cx="11131550" cy="299493"/>
          </a:xfrm>
        </p:spPr>
        <p:txBody>
          <a:bodyPr/>
          <a:lstStyle/>
          <a:p>
            <a:endParaRPr lang="fr-FR" sz="880" dirty="0">
              <a:solidFill>
                <a:srgbClr val="3B839F"/>
              </a:solidFill>
            </a:endParaRPr>
          </a:p>
          <a:p>
            <a:r>
              <a:rPr lang="de-DE" sz="900" dirty="0"/>
              <a:t>BMD = Knochenmineraldichte (</a:t>
            </a:r>
            <a:r>
              <a:rPr lang="en-US" sz="900" dirty="0"/>
              <a:t>bone mineral density</a:t>
            </a:r>
            <a:r>
              <a:rPr lang="de-DE" sz="900" dirty="0"/>
              <a:t>).</a:t>
            </a:r>
          </a:p>
          <a:p>
            <a:r>
              <a:rPr lang="fr-FR" sz="880" dirty="0">
                <a:solidFill>
                  <a:srgbClr val="3B839F"/>
                </a:solidFill>
              </a:rPr>
              <a:t>Bone HG et al. Lancet </a:t>
            </a:r>
            <a:r>
              <a:rPr lang="fr-FR" sz="880" dirty="0" err="1">
                <a:solidFill>
                  <a:srgbClr val="3B839F"/>
                </a:solidFill>
              </a:rPr>
              <a:t>Diabetes</a:t>
            </a:r>
            <a:r>
              <a:rPr lang="fr-FR" sz="880" dirty="0">
                <a:solidFill>
                  <a:srgbClr val="3B839F"/>
                </a:solidFill>
              </a:rPr>
              <a:t> Endocrinol 2017; 5 (7): 513</a:t>
            </a:r>
            <a:r>
              <a:rPr lang="de-DE" dirty="0">
                <a:solidFill>
                  <a:srgbClr val="3B839F"/>
                </a:solidFill>
              </a:rPr>
              <a:t>–</a:t>
            </a:r>
            <a:r>
              <a:rPr lang="fr-FR" sz="880" dirty="0">
                <a:solidFill>
                  <a:srgbClr val="3B839F"/>
                </a:solidFill>
              </a:rPr>
              <a:t>523. </a:t>
            </a:r>
          </a:p>
        </p:txBody>
      </p:sp>
      <p:grpSp>
        <p:nvGrpSpPr>
          <p:cNvPr id="2" name="Gruppieren 1">
            <a:extLst>
              <a:ext uri="{FF2B5EF4-FFF2-40B4-BE49-F238E27FC236}">
                <a16:creationId xmlns:a16="http://schemas.microsoft.com/office/drawing/2014/main" id="{E06FCFBD-3DCF-4329-8E69-48CDC7200909}"/>
              </a:ext>
            </a:extLst>
          </p:cNvPr>
          <p:cNvGrpSpPr/>
          <p:nvPr/>
        </p:nvGrpSpPr>
        <p:grpSpPr>
          <a:xfrm>
            <a:off x="201614" y="951046"/>
            <a:ext cx="5442474" cy="2731476"/>
            <a:chOff x="201614" y="951046"/>
            <a:chExt cx="5442474" cy="2731476"/>
          </a:xfrm>
        </p:grpSpPr>
        <p:sp>
          <p:nvSpPr>
            <p:cNvPr id="100" name="Freeform 4">
              <a:extLst>
                <a:ext uri="{FF2B5EF4-FFF2-40B4-BE49-F238E27FC236}">
                  <a16:creationId xmlns:a16="http://schemas.microsoft.com/office/drawing/2014/main" id="{253564A5-9013-4139-ADFC-0A20EE3245AC}"/>
                </a:ext>
              </a:extLst>
            </p:cNvPr>
            <p:cNvSpPr/>
            <p:nvPr/>
          </p:nvSpPr>
          <p:spPr bwMode="auto">
            <a:xfrm>
              <a:off x="1421015" y="1398789"/>
              <a:ext cx="3602006" cy="1709219"/>
            </a:xfrm>
            <a:custGeom>
              <a:avLst/>
              <a:gdLst>
                <a:gd name="connsiteX0" fmla="*/ 0 w 3313568"/>
                <a:gd name="connsiteY0" fmla="*/ 2430856 h 2430856"/>
                <a:gd name="connsiteX1" fmla="*/ 40740 w 3313568"/>
                <a:gd name="connsiteY1" fmla="*/ 2295054 h 2430856"/>
                <a:gd name="connsiteX2" fmla="*/ 190123 w 3313568"/>
                <a:gd name="connsiteY2" fmla="*/ 1987236 h 2430856"/>
                <a:gd name="connsiteX3" fmla="*/ 353085 w 3313568"/>
                <a:gd name="connsiteY3" fmla="*/ 1819747 h 2430856"/>
                <a:gd name="connsiteX4" fmla="*/ 674483 w 3313568"/>
                <a:gd name="connsiteY4" fmla="*/ 1530036 h 2430856"/>
                <a:gd name="connsiteX5" fmla="*/ 1004935 w 3313568"/>
                <a:gd name="connsiteY5" fmla="*/ 1299173 h 2430856"/>
                <a:gd name="connsiteX6" fmla="*/ 1348966 w 3313568"/>
                <a:gd name="connsiteY6" fmla="*/ 1086416 h 2430856"/>
                <a:gd name="connsiteX7" fmla="*/ 1670364 w 3313568"/>
                <a:gd name="connsiteY7" fmla="*/ 891767 h 2430856"/>
                <a:gd name="connsiteX8" fmla="*/ 2000816 w 3313568"/>
                <a:gd name="connsiteY8" fmla="*/ 733331 h 2430856"/>
                <a:gd name="connsiteX9" fmla="*/ 2657192 w 3313568"/>
                <a:gd name="connsiteY9" fmla="*/ 371192 h 2430856"/>
                <a:gd name="connsiteX10" fmla="*/ 3313568 w 3313568"/>
                <a:gd name="connsiteY10" fmla="*/ 0 h 243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3568" h="2430856">
                  <a:moveTo>
                    <a:pt x="0" y="2430856"/>
                  </a:moveTo>
                  <a:lnTo>
                    <a:pt x="40740" y="2295054"/>
                  </a:lnTo>
                  <a:lnTo>
                    <a:pt x="190123" y="1987236"/>
                  </a:lnTo>
                  <a:lnTo>
                    <a:pt x="353085" y="1819747"/>
                  </a:lnTo>
                  <a:lnTo>
                    <a:pt x="674483" y="1530036"/>
                  </a:lnTo>
                  <a:lnTo>
                    <a:pt x="1004935" y="1299173"/>
                  </a:lnTo>
                  <a:lnTo>
                    <a:pt x="1348966" y="1086416"/>
                  </a:lnTo>
                  <a:lnTo>
                    <a:pt x="1670364" y="891767"/>
                  </a:lnTo>
                  <a:lnTo>
                    <a:pt x="2000816" y="733331"/>
                  </a:lnTo>
                  <a:lnTo>
                    <a:pt x="2657192" y="371192"/>
                  </a:lnTo>
                  <a:lnTo>
                    <a:pt x="3313568" y="0"/>
                  </a:lnTo>
                </a:path>
              </a:pathLst>
            </a:custGeom>
            <a:noFill/>
            <a:ln w="19050" cap="flat" cmpd="sng" algn="ctr">
              <a:solidFill>
                <a:schemeClr val="accent3"/>
              </a:solidFill>
              <a:prstDash val="solid"/>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15" name="Rectangle 299">
              <a:extLst>
                <a:ext uri="{FF2B5EF4-FFF2-40B4-BE49-F238E27FC236}">
                  <a16:creationId xmlns:a16="http://schemas.microsoft.com/office/drawing/2014/main" id="{4CD81A05-2B0B-462E-8911-466A36ABF5CF}"/>
                </a:ext>
              </a:extLst>
            </p:cNvPr>
            <p:cNvSpPr>
              <a:spLocks noChangeArrowheads="1"/>
            </p:cNvSpPr>
            <p:nvPr/>
          </p:nvSpPr>
          <p:spPr bwMode="auto">
            <a:xfrm>
              <a:off x="1328307" y="1222523"/>
              <a:ext cx="1186936" cy="2036278"/>
            </a:xfrm>
            <a:prstGeom prst="rect">
              <a:avLst/>
            </a:prstGeom>
            <a:solidFill>
              <a:srgbClr val="DBE5ED">
                <a:alpha val="54000"/>
              </a:srgbClr>
            </a:solidFill>
            <a:ln w="19050" algn="ctr">
              <a:noFill/>
              <a:round/>
              <a:headEnd/>
              <a:tailEnd/>
            </a:ln>
          </p:spPr>
          <p:txBody>
            <a:bodyPr lIns="42203" rIns="42203" anchor="ctr" anchorCtr="1"/>
            <a:lstStyle/>
            <a:p>
              <a:endParaRPr lang="fr-FR" sz="1662" dirty="0">
                <a:solidFill>
                  <a:srgbClr val="515151"/>
                </a:solidFill>
                <a:latin typeface="Arial" panose="020B0604020202020204" pitchFamily="34" charset="0"/>
                <a:cs typeface="Arial" panose="020B0604020202020204" pitchFamily="34" charset="0"/>
              </a:endParaRPr>
            </a:p>
          </p:txBody>
        </p:sp>
        <p:sp>
          <p:nvSpPr>
            <p:cNvPr id="19" name="TextBox 5">
              <a:extLst>
                <a:ext uri="{FF2B5EF4-FFF2-40B4-BE49-F238E27FC236}">
                  <a16:creationId xmlns:a16="http://schemas.microsoft.com/office/drawing/2014/main" id="{61DAA436-308D-4432-97E1-C5C02BCA779D}"/>
                </a:ext>
              </a:extLst>
            </p:cNvPr>
            <p:cNvSpPr txBox="1">
              <a:spLocks noChangeArrowheads="1"/>
            </p:cNvSpPr>
            <p:nvPr/>
          </p:nvSpPr>
          <p:spPr bwMode="auto">
            <a:xfrm>
              <a:off x="1241846" y="951046"/>
              <a:ext cx="2276585" cy="261610"/>
            </a:xfrm>
            <a:prstGeom prst="rect">
              <a:avLst/>
            </a:prstGeom>
            <a:noFill/>
            <a:ln w="9525">
              <a:noFill/>
              <a:miter lim="800000"/>
              <a:headEnd/>
              <a:tailEnd/>
            </a:ln>
          </p:spPr>
          <p:txBody>
            <a:bodyPr wrap="none">
              <a:spAutoFit/>
            </a:bodyPr>
            <a:lstStyle/>
            <a:p>
              <a:r>
                <a:rPr lang="de-DE" sz="1100" b="1" dirty="0">
                  <a:solidFill>
                    <a:srgbClr val="515151"/>
                  </a:solidFill>
                  <a:latin typeface="Arial" panose="020B0604020202020204" pitchFamily="34" charset="0"/>
                  <a:cs typeface="Arial" panose="020B0604020202020204" pitchFamily="34" charset="0"/>
                </a:rPr>
                <a:t>BMD an der Lendenwirbelsäule</a:t>
              </a:r>
            </a:p>
          </p:txBody>
        </p:sp>
        <p:sp>
          <p:nvSpPr>
            <p:cNvPr id="23" name="AutoShape 8">
              <a:extLst>
                <a:ext uri="{FF2B5EF4-FFF2-40B4-BE49-F238E27FC236}">
                  <a16:creationId xmlns:a16="http://schemas.microsoft.com/office/drawing/2014/main" id="{F9B83D73-08DE-4647-802A-500EBA05B27C}"/>
                </a:ext>
              </a:extLst>
            </p:cNvPr>
            <p:cNvSpPr>
              <a:spLocks noChangeAspect="1" noChangeArrowheads="1"/>
            </p:cNvSpPr>
            <p:nvPr/>
          </p:nvSpPr>
          <p:spPr bwMode="auto">
            <a:xfrm>
              <a:off x="201614" y="1194453"/>
              <a:ext cx="4264175" cy="2488069"/>
            </a:xfrm>
            <a:prstGeom prst="rect">
              <a:avLst/>
            </a:prstGeom>
            <a:noFill/>
            <a:ln w="9525">
              <a:noFill/>
              <a:miter lim="800000"/>
              <a:headEnd/>
              <a:tailEnd/>
            </a:ln>
          </p:spPr>
          <p:txBody>
            <a:bodyPr/>
            <a:lstStyle/>
            <a:p>
              <a:endParaRPr sz="1662" dirty="0">
                <a:solidFill>
                  <a:srgbClr val="515151"/>
                </a:solidFill>
                <a:latin typeface="Arial" panose="020B0604020202020204" pitchFamily="34" charset="0"/>
                <a:cs typeface="Arial" panose="020B0604020202020204" pitchFamily="34" charset="0"/>
              </a:endParaRPr>
            </a:p>
          </p:txBody>
        </p:sp>
        <p:sp>
          <p:nvSpPr>
            <p:cNvPr id="24" name="Rectangle 4471">
              <a:extLst>
                <a:ext uri="{FF2B5EF4-FFF2-40B4-BE49-F238E27FC236}">
                  <a16:creationId xmlns:a16="http://schemas.microsoft.com/office/drawing/2014/main" id="{942AF443-00CE-4FBD-B581-395E160686D0}"/>
                </a:ext>
              </a:extLst>
            </p:cNvPr>
            <p:cNvSpPr>
              <a:spLocks noChangeArrowheads="1"/>
            </p:cNvSpPr>
            <p:nvPr/>
          </p:nvSpPr>
          <p:spPr bwMode="auto">
            <a:xfrm>
              <a:off x="3067918" y="3456296"/>
              <a:ext cx="360676" cy="161583"/>
            </a:xfrm>
            <a:prstGeom prst="rect">
              <a:avLst/>
            </a:prstGeom>
            <a:noFill/>
            <a:ln w="9525">
              <a:noFill/>
              <a:miter lim="800000"/>
              <a:headEnd/>
              <a:tailEnd/>
            </a:ln>
          </p:spPr>
          <p:txBody>
            <a:bodyPr wrap="none" lIns="0" tIns="0" rIns="0" bIns="0">
              <a:spAutoFit/>
            </a:bodyPr>
            <a:lstStyle/>
            <a:p>
              <a:r>
                <a:rPr lang="de-DE" sz="1050" b="1" dirty="0">
                  <a:solidFill>
                    <a:srgbClr val="515151"/>
                  </a:solidFill>
                  <a:latin typeface="Arial" panose="020B0604020202020204" pitchFamily="34" charset="0"/>
                  <a:cs typeface="Arial" panose="020B0604020202020204" pitchFamily="34" charset="0"/>
                </a:rPr>
                <a:t>Jahre</a:t>
              </a:r>
              <a:endParaRPr sz="1050" b="1" dirty="0">
                <a:solidFill>
                  <a:srgbClr val="515151"/>
                </a:solidFill>
                <a:latin typeface="Arial" panose="020B0604020202020204" pitchFamily="34" charset="0"/>
                <a:cs typeface="Arial" panose="020B0604020202020204" pitchFamily="34" charset="0"/>
              </a:endParaRPr>
            </a:p>
          </p:txBody>
        </p:sp>
        <p:cxnSp>
          <p:nvCxnSpPr>
            <p:cNvPr id="25" name="Straight Connector 1024">
              <a:extLst>
                <a:ext uri="{FF2B5EF4-FFF2-40B4-BE49-F238E27FC236}">
                  <a16:creationId xmlns:a16="http://schemas.microsoft.com/office/drawing/2014/main" id="{79E6C79E-452F-47B2-BEED-6E84974D5590}"/>
                </a:ext>
              </a:extLst>
            </p:cNvPr>
            <p:cNvCxnSpPr>
              <a:cxnSpLocks noChangeShapeType="1"/>
            </p:cNvCxnSpPr>
            <p:nvPr/>
          </p:nvCxnSpPr>
          <p:spPr bwMode="auto">
            <a:xfrm flipV="1">
              <a:off x="1381416" y="3105338"/>
              <a:ext cx="3748361" cy="3070"/>
            </a:xfrm>
            <a:prstGeom prst="line">
              <a:avLst/>
            </a:prstGeom>
            <a:noFill/>
            <a:ln w="12700" algn="ctr">
              <a:solidFill>
                <a:schemeClr val="tx1"/>
              </a:solidFill>
              <a:prstDash val="dash"/>
              <a:round/>
              <a:headEnd/>
              <a:tailEnd/>
            </a:ln>
          </p:spPr>
        </p:cxnSp>
        <p:sp>
          <p:nvSpPr>
            <p:cNvPr id="26" name="Rectangle 160">
              <a:extLst>
                <a:ext uri="{FF2B5EF4-FFF2-40B4-BE49-F238E27FC236}">
                  <a16:creationId xmlns:a16="http://schemas.microsoft.com/office/drawing/2014/main" id="{08BDFA89-D5A5-4739-9A8B-C27C63A00F61}"/>
                </a:ext>
              </a:extLst>
            </p:cNvPr>
            <p:cNvSpPr>
              <a:spLocks noChangeArrowheads="1"/>
            </p:cNvSpPr>
            <p:nvPr/>
          </p:nvSpPr>
          <p:spPr bwMode="auto">
            <a:xfrm>
              <a:off x="996014" y="3205256"/>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–2</a:t>
              </a:r>
            </a:p>
          </p:txBody>
        </p:sp>
        <p:sp>
          <p:nvSpPr>
            <p:cNvPr id="27" name="Rectangle 161">
              <a:extLst>
                <a:ext uri="{FF2B5EF4-FFF2-40B4-BE49-F238E27FC236}">
                  <a16:creationId xmlns:a16="http://schemas.microsoft.com/office/drawing/2014/main" id="{C63B0F21-C972-45A2-877F-42D714A0A98B}"/>
                </a:ext>
              </a:extLst>
            </p:cNvPr>
            <p:cNvSpPr>
              <a:spLocks noChangeArrowheads="1"/>
            </p:cNvSpPr>
            <p:nvPr/>
          </p:nvSpPr>
          <p:spPr bwMode="auto">
            <a:xfrm>
              <a:off x="1031758" y="3038710"/>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0</a:t>
              </a:r>
            </a:p>
          </p:txBody>
        </p:sp>
        <p:sp>
          <p:nvSpPr>
            <p:cNvPr id="29" name="Rectangle 163">
              <a:extLst>
                <a:ext uri="{FF2B5EF4-FFF2-40B4-BE49-F238E27FC236}">
                  <a16:creationId xmlns:a16="http://schemas.microsoft.com/office/drawing/2014/main" id="{840AAD13-1B21-49D3-B2C0-7CC572A5BC3B}"/>
                </a:ext>
              </a:extLst>
            </p:cNvPr>
            <p:cNvSpPr>
              <a:spLocks noChangeArrowheads="1"/>
            </p:cNvSpPr>
            <p:nvPr/>
          </p:nvSpPr>
          <p:spPr bwMode="auto">
            <a:xfrm>
              <a:off x="1031758" y="2724872"/>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4</a:t>
              </a:r>
            </a:p>
          </p:txBody>
        </p:sp>
        <p:sp>
          <p:nvSpPr>
            <p:cNvPr id="31" name="Rectangle 165">
              <a:extLst>
                <a:ext uri="{FF2B5EF4-FFF2-40B4-BE49-F238E27FC236}">
                  <a16:creationId xmlns:a16="http://schemas.microsoft.com/office/drawing/2014/main" id="{EFF34BA2-240D-4E76-AF25-53AD2D835CF4}"/>
                </a:ext>
              </a:extLst>
            </p:cNvPr>
            <p:cNvSpPr>
              <a:spLocks noChangeArrowheads="1"/>
            </p:cNvSpPr>
            <p:nvPr/>
          </p:nvSpPr>
          <p:spPr bwMode="auto">
            <a:xfrm>
              <a:off x="1031758" y="2411035"/>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8</a:t>
              </a:r>
            </a:p>
          </p:txBody>
        </p:sp>
        <p:sp>
          <p:nvSpPr>
            <p:cNvPr id="33" name="Rectangle 167">
              <a:extLst>
                <a:ext uri="{FF2B5EF4-FFF2-40B4-BE49-F238E27FC236}">
                  <a16:creationId xmlns:a16="http://schemas.microsoft.com/office/drawing/2014/main" id="{C9C16BE6-E37B-4B50-8780-D9E7071A57C8}"/>
                </a:ext>
              </a:extLst>
            </p:cNvPr>
            <p:cNvSpPr>
              <a:spLocks noChangeArrowheads="1"/>
            </p:cNvSpPr>
            <p:nvPr/>
          </p:nvSpPr>
          <p:spPr bwMode="auto">
            <a:xfrm>
              <a:off x="986388" y="2097198"/>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12</a:t>
              </a:r>
            </a:p>
          </p:txBody>
        </p:sp>
        <p:sp>
          <p:nvSpPr>
            <p:cNvPr id="35" name="Rectangle 169">
              <a:extLst>
                <a:ext uri="{FF2B5EF4-FFF2-40B4-BE49-F238E27FC236}">
                  <a16:creationId xmlns:a16="http://schemas.microsoft.com/office/drawing/2014/main" id="{7D660F9C-EC62-4984-A070-CB376020B392}"/>
                </a:ext>
              </a:extLst>
            </p:cNvPr>
            <p:cNvSpPr>
              <a:spLocks noChangeArrowheads="1"/>
            </p:cNvSpPr>
            <p:nvPr/>
          </p:nvSpPr>
          <p:spPr bwMode="auto">
            <a:xfrm>
              <a:off x="986388" y="1783361"/>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16</a:t>
              </a:r>
            </a:p>
          </p:txBody>
        </p:sp>
        <p:sp>
          <p:nvSpPr>
            <p:cNvPr id="37" name="Rectangle 4229">
              <a:extLst>
                <a:ext uri="{FF2B5EF4-FFF2-40B4-BE49-F238E27FC236}">
                  <a16:creationId xmlns:a16="http://schemas.microsoft.com/office/drawing/2014/main" id="{998E8006-C8AA-4ECF-9F1B-CEE144F512B8}"/>
                </a:ext>
              </a:extLst>
            </p:cNvPr>
            <p:cNvSpPr>
              <a:spLocks noChangeArrowheads="1"/>
            </p:cNvSpPr>
            <p:nvPr/>
          </p:nvSpPr>
          <p:spPr bwMode="auto">
            <a:xfrm rot="16200000">
              <a:off x="-252121" y="2075967"/>
              <a:ext cx="2058091" cy="323165"/>
            </a:xfrm>
            <a:prstGeom prst="rect">
              <a:avLst/>
            </a:prstGeom>
            <a:noFill/>
            <a:ln w="9525">
              <a:noFill/>
              <a:miter lim="800000"/>
              <a:headEnd/>
              <a:tailEnd/>
            </a:ln>
          </p:spPr>
          <p:txBody>
            <a:bodyPr wrap="square" lIns="0" tIns="0" rIns="0" bIns="0">
              <a:spAutoFit/>
            </a:bodyPr>
            <a:lstStyle/>
            <a:p>
              <a:pPr algn="ctr"/>
              <a:r>
                <a:rPr lang="de-DE" sz="1050" b="1" dirty="0">
                  <a:solidFill>
                    <a:srgbClr val="515151"/>
                  </a:solidFill>
                  <a:latin typeface="Arial" panose="020B0604020202020204" pitchFamily="34" charset="0"/>
                  <a:cs typeface="Arial" panose="020B0604020202020204" pitchFamily="34" charset="0"/>
                </a:rPr>
                <a:t>Veränderung im Vergleich zum Ausgangswert (%)</a:t>
              </a:r>
              <a:endParaRPr sz="1050" b="1" dirty="0">
                <a:solidFill>
                  <a:srgbClr val="515151"/>
                </a:solidFill>
                <a:latin typeface="Arial" panose="020B0604020202020204" pitchFamily="34" charset="0"/>
                <a:cs typeface="Arial" panose="020B0604020202020204" pitchFamily="34" charset="0"/>
              </a:endParaRPr>
            </a:p>
          </p:txBody>
        </p:sp>
        <p:sp>
          <p:nvSpPr>
            <p:cNvPr id="38" name="Rectangle 4464">
              <a:extLst>
                <a:ext uri="{FF2B5EF4-FFF2-40B4-BE49-F238E27FC236}">
                  <a16:creationId xmlns:a16="http://schemas.microsoft.com/office/drawing/2014/main" id="{A4FAE2E3-0A07-4A83-A97D-F92EBB99D9B8}"/>
                </a:ext>
              </a:extLst>
            </p:cNvPr>
            <p:cNvSpPr>
              <a:spLocks noChangeArrowheads="1"/>
            </p:cNvSpPr>
            <p:nvPr/>
          </p:nvSpPr>
          <p:spPr bwMode="auto">
            <a:xfrm>
              <a:off x="1751348"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1</a:t>
              </a:r>
            </a:p>
          </p:txBody>
        </p:sp>
        <p:sp>
          <p:nvSpPr>
            <p:cNvPr id="39" name="Rectangle 4465">
              <a:extLst>
                <a:ext uri="{FF2B5EF4-FFF2-40B4-BE49-F238E27FC236}">
                  <a16:creationId xmlns:a16="http://schemas.microsoft.com/office/drawing/2014/main" id="{229EE9CB-BA27-4B44-97D2-3313FE9AF95C}"/>
                </a:ext>
              </a:extLst>
            </p:cNvPr>
            <p:cNvSpPr>
              <a:spLocks noChangeArrowheads="1"/>
            </p:cNvSpPr>
            <p:nvPr/>
          </p:nvSpPr>
          <p:spPr bwMode="auto">
            <a:xfrm>
              <a:off x="2110419"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2</a:t>
              </a:r>
            </a:p>
          </p:txBody>
        </p:sp>
        <p:sp>
          <p:nvSpPr>
            <p:cNvPr id="40" name="Rectangle 4466">
              <a:extLst>
                <a:ext uri="{FF2B5EF4-FFF2-40B4-BE49-F238E27FC236}">
                  <a16:creationId xmlns:a16="http://schemas.microsoft.com/office/drawing/2014/main" id="{9C5A2D4F-617F-4811-9AA6-E5CE6B3C5631}"/>
                </a:ext>
              </a:extLst>
            </p:cNvPr>
            <p:cNvSpPr>
              <a:spLocks noChangeArrowheads="1"/>
            </p:cNvSpPr>
            <p:nvPr/>
          </p:nvSpPr>
          <p:spPr bwMode="auto">
            <a:xfrm>
              <a:off x="2469488"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3</a:t>
              </a:r>
            </a:p>
          </p:txBody>
        </p:sp>
        <p:sp>
          <p:nvSpPr>
            <p:cNvPr id="41" name="Rectangle 4467">
              <a:extLst>
                <a:ext uri="{FF2B5EF4-FFF2-40B4-BE49-F238E27FC236}">
                  <a16:creationId xmlns:a16="http://schemas.microsoft.com/office/drawing/2014/main" id="{D801BF21-98C8-4744-975B-443BB5D698C0}"/>
                </a:ext>
              </a:extLst>
            </p:cNvPr>
            <p:cNvSpPr>
              <a:spLocks noChangeArrowheads="1"/>
            </p:cNvSpPr>
            <p:nvPr/>
          </p:nvSpPr>
          <p:spPr bwMode="auto">
            <a:xfrm>
              <a:off x="2828557"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4</a:t>
              </a:r>
            </a:p>
          </p:txBody>
        </p:sp>
        <p:sp>
          <p:nvSpPr>
            <p:cNvPr id="42" name="Rectangle 4468">
              <a:extLst>
                <a:ext uri="{FF2B5EF4-FFF2-40B4-BE49-F238E27FC236}">
                  <a16:creationId xmlns:a16="http://schemas.microsoft.com/office/drawing/2014/main" id="{352FAD18-E450-4D03-B5ED-0D485A15ED8C}"/>
                </a:ext>
              </a:extLst>
            </p:cNvPr>
            <p:cNvSpPr>
              <a:spLocks noChangeArrowheads="1"/>
            </p:cNvSpPr>
            <p:nvPr/>
          </p:nvSpPr>
          <p:spPr bwMode="auto">
            <a:xfrm>
              <a:off x="3187626"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5</a:t>
              </a:r>
            </a:p>
          </p:txBody>
        </p:sp>
        <p:sp>
          <p:nvSpPr>
            <p:cNvPr id="43" name="Rectangle 4469">
              <a:extLst>
                <a:ext uri="{FF2B5EF4-FFF2-40B4-BE49-F238E27FC236}">
                  <a16:creationId xmlns:a16="http://schemas.microsoft.com/office/drawing/2014/main" id="{1CCC7691-22AC-481B-89E5-0D353F185250}"/>
                </a:ext>
              </a:extLst>
            </p:cNvPr>
            <p:cNvSpPr>
              <a:spLocks noChangeArrowheads="1"/>
            </p:cNvSpPr>
            <p:nvPr/>
          </p:nvSpPr>
          <p:spPr bwMode="auto">
            <a:xfrm>
              <a:off x="1392279"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0</a:t>
              </a:r>
            </a:p>
          </p:txBody>
        </p:sp>
        <p:sp>
          <p:nvSpPr>
            <p:cNvPr id="44" name="Rectangle 4468">
              <a:extLst>
                <a:ext uri="{FF2B5EF4-FFF2-40B4-BE49-F238E27FC236}">
                  <a16:creationId xmlns:a16="http://schemas.microsoft.com/office/drawing/2014/main" id="{F0EFD018-AC9D-44B7-BF60-343878A272BF}"/>
                </a:ext>
              </a:extLst>
            </p:cNvPr>
            <p:cNvSpPr>
              <a:spLocks noChangeArrowheads="1"/>
            </p:cNvSpPr>
            <p:nvPr/>
          </p:nvSpPr>
          <p:spPr bwMode="auto">
            <a:xfrm>
              <a:off x="3546695"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6</a:t>
              </a:r>
            </a:p>
          </p:txBody>
        </p:sp>
        <p:sp>
          <p:nvSpPr>
            <p:cNvPr id="47" name="Rectangle 4468">
              <a:extLst>
                <a:ext uri="{FF2B5EF4-FFF2-40B4-BE49-F238E27FC236}">
                  <a16:creationId xmlns:a16="http://schemas.microsoft.com/office/drawing/2014/main" id="{B87596A3-F974-416F-8DA9-035F0B003487}"/>
                </a:ext>
              </a:extLst>
            </p:cNvPr>
            <p:cNvSpPr>
              <a:spLocks noChangeArrowheads="1"/>
            </p:cNvSpPr>
            <p:nvPr/>
          </p:nvSpPr>
          <p:spPr bwMode="auto">
            <a:xfrm>
              <a:off x="3905764"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7</a:t>
              </a:r>
            </a:p>
          </p:txBody>
        </p:sp>
        <p:sp>
          <p:nvSpPr>
            <p:cNvPr id="48" name="Rectangle 4468">
              <a:extLst>
                <a:ext uri="{FF2B5EF4-FFF2-40B4-BE49-F238E27FC236}">
                  <a16:creationId xmlns:a16="http://schemas.microsoft.com/office/drawing/2014/main" id="{86BA2A95-09CE-44C4-9E02-7984D98ED2FF}"/>
                </a:ext>
              </a:extLst>
            </p:cNvPr>
            <p:cNvSpPr>
              <a:spLocks noChangeArrowheads="1"/>
            </p:cNvSpPr>
            <p:nvPr/>
          </p:nvSpPr>
          <p:spPr bwMode="auto">
            <a:xfrm>
              <a:off x="4934224" y="3307705"/>
              <a:ext cx="157094"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10</a:t>
              </a:r>
            </a:p>
          </p:txBody>
        </p:sp>
        <p:sp>
          <p:nvSpPr>
            <p:cNvPr id="49" name="Rectangle 170">
              <a:extLst>
                <a:ext uri="{FF2B5EF4-FFF2-40B4-BE49-F238E27FC236}">
                  <a16:creationId xmlns:a16="http://schemas.microsoft.com/office/drawing/2014/main" id="{44191092-BD55-4C82-8375-225CA44DA756}"/>
                </a:ext>
              </a:extLst>
            </p:cNvPr>
            <p:cNvSpPr>
              <a:spLocks noChangeArrowheads="1"/>
            </p:cNvSpPr>
            <p:nvPr/>
          </p:nvSpPr>
          <p:spPr bwMode="auto">
            <a:xfrm>
              <a:off x="986388" y="1155687"/>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24</a:t>
              </a:r>
            </a:p>
          </p:txBody>
        </p:sp>
        <p:sp>
          <p:nvSpPr>
            <p:cNvPr id="54" name="TextBox 60">
              <a:extLst>
                <a:ext uri="{FF2B5EF4-FFF2-40B4-BE49-F238E27FC236}">
                  <a16:creationId xmlns:a16="http://schemas.microsoft.com/office/drawing/2014/main" id="{1C169FB3-AB1D-405E-8272-A43DF4FFBF95}"/>
                </a:ext>
              </a:extLst>
            </p:cNvPr>
            <p:cNvSpPr txBox="1"/>
            <p:nvPr/>
          </p:nvSpPr>
          <p:spPr>
            <a:xfrm>
              <a:off x="5008416" y="1599664"/>
              <a:ext cx="627095" cy="262829"/>
            </a:xfrm>
            <a:prstGeom prst="rect">
              <a:avLst/>
            </a:prstGeom>
            <a:noFill/>
          </p:spPr>
          <p:txBody>
            <a:bodyPr wrap="none" rtlCol="0">
              <a:spAutoFit/>
            </a:bodyPr>
            <a:lstStyle/>
            <a:p>
              <a:r>
                <a:rPr sz="1108" b="1" dirty="0">
                  <a:solidFill>
                    <a:srgbClr val="515151"/>
                  </a:solidFill>
                  <a:latin typeface="Arial" panose="020B0604020202020204" pitchFamily="34" charset="0"/>
                  <a:cs typeface="Arial" panose="020B0604020202020204" pitchFamily="34" charset="0"/>
                </a:rPr>
                <a:t>16</a:t>
              </a:r>
              <a:r>
                <a:rPr lang="de-DE" sz="1108" b="1" dirty="0">
                  <a:solidFill>
                    <a:srgbClr val="515151"/>
                  </a:solidFill>
                  <a:latin typeface="Arial" panose="020B0604020202020204" pitchFamily="34" charset="0"/>
                  <a:cs typeface="Arial" panose="020B0604020202020204" pitchFamily="34" charset="0"/>
                </a:rPr>
                <a:t>,</a:t>
              </a:r>
              <a:r>
                <a:rPr sz="1108" b="1" dirty="0">
                  <a:solidFill>
                    <a:srgbClr val="515151"/>
                  </a:solidFill>
                  <a:latin typeface="Arial" panose="020B0604020202020204" pitchFamily="34" charset="0"/>
                  <a:cs typeface="Arial" panose="020B0604020202020204" pitchFamily="34" charset="0"/>
                </a:rPr>
                <a:t>5</a:t>
              </a:r>
              <a:r>
                <a:rPr lang="de-DE" sz="1108" b="1" dirty="0">
                  <a:solidFill>
                    <a:srgbClr val="515151"/>
                  </a:solidFill>
                  <a:latin typeface="Arial" panose="020B0604020202020204" pitchFamily="34" charset="0"/>
                  <a:cs typeface="Arial" panose="020B0604020202020204" pitchFamily="34" charset="0"/>
                </a:rPr>
                <a:t> </a:t>
              </a:r>
              <a:r>
                <a:rPr sz="1108" b="1" dirty="0">
                  <a:solidFill>
                    <a:srgbClr val="515151"/>
                  </a:solidFill>
                  <a:latin typeface="Arial" panose="020B0604020202020204" pitchFamily="34" charset="0"/>
                  <a:cs typeface="Arial" panose="020B0604020202020204" pitchFamily="34" charset="0"/>
                </a:rPr>
                <a:t>%</a:t>
              </a:r>
              <a:endParaRPr sz="1108" b="1" baseline="30000" dirty="0">
                <a:solidFill>
                  <a:srgbClr val="515151"/>
                </a:solidFill>
                <a:latin typeface="Arial" panose="020B0604020202020204" pitchFamily="34" charset="0"/>
                <a:cs typeface="Arial" panose="020B0604020202020204" pitchFamily="34" charset="0"/>
              </a:endParaRPr>
            </a:p>
          </p:txBody>
        </p:sp>
        <p:grpSp>
          <p:nvGrpSpPr>
            <p:cNvPr id="56" name="Group 65">
              <a:extLst>
                <a:ext uri="{FF2B5EF4-FFF2-40B4-BE49-F238E27FC236}">
                  <a16:creationId xmlns:a16="http://schemas.microsoft.com/office/drawing/2014/main" id="{E7DF4EDE-E094-45B6-8CD8-790ACCD003CF}"/>
                </a:ext>
              </a:extLst>
            </p:cNvPr>
            <p:cNvGrpSpPr/>
            <p:nvPr/>
          </p:nvGrpSpPr>
          <p:grpSpPr>
            <a:xfrm>
              <a:off x="1317291" y="3264169"/>
              <a:ext cx="3709985" cy="42352"/>
              <a:chOff x="1082040" y="5341812"/>
              <a:chExt cx="3408088" cy="63107"/>
            </a:xfrm>
          </p:grpSpPr>
          <p:sp>
            <p:nvSpPr>
              <p:cNvPr id="355" name="Line 59">
                <a:extLst>
                  <a:ext uri="{FF2B5EF4-FFF2-40B4-BE49-F238E27FC236}">
                    <a16:creationId xmlns:a16="http://schemas.microsoft.com/office/drawing/2014/main" id="{CD236BF5-13B3-4409-8113-C03290FA371C}"/>
                  </a:ext>
                </a:extLst>
              </p:cNvPr>
              <p:cNvSpPr>
                <a:spLocks noChangeShapeType="1"/>
              </p:cNvSpPr>
              <p:nvPr/>
            </p:nvSpPr>
            <p:spPr bwMode="auto">
              <a:xfrm>
                <a:off x="1200726"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56" name="Line 345">
                <a:extLst>
                  <a:ext uri="{FF2B5EF4-FFF2-40B4-BE49-F238E27FC236}">
                    <a16:creationId xmlns:a16="http://schemas.microsoft.com/office/drawing/2014/main" id="{84B5B8A1-A2BC-44A7-B6AC-F27CA3DC1216}"/>
                  </a:ext>
                </a:extLst>
              </p:cNvPr>
              <p:cNvSpPr>
                <a:spLocks noChangeShapeType="1"/>
              </p:cNvSpPr>
              <p:nvPr/>
            </p:nvSpPr>
            <p:spPr bwMode="auto">
              <a:xfrm>
                <a:off x="1529666"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57" name="Line 346">
                <a:extLst>
                  <a:ext uri="{FF2B5EF4-FFF2-40B4-BE49-F238E27FC236}">
                    <a16:creationId xmlns:a16="http://schemas.microsoft.com/office/drawing/2014/main" id="{D9349A86-DC93-4D36-B182-95A56D642B5D}"/>
                  </a:ext>
                </a:extLst>
              </p:cNvPr>
              <p:cNvSpPr>
                <a:spLocks noChangeShapeType="1"/>
              </p:cNvSpPr>
              <p:nvPr/>
            </p:nvSpPr>
            <p:spPr bwMode="auto">
              <a:xfrm>
                <a:off x="2516488"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58" name="Line 347">
                <a:extLst>
                  <a:ext uri="{FF2B5EF4-FFF2-40B4-BE49-F238E27FC236}">
                    <a16:creationId xmlns:a16="http://schemas.microsoft.com/office/drawing/2014/main" id="{25FEDAE6-EDDC-4E9F-A69B-AFC3CF4904CF}"/>
                  </a:ext>
                </a:extLst>
              </p:cNvPr>
              <p:cNvSpPr>
                <a:spLocks noChangeShapeType="1"/>
              </p:cNvSpPr>
              <p:nvPr/>
            </p:nvSpPr>
            <p:spPr bwMode="auto">
              <a:xfrm>
                <a:off x="3174369"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59" name="Line 348">
                <a:extLst>
                  <a:ext uri="{FF2B5EF4-FFF2-40B4-BE49-F238E27FC236}">
                    <a16:creationId xmlns:a16="http://schemas.microsoft.com/office/drawing/2014/main" id="{396C8212-EDD3-4393-9D5A-9B5E0724FE7F}"/>
                  </a:ext>
                </a:extLst>
              </p:cNvPr>
              <p:cNvSpPr>
                <a:spLocks noChangeShapeType="1"/>
              </p:cNvSpPr>
              <p:nvPr/>
            </p:nvSpPr>
            <p:spPr bwMode="auto">
              <a:xfrm>
                <a:off x="3503309"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60" name="Line 349">
                <a:extLst>
                  <a:ext uri="{FF2B5EF4-FFF2-40B4-BE49-F238E27FC236}">
                    <a16:creationId xmlns:a16="http://schemas.microsoft.com/office/drawing/2014/main" id="{C498726A-9D6C-4388-A516-5915FDB46330}"/>
                  </a:ext>
                </a:extLst>
              </p:cNvPr>
              <p:cNvSpPr>
                <a:spLocks noChangeShapeType="1"/>
              </p:cNvSpPr>
              <p:nvPr/>
            </p:nvSpPr>
            <p:spPr bwMode="auto">
              <a:xfrm>
                <a:off x="3832249"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61" name="Line 350">
                <a:extLst>
                  <a:ext uri="{FF2B5EF4-FFF2-40B4-BE49-F238E27FC236}">
                    <a16:creationId xmlns:a16="http://schemas.microsoft.com/office/drawing/2014/main" id="{AECE71C8-4B18-4D07-8D96-726F4251C42E}"/>
                  </a:ext>
                </a:extLst>
              </p:cNvPr>
              <p:cNvSpPr>
                <a:spLocks noChangeShapeType="1"/>
              </p:cNvSpPr>
              <p:nvPr/>
            </p:nvSpPr>
            <p:spPr bwMode="auto">
              <a:xfrm>
                <a:off x="4161190"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62" name="Line 351">
                <a:extLst>
                  <a:ext uri="{FF2B5EF4-FFF2-40B4-BE49-F238E27FC236}">
                    <a16:creationId xmlns:a16="http://schemas.microsoft.com/office/drawing/2014/main" id="{9E08217F-3D24-4615-A3AC-1A7670759CAB}"/>
                  </a:ext>
                </a:extLst>
              </p:cNvPr>
              <p:cNvSpPr>
                <a:spLocks noChangeShapeType="1"/>
              </p:cNvSpPr>
              <p:nvPr/>
            </p:nvSpPr>
            <p:spPr bwMode="auto">
              <a:xfrm>
                <a:off x="4490128"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cxnSp>
            <p:nvCxnSpPr>
              <p:cNvPr id="363" name="Straight Connector 74">
                <a:extLst>
                  <a:ext uri="{FF2B5EF4-FFF2-40B4-BE49-F238E27FC236}">
                    <a16:creationId xmlns:a16="http://schemas.microsoft.com/office/drawing/2014/main" id="{E445B713-84F2-40BD-8445-C4E56EEB03C5}"/>
                  </a:ext>
                </a:extLst>
              </p:cNvPr>
              <p:cNvCxnSpPr>
                <a:cxnSpLocks/>
              </p:cNvCxnSpPr>
              <p:nvPr/>
            </p:nvCxnSpPr>
            <p:spPr bwMode="auto">
              <a:xfrm flipH="1">
                <a:off x="1082040" y="5341812"/>
                <a:ext cx="3408088" cy="0"/>
              </a:xfrm>
              <a:prstGeom prst="line">
                <a:avLst/>
              </a:prstGeom>
              <a:noFill/>
              <a:ln w="9525" cap="flat" cmpd="sng" algn="ctr">
                <a:solidFill>
                  <a:srgbClr val="515151"/>
                </a:solidFill>
                <a:prstDash val="solid"/>
                <a:round/>
                <a:headEnd type="none" w="med" len="med"/>
                <a:tailEnd type="none" w="med" len="med"/>
              </a:ln>
              <a:effectLst/>
            </p:spPr>
          </p:cxnSp>
          <p:sp>
            <p:nvSpPr>
              <p:cNvPr id="364" name="Line 345">
                <a:extLst>
                  <a:ext uri="{FF2B5EF4-FFF2-40B4-BE49-F238E27FC236}">
                    <a16:creationId xmlns:a16="http://schemas.microsoft.com/office/drawing/2014/main" id="{A48C8932-D7C4-4733-9F45-25E67BAFA2B9}"/>
                  </a:ext>
                </a:extLst>
              </p:cNvPr>
              <p:cNvSpPr>
                <a:spLocks noChangeShapeType="1"/>
              </p:cNvSpPr>
              <p:nvPr/>
            </p:nvSpPr>
            <p:spPr bwMode="auto">
              <a:xfrm>
                <a:off x="1858607"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65" name="Line 345">
                <a:extLst>
                  <a:ext uri="{FF2B5EF4-FFF2-40B4-BE49-F238E27FC236}">
                    <a16:creationId xmlns:a16="http://schemas.microsoft.com/office/drawing/2014/main" id="{2314D7B8-A2F1-4247-9BB7-871F72F331BB}"/>
                  </a:ext>
                </a:extLst>
              </p:cNvPr>
              <p:cNvSpPr>
                <a:spLocks noChangeShapeType="1"/>
              </p:cNvSpPr>
              <p:nvPr/>
            </p:nvSpPr>
            <p:spPr bwMode="auto">
              <a:xfrm>
                <a:off x="2845428"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366" name="Line 345">
                <a:extLst>
                  <a:ext uri="{FF2B5EF4-FFF2-40B4-BE49-F238E27FC236}">
                    <a16:creationId xmlns:a16="http://schemas.microsoft.com/office/drawing/2014/main" id="{32F902E7-A812-48C1-8120-F5F88D46422A}"/>
                  </a:ext>
                </a:extLst>
              </p:cNvPr>
              <p:cNvSpPr>
                <a:spLocks noChangeShapeType="1"/>
              </p:cNvSpPr>
              <p:nvPr/>
            </p:nvSpPr>
            <p:spPr bwMode="auto">
              <a:xfrm>
                <a:off x="2187547" y="5341812"/>
                <a:ext cx="0" cy="63107"/>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grpSp>
        <p:sp>
          <p:nvSpPr>
            <p:cNvPr id="57" name="Rectangle 170">
              <a:extLst>
                <a:ext uri="{FF2B5EF4-FFF2-40B4-BE49-F238E27FC236}">
                  <a16:creationId xmlns:a16="http://schemas.microsoft.com/office/drawing/2014/main" id="{5622B1A7-0D03-41BE-8B24-882F913DEEB8}"/>
                </a:ext>
              </a:extLst>
            </p:cNvPr>
            <p:cNvSpPr>
              <a:spLocks noChangeArrowheads="1"/>
            </p:cNvSpPr>
            <p:nvPr/>
          </p:nvSpPr>
          <p:spPr bwMode="auto">
            <a:xfrm>
              <a:off x="986388" y="1469524"/>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20</a:t>
              </a:r>
            </a:p>
          </p:txBody>
        </p:sp>
        <p:sp>
          <p:nvSpPr>
            <p:cNvPr id="59" name="Rectangle 4468">
              <a:extLst>
                <a:ext uri="{FF2B5EF4-FFF2-40B4-BE49-F238E27FC236}">
                  <a16:creationId xmlns:a16="http://schemas.microsoft.com/office/drawing/2014/main" id="{777352A9-EBC6-441E-B191-1A2EAE3D07CD}"/>
                </a:ext>
              </a:extLst>
            </p:cNvPr>
            <p:cNvSpPr>
              <a:spLocks noChangeArrowheads="1"/>
            </p:cNvSpPr>
            <p:nvPr/>
          </p:nvSpPr>
          <p:spPr bwMode="auto">
            <a:xfrm>
              <a:off x="4264832"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8</a:t>
              </a:r>
            </a:p>
          </p:txBody>
        </p:sp>
        <p:sp>
          <p:nvSpPr>
            <p:cNvPr id="60" name="Rectangle 4468">
              <a:extLst>
                <a:ext uri="{FF2B5EF4-FFF2-40B4-BE49-F238E27FC236}">
                  <a16:creationId xmlns:a16="http://schemas.microsoft.com/office/drawing/2014/main" id="{6F004243-DC44-45B6-943C-90F390938E42}"/>
                </a:ext>
              </a:extLst>
            </p:cNvPr>
            <p:cNvSpPr>
              <a:spLocks noChangeArrowheads="1"/>
            </p:cNvSpPr>
            <p:nvPr/>
          </p:nvSpPr>
          <p:spPr bwMode="auto">
            <a:xfrm>
              <a:off x="4623905" y="3307705"/>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9</a:t>
              </a:r>
            </a:p>
          </p:txBody>
        </p:sp>
        <p:sp>
          <p:nvSpPr>
            <p:cNvPr id="97" name="TextBox 169">
              <a:extLst>
                <a:ext uri="{FF2B5EF4-FFF2-40B4-BE49-F238E27FC236}">
                  <a16:creationId xmlns:a16="http://schemas.microsoft.com/office/drawing/2014/main" id="{05F5AA4F-F07E-4410-808A-445BCCA80B75}"/>
                </a:ext>
              </a:extLst>
            </p:cNvPr>
            <p:cNvSpPr txBox="1"/>
            <p:nvPr/>
          </p:nvSpPr>
          <p:spPr>
            <a:xfrm>
              <a:off x="5016993" y="1274704"/>
              <a:ext cx="627095" cy="262829"/>
            </a:xfrm>
            <a:prstGeom prst="rect">
              <a:avLst/>
            </a:prstGeom>
            <a:noFill/>
          </p:spPr>
          <p:txBody>
            <a:bodyPr wrap="none" rtlCol="0">
              <a:spAutoFit/>
            </a:bodyPr>
            <a:lstStyle/>
            <a:p>
              <a:r>
                <a:rPr sz="1108" b="1" dirty="0">
                  <a:solidFill>
                    <a:srgbClr val="515151"/>
                  </a:solidFill>
                  <a:latin typeface="Arial" panose="020B0604020202020204" pitchFamily="34" charset="0"/>
                  <a:cs typeface="Arial" panose="020B0604020202020204" pitchFamily="34" charset="0"/>
                </a:rPr>
                <a:t>21</a:t>
              </a:r>
              <a:r>
                <a:rPr lang="de-DE" sz="1108" b="1" dirty="0">
                  <a:solidFill>
                    <a:srgbClr val="515151"/>
                  </a:solidFill>
                  <a:latin typeface="Arial" panose="020B0604020202020204" pitchFamily="34" charset="0"/>
                  <a:cs typeface="Arial" panose="020B0604020202020204" pitchFamily="34" charset="0"/>
                </a:rPr>
                <a:t>,</a:t>
              </a:r>
              <a:r>
                <a:rPr sz="1108" b="1" dirty="0">
                  <a:solidFill>
                    <a:srgbClr val="515151"/>
                  </a:solidFill>
                  <a:latin typeface="Arial" panose="020B0604020202020204" pitchFamily="34" charset="0"/>
                  <a:cs typeface="Arial" panose="020B0604020202020204" pitchFamily="34" charset="0"/>
                </a:rPr>
                <a:t>7</a:t>
              </a:r>
              <a:r>
                <a:rPr lang="de-DE" sz="1108" b="1" dirty="0">
                  <a:solidFill>
                    <a:srgbClr val="515151"/>
                  </a:solidFill>
                  <a:latin typeface="Arial" panose="020B0604020202020204" pitchFamily="34" charset="0"/>
                  <a:cs typeface="Arial" panose="020B0604020202020204" pitchFamily="34" charset="0"/>
                </a:rPr>
                <a:t> </a:t>
              </a:r>
              <a:r>
                <a:rPr sz="1108" b="1" dirty="0">
                  <a:solidFill>
                    <a:srgbClr val="515151"/>
                  </a:solidFill>
                  <a:latin typeface="Arial" panose="020B0604020202020204" pitchFamily="34" charset="0"/>
                  <a:cs typeface="Arial" panose="020B0604020202020204" pitchFamily="34" charset="0"/>
                </a:rPr>
                <a:t>%</a:t>
              </a:r>
              <a:endParaRPr sz="1108" b="1" baseline="30000" dirty="0">
                <a:solidFill>
                  <a:srgbClr val="515151"/>
                </a:solidFill>
                <a:latin typeface="Arial" panose="020B0604020202020204" pitchFamily="34" charset="0"/>
                <a:cs typeface="Arial" panose="020B0604020202020204" pitchFamily="34" charset="0"/>
              </a:endParaRPr>
            </a:p>
          </p:txBody>
        </p:sp>
        <p:sp>
          <p:nvSpPr>
            <p:cNvPr id="98" name="Isosceles Triangle 170">
              <a:extLst>
                <a:ext uri="{FF2B5EF4-FFF2-40B4-BE49-F238E27FC236}">
                  <a16:creationId xmlns:a16="http://schemas.microsoft.com/office/drawing/2014/main" id="{94822AD4-8D5A-4226-B6CE-A3FCF0228D9B}"/>
                </a:ext>
              </a:extLst>
            </p:cNvPr>
            <p:cNvSpPr/>
            <p:nvPr/>
          </p:nvSpPr>
          <p:spPr bwMode="auto">
            <a:xfrm>
              <a:off x="1392993" y="3079056"/>
              <a:ext cx="76156" cy="51338"/>
            </a:xfrm>
            <a:prstGeom prst="triangle">
              <a:avLst/>
            </a:prstGeom>
            <a:solidFill>
              <a:srgbClr val="515151"/>
            </a:solidFill>
            <a:ln w="9525" cap="flat" cmpd="sng" algn="ctr">
              <a:solidFill>
                <a:srgbClr val="515151"/>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b="1" dirty="0">
                <a:solidFill>
                  <a:srgbClr val="515151"/>
                </a:solidFill>
                <a:latin typeface="Arial" panose="020B0604020202020204" pitchFamily="34" charset="0"/>
                <a:cs typeface="Arial" panose="020B0604020202020204" pitchFamily="34" charset="0"/>
              </a:endParaRPr>
            </a:p>
          </p:txBody>
        </p:sp>
        <p:sp>
          <p:nvSpPr>
            <p:cNvPr id="102" name="Freeform 7">
              <a:extLst>
                <a:ext uri="{FF2B5EF4-FFF2-40B4-BE49-F238E27FC236}">
                  <a16:creationId xmlns:a16="http://schemas.microsoft.com/office/drawing/2014/main" id="{D90670C9-D7BD-400A-ABC4-57FB52C1B92D}"/>
                </a:ext>
              </a:extLst>
            </p:cNvPr>
            <p:cNvSpPr/>
            <p:nvPr/>
          </p:nvSpPr>
          <p:spPr bwMode="auto">
            <a:xfrm>
              <a:off x="2528188" y="1752091"/>
              <a:ext cx="2494831" cy="1314538"/>
            </a:xfrm>
            <a:custGeom>
              <a:avLst/>
              <a:gdLst>
                <a:gd name="connsiteX0" fmla="*/ 0 w 2295053"/>
                <a:gd name="connsiteY0" fmla="*/ 1869540 h 1869540"/>
                <a:gd name="connsiteX1" fmla="*/ 316871 w 2295053"/>
                <a:gd name="connsiteY1" fmla="*/ 1276538 h 1869540"/>
                <a:gd name="connsiteX2" fmla="*/ 638269 w 2295053"/>
                <a:gd name="connsiteY2" fmla="*/ 986827 h 1869540"/>
                <a:gd name="connsiteX3" fmla="*/ 977774 w 2295053"/>
                <a:gd name="connsiteY3" fmla="*/ 801231 h 1869540"/>
                <a:gd name="connsiteX4" fmla="*/ 1638677 w 2295053"/>
                <a:gd name="connsiteY4" fmla="*/ 384772 h 1869540"/>
                <a:gd name="connsiteX5" fmla="*/ 2295053 w 2295053"/>
                <a:gd name="connsiteY5" fmla="*/ 0 h 18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053" h="1869540">
                  <a:moveTo>
                    <a:pt x="0" y="1869540"/>
                  </a:moveTo>
                  <a:lnTo>
                    <a:pt x="316871" y="1276538"/>
                  </a:lnTo>
                  <a:lnTo>
                    <a:pt x="638269" y="986827"/>
                  </a:lnTo>
                  <a:lnTo>
                    <a:pt x="977774" y="801231"/>
                  </a:lnTo>
                  <a:lnTo>
                    <a:pt x="1638677" y="384772"/>
                  </a:lnTo>
                  <a:lnTo>
                    <a:pt x="2295053" y="0"/>
                  </a:lnTo>
                </a:path>
              </a:pathLst>
            </a:custGeom>
            <a:noFill/>
            <a:ln w="19050" cap="flat" cmpd="sng" algn="ctr">
              <a:solidFill>
                <a:schemeClr val="accent3">
                  <a:lumMod val="50000"/>
                </a:schemeClr>
              </a:solidFill>
              <a:prstDash val="sysDot"/>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grpSp>
          <p:nvGrpSpPr>
            <p:cNvPr id="104" name="Group 323">
              <a:extLst>
                <a:ext uri="{FF2B5EF4-FFF2-40B4-BE49-F238E27FC236}">
                  <a16:creationId xmlns:a16="http://schemas.microsoft.com/office/drawing/2014/main" id="{8D16EAFB-45CF-43D5-A0C7-6F966BEFD54A}"/>
                </a:ext>
              </a:extLst>
            </p:cNvPr>
            <p:cNvGrpSpPr/>
            <p:nvPr/>
          </p:nvGrpSpPr>
          <p:grpSpPr>
            <a:xfrm>
              <a:off x="1256534" y="1224337"/>
              <a:ext cx="71568" cy="2040170"/>
              <a:chOff x="1026227" y="2305263"/>
              <a:chExt cx="65744" cy="3039966"/>
            </a:xfrm>
          </p:grpSpPr>
          <p:cxnSp>
            <p:nvCxnSpPr>
              <p:cNvPr id="142" name="Straight Connector 324">
                <a:extLst>
                  <a:ext uri="{FF2B5EF4-FFF2-40B4-BE49-F238E27FC236}">
                    <a16:creationId xmlns:a16="http://schemas.microsoft.com/office/drawing/2014/main" id="{D7FBD24D-E633-4431-84D2-566200664353}"/>
                  </a:ext>
                </a:extLst>
              </p:cNvPr>
              <p:cNvCxnSpPr>
                <a:cxnSpLocks/>
              </p:cNvCxnSpPr>
              <p:nvPr/>
            </p:nvCxnSpPr>
            <p:spPr bwMode="auto">
              <a:xfrm flipV="1">
                <a:off x="1091971" y="2308860"/>
                <a:ext cx="0" cy="3026387"/>
              </a:xfrm>
              <a:prstGeom prst="line">
                <a:avLst/>
              </a:prstGeom>
              <a:noFill/>
              <a:ln w="9525" cap="flat" cmpd="sng" algn="ctr">
                <a:solidFill>
                  <a:srgbClr val="515151"/>
                </a:solidFill>
                <a:prstDash val="solid"/>
                <a:round/>
                <a:headEnd type="none" w="med" len="med"/>
                <a:tailEnd type="none" w="med" len="med"/>
              </a:ln>
              <a:effectLst/>
            </p:spPr>
          </p:cxnSp>
          <p:sp>
            <p:nvSpPr>
              <p:cNvPr id="143" name="Line 150">
                <a:extLst>
                  <a:ext uri="{FF2B5EF4-FFF2-40B4-BE49-F238E27FC236}">
                    <a16:creationId xmlns:a16="http://schemas.microsoft.com/office/drawing/2014/main" id="{AB5A97B4-5231-4DFA-98B5-5A00D662CD32}"/>
                  </a:ext>
                </a:extLst>
              </p:cNvPr>
              <p:cNvSpPr>
                <a:spLocks noChangeShapeType="1"/>
              </p:cNvSpPr>
              <p:nvPr/>
            </p:nvSpPr>
            <p:spPr bwMode="auto">
              <a:xfrm flipH="1">
                <a:off x="1026227" y="5105903"/>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44" name="Line 151">
                <a:extLst>
                  <a:ext uri="{FF2B5EF4-FFF2-40B4-BE49-F238E27FC236}">
                    <a16:creationId xmlns:a16="http://schemas.microsoft.com/office/drawing/2014/main" id="{31F59B00-EBAC-4815-AA09-01B32A74979A}"/>
                  </a:ext>
                </a:extLst>
              </p:cNvPr>
              <p:cNvSpPr>
                <a:spLocks noChangeShapeType="1"/>
              </p:cNvSpPr>
              <p:nvPr/>
            </p:nvSpPr>
            <p:spPr bwMode="auto">
              <a:xfrm flipH="1">
                <a:off x="1026227" y="4639129"/>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47" name="Line 154">
                <a:extLst>
                  <a:ext uri="{FF2B5EF4-FFF2-40B4-BE49-F238E27FC236}">
                    <a16:creationId xmlns:a16="http://schemas.microsoft.com/office/drawing/2014/main" id="{45CC44DE-589D-4999-B1EB-E59506839B43}"/>
                  </a:ext>
                </a:extLst>
              </p:cNvPr>
              <p:cNvSpPr>
                <a:spLocks noChangeShapeType="1"/>
              </p:cNvSpPr>
              <p:nvPr/>
            </p:nvSpPr>
            <p:spPr bwMode="auto">
              <a:xfrm flipH="1">
                <a:off x="1026227" y="3238810"/>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49" name="Line 156">
                <a:extLst>
                  <a:ext uri="{FF2B5EF4-FFF2-40B4-BE49-F238E27FC236}">
                    <a16:creationId xmlns:a16="http://schemas.microsoft.com/office/drawing/2014/main" id="{BBEA8C75-A91B-4A28-B67B-072FB90E86E1}"/>
                  </a:ext>
                </a:extLst>
              </p:cNvPr>
              <p:cNvSpPr>
                <a:spLocks noChangeShapeType="1"/>
              </p:cNvSpPr>
              <p:nvPr/>
            </p:nvSpPr>
            <p:spPr bwMode="auto">
              <a:xfrm flipH="1">
                <a:off x="1026227" y="2772036"/>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51" name="Line 159">
                <a:extLst>
                  <a:ext uri="{FF2B5EF4-FFF2-40B4-BE49-F238E27FC236}">
                    <a16:creationId xmlns:a16="http://schemas.microsoft.com/office/drawing/2014/main" id="{EED1B047-9A19-4EA2-B59F-5B3AE1F25C2D}"/>
                  </a:ext>
                </a:extLst>
              </p:cNvPr>
              <p:cNvSpPr>
                <a:spLocks noChangeShapeType="1"/>
              </p:cNvSpPr>
              <p:nvPr/>
            </p:nvSpPr>
            <p:spPr bwMode="auto">
              <a:xfrm flipH="1">
                <a:off x="1026227" y="2305263"/>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52" name="Line 153">
                <a:extLst>
                  <a:ext uri="{FF2B5EF4-FFF2-40B4-BE49-F238E27FC236}">
                    <a16:creationId xmlns:a16="http://schemas.microsoft.com/office/drawing/2014/main" id="{4DE550E8-AEB8-4BCB-98B7-14A1DB286F89}"/>
                  </a:ext>
                </a:extLst>
              </p:cNvPr>
              <p:cNvSpPr>
                <a:spLocks noChangeShapeType="1"/>
              </p:cNvSpPr>
              <p:nvPr/>
            </p:nvSpPr>
            <p:spPr bwMode="auto">
              <a:xfrm flipH="1">
                <a:off x="1026227" y="3705583"/>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53" name="Line 153">
                <a:extLst>
                  <a:ext uri="{FF2B5EF4-FFF2-40B4-BE49-F238E27FC236}">
                    <a16:creationId xmlns:a16="http://schemas.microsoft.com/office/drawing/2014/main" id="{E2C55103-11C8-4212-BB87-7E8C611871F0}"/>
                  </a:ext>
                </a:extLst>
              </p:cNvPr>
              <p:cNvSpPr>
                <a:spLocks noChangeShapeType="1"/>
              </p:cNvSpPr>
              <p:nvPr/>
            </p:nvSpPr>
            <p:spPr bwMode="auto">
              <a:xfrm flipH="1">
                <a:off x="1026227" y="4172356"/>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56" name="Line 150">
                <a:extLst>
                  <a:ext uri="{FF2B5EF4-FFF2-40B4-BE49-F238E27FC236}">
                    <a16:creationId xmlns:a16="http://schemas.microsoft.com/office/drawing/2014/main" id="{2A0200E4-794D-4159-98F0-E962C313E4A9}"/>
                  </a:ext>
                </a:extLst>
              </p:cNvPr>
              <p:cNvSpPr>
                <a:spLocks noChangeShapeType="1"/>
              </p:cNvSpPr>
              <p:nvPr/>
            </p:nvSpPr>
            <p:spPr bwMode="auto">
              <a:xfrm flipH="1">
                <a:off x="1026227" y="5345229"/>
                <a:ext cx="65744"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b="1" dirty="0">
                  <a:solidFill>
                    <a:srgbClr val="515151"/>
                  </a:solidFill>
                  <a:latin typeface="Arial" panose="020B0604020202020204" pitchFamily="34" charset="0"/>
                  <a:ea typeface="ＭＳ Ｐゴシック" pitchFamily="34" charset="-128"/>
                  <a:cs typeface="Arial" panose="020B0604020202020204" pitchFamily="34" charset="0"/>
                </a:endParaRPr>
              </a:p>
            </p:txBody>
          </p:sp>
        </p:grpSp>
        <p:sp>
          <p:nvSpPr>
            <p:cNvPr id="386" name="Rectangle 4269">
              <a:extLst>
                <a:ext uri="{FF2B5EF4-FFF2-40B4-BE49-F238E27FC236}">
                  <a16:creationId xmlns:a16="http://schemas.microsoft.com/office/drawing/2014/main" id="{F59FC6E2-84AB-4DB2-B1BB-E198EFB03C58}"/>
                </a:ext>
              </a:extLst>
            </p:cNvPr>
            <p:cNvSpPr>
              <a:spLocks noChangeArrowheads="1"/>
            </p:cNvSpPr>
            <p:nvPr/>
          </p:nvSpPr>
          <p:spPr bwMode="auto">
            <a:xfrm>
              <a:off x="1601175" y="1273634"/>
              <a:ext cx="641201" cy="153888"/>
            </a:xfrm>
            <a:prstGeom prst="rect">
              <a:avLst/>
            </a:prstGeom>
            <a:noFill/>
            <a:ln w="9525">
              <a:noFill/>
              <a:miter lim="800000"/>
              <a:headEnd/>
              <a:tailEnd/>
            </a:ln>
          </p:spPr>
          <p:txBody>
            <a:bodyPr wrap="none" lIns="0" tIns="0" rIns="0" bIns="0">
              <a:spAutoFit/>
            </a:bodyPr>
            <a:lstStyle/>
            <a:p>
              <a:pPr>
                <a:defRPr/>
              </a:pPr>
              <a:r>
                <a:rPr lang="en-US" sz="1000" kern="0" dirty="0">
                  <a:solidFill>
                    <a:srgbClr val="515151"/>
                  </a:solidFill>
                  <a:latin typeface="Arial" panose="020B0604020202020204" pitchFamily="34" charset="0"/>
                  <a:cs typeface="Arial" panose="020B0604020202020204" pitchFamily="34" charset="0"/>
                </a:rPr>
                <a:t>FREEDOM</a:t>
              </a:r>
              <a:endParaRPr sz="1000" kern="0" baseline="30000" dirty="0">
                <a:solidFill>
                  <a:srgbClr val="515151"/>
                </a:solidFill>
                <a:latin typeface="Arial" panose="020B0604020202020204" pitchFamily="34" charset="0"/>
                <a:cs typeface="Arial" panose="020B0604020202020204" pitchFamily="34" charset="0"/>
              </a:endParaRPr>
            </a:p>
          </p:txBody>
        </p:sp>
        <p:sp>
          <p:nvSpPr>
            <p:cNvPr id="387" name="Rectangle 4270">
              <a:extLst>
                <a:ext uri="{FF2B5EF4-FFF2-40B4-BE49-F238E27FC236}">
                  <a16:creationId xmlns:a16="http://schemas.microsoft.com/office/drawing/2014/main" id="{C23D4313-C92A-4274-93A3-C4CDA460C10E}"/>
                </a:ext>
              </a:extLst>
            </p:cNvPr>
            <p:cNvSpPr>
              <a:spLocks noChangeArrowheads="1"/>
            </p:cNvSpPr>
            <p:nvPr/>
          </p:nvSpPr>
          <p:spPr bwMode="auto">
            <a:xfrm>
              <a:off x="3275013" y="1263011"/>
              <a:ext cx="764633" cy="153888"/>
            </a:xfrm>
            <a:prstGeom prst="rect">
              <a:avLst/>
            </a:prstGeom>
            <a:noFill/>
            <a:ln w="9525">
              <a:noFill/>
              <a:miter lim="800000"/>
              <a:headEnd/>
              <a:tailEnd/>
            </a:ln>
          </p:spPr>
          <p:txBody>
            <a:bodyPr wrap="none" lIns="0" tIns="0" rIns="0" bIns="0">
              <a:spAutoFit/>
            </a:bodyPr>
            <a:lstStyle/>
            <a:p>
              <a:pPr>
                <a:defRPr/>
              </a:pPr>
              <a:r>
                <a:rPr lang="de-DE" sz="1000" kern="0" dirty="0">
                  <a:solidFill>
                    <a:srgbClr val="515151"/>
                  </a:solidFill>
                  <a:latin typeface="Arial" panose="020B0604020202020204" pitchFamily="34" charset="0"/>
                  <a:cs typeface="Arial" panose="020B0604020202020204" pitchFamily="34" charset="0"/>
                </a:rPr>
                <a:t>Verlängerung</a:t>
              </a:r>
              <a:endParaRPr sz="1000" kern="0" dirty="0">
                <a:solidFill>
                  <a:srgbClr val="515151"/>
                </a:solidFill>
                <a:latin typeface="Arial" panose="020B0604020202020204" pitchFamily="34" charset="0"/>
                <a:cs typeface="Arial" panose="020B0604020202020204" pitchFamily="34" charset="0"/>
              </a:endParaRPr>
            </a:p>
          </p:txBody>
        </p:sp>
        <p:sp>
          <p:nvSpPr>
            <p:cNvPr id="45" name="Freeform 111">
              <a:extLst>
                <a:ext uri="{FF2B5EF4-FFF2-40B4-BE49-F238E27FC236}">
                  <a16:creationId xmlns:a16="http://schemas.microsoft.com/office/drawing/2014/main" id="{838D7456-4BC1-4C63-8740-F0229399D359}"/>
                </a:ext>
              </a:extLst>
            </p:cNvPr>
            <p:cNvSpPr>
              <a:spLocks noEditPoints="1"/>
            </p:cNvSpPr>
            <p:nvPr/>
          </p:nvSpPr>
          <p:spPr bwMode="auto">
            <a:xfrm>
              <a:off x="1429392" y="3052964"/>
              <a:ext cx="33411" cy="824"/>
            </a:xfrm>
            <a:custGeom>
              <a:avLst/>
              <a:gdLst/>
              <a:ahLst/>
              <a:cxnLst>
                <a:cxn ang="0">
                  <a:pos x="18" y="0"/>
                </a:cxn>
                <a:cxn ang="0">
                  <a:pos x="18" y="0"/>
                </a:cxn>
                <a:cxn ang="0">
                  <a:pos x="18" y="0"/>
                </a:cxn>
                <a:cxn ang="0">
                  <a:pos x="0" y="0"/>
                </a:cxn>
                <a:cxn ang="0">
                  <a:pos x="36" y="0"/>
                </a:cxn>
                <a:cxn ang="0">
                  <a:pos x="0" y="0"/>
                </a:cxn>
                <a:cxn ang="0">
                  <a:pos x="36" y="0"/>
                </a:cxn>
              </a:cxnLst>
              <a:rect l="0" t="0" r="r" b="b"/>
              <a:pathLst>
                <a:path w="36">
                  <a:moveTo>
                    <a:pt x="18" y="0"/>
                  </a:moveTo>
                  <a:lnTo>
                    <a:pt x="18" y="0"/>
                  </a:lnTo>
                  <a:lnTo>
                    <a:pt x="18" y="0"/>
                  </a:lnTo>
                  <a:moveTo>
                    <a:pt x="0" y="0"/>
                  </a:moveTo>
                  <a:lnTo>
                    <a:pt x="36" y="0"/>
                  </a:lnTo>
                  <a:moveTo>
                    <a:pt x="0" y="0"/>
                  </a:moveTo>
                  <a:lnTo>
                    <a:pt x="36" y="0"/>
                  </a:lnTo>
                </a:path>
              </a:pathLst>
            </a:custGeom>
            <a:solidFill>
              <a:srgbClr val="515151"/>
            </a:solidFill>
            <a:ln w="9525" cap="flat">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endParaRPr sz="1662" b="1" dirty="0">
                <a:solidFill>
                  <a:srgbClr val="515151"/>
                </a:solidFill>
                <a:latin typeface="Arial" panose="020B0604020202020204" pitchFamily="34" charset="0"/>
                <a:cs typeface="Arial" panose="020B0604020202020204" pitchFamily="34" charset="0"/>
              </a:endParaRPr>
            </a:p>
          </p:txBody>
        </p:sp>
        <p:sp>
          <p:nvSpPr>
            <p:cNvPr id="46" name="Freeform 128">
              <a:extLst>
                <a:ext uri="{FF2B5EF4-FFF2-40B4-BE49-F238E27FC236}">
                  <a16:creationId xmlns:a16="http://schemas.microsoft.com/office/drawing/2014/main" id="{7F6C246C-780A-4EBF-B939-8D3148B80EC0}"/>
                </a:ext>
              </a:extLst>
            </p:cNvPr>
            <p:cNvSpPr>
              <a:spLocks noEditPoints="1"/>
            </p:cNvSpPr>
            <p:nvPr/>
          </p:nvSpPr>
          <p:spPr bwMode="auto">
            <a:xfrm>
              <a:off x="1429392" y="3052964"/>
              <a:ext cx="33411" cy="824"/>
            </a:xfrm>
            <a:custGeom>
              <a:avLst/>
              <a:gdLst/>
              <a:ahLst/>
              <a:cxnLst>
                <a:cxn ang="0">
                  <a:pos x="18" y="0"/>
                </a:cxn>
                <a:cxn ang="0">
                  <a:pos x="18" y="0"/>
                </a:cxn>
                <a:cxn ang="0">
                  <a:pos x="18" y="0"/>
                </a:cxn>
                <a:cxn ang="0">
                  <a:pos x="0" y="0"/>
                </a:cxn>
                <a:cxn ang="0">
                  <a:pos x="36" y="0"/>
                </a:cxn>
                <a:cxn ang="0">
                  <a:pos x="0" y="0"/>
                </a:cxn>
                <a:cxn ang="0">
                  <a:pos x="36" y="0"/>
                </a:cxn>
              </a:cxnLst>
              <a:rect l="0" t="0" r="r" b="b"/>
              <a:pathLst>
                <a:path w="36">
                  <a:moveTo>
                    <a:pt x="18" y="0"/>
                  </a:moveTo>
                  <a:lnTo>
                    <a:pt x="18" y="0"/>
                  </a:lnTo>
                  <a:lnTo>
                    <a:pt x="18" y="0"/>
                  </a:lnTo>
                  <a:moveTo>
                    <a:pt x="0" y="0"/>
                  </a:moveTo>
                  <a:lnTo>
                    <a:pt x="36" y="0"/>
                  </a:lnTo>
                  <a:moveTo>
                    <a:pt x="0" y="0"/>
                  </a:moveTo>
                  <a:lnTo>
                    <a:pt x="36" y="0"/>
                  </a:lnTo>
                </a:path>
              </a:pathLst>
            </a:custGeom>
            <a:solidFill>
              <a:srgbClr val="515151"/>
            </a:solidFill>
            <a:ln w="9525" cap="flat">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endParaRPr sz="1662" b="1" dirty="0">
                <a:solidFill>
                  <a:srgbClr val="515151"/>
                </a:solidFill>
                <a:latin typeface="Arial" panose="020B0604020202020204" pitchFamily="34" charset="0"/>
                <a:cs typeface="Arial" panose="020B0604020202020204" pitchFamily="34" charset="0"/>
              </a:endParaRPr>
            </a:p>
          </p:txBody>
        </p:sp>
        <p:sp>
          <p:nvSpPr>
            <p:cNvPr id="101" name="Freeform 5">
              <a:extLst>
                <a:ext uri="{FF2B5EF4-FFF2-40B4-BE49-F238E27FC236}">
                  <a16:creationId xmlns:a16="http://schemas.microsoft.com/office/drawing/2014/main" id="{B2E7006D-03F2-46C9-94BF-1F34EC189C8D}"/>
                </a:ext>
              </a:extLst>
            </p:cNvPr>
            <p:cNvSpPr/>
            <p:nvPr/>
          </p:nvSpPr>
          <p:spPr bwMode="auto">
            <a:xfrm>
              <a:off x="1480064" y="3066630"/>
              <a:ext cx="1038282" cy="38195"/>
            </a:xfrm>
            <a:custGeom>
              <a:avLst/>
              <a:gdLst>
                <a:gd name="connsiteX0" fmla="*/ 0 w 955140"/>
                <a:gd name="connsiteY0" fmla="*/ 54321 h 54321"/>
                <a:gd name="connsiteX1" fmla="*/ 135802 w 955140"/>
                <a:gd name="connsiteY1" fmla="*/ 36214 h 54321"/>
                <a:gd name="connsiteX2" fmla="*/ 298764 w 955140"/>
                <a:gd name="connsiteY2" fmla="*/ 54321 h 54321"/>
                <a:gd name="connsiteX3" fmla="*/ 633742 w 955140"/>
                <a:gd name="connsiteY3" fmla="*/ 0 h 54321"/>
                <a:gd name="connsiteX4" fmla="*/ 955140 w 955140"/>
                <a:gd name="connsiteY4" fmla="*/ 13580 h 5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40" h="54321">
                  <a:moveTo>
                    <a:pt x="0" y="54321"/>
                  </a:moveTo>
                  <a:lnTo>
                    <a:pt x="135802" y="36214"/>
                  </a:lnTo>
                  <a:lnTo>
                    <a:pt x="298764" y="54321"/>
                  </a:lnTo>
                  <a:lnTo>
                    <a:pt x="633742" y="0"/>
                  </a:lnTo>
                  <a:lnTo>
                    <a:pt x="955140" y="13580"/>
                  </a:lnTo>
                </a:path>
              </a:pathLst>
            </a:custGeom>
            <a:noFill/>
            <a:ln w="19050" cap="flat" cmpd="sng" algn="ctr">
              <a:solidFill>
                <a:srgbClr val="6F7D7F"/>
              </a:solidFill>
              <a:prstDash val="solid"/>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99" name="Oval 171">
              <a:extLst>
                <a:ext uri="{FF2B5EF4-FFF2-40B4-BE49-F238E27FC236}">
                  <a16:creationId xmlns:a16="http://schemas.microsoft.com/office/drawing/2014/main" id="{5F90DDF4-647D-4F62-BD13-6268660AD9D0}"/>
                </a:ext>
              </a:extLst>
            </p:cNvPr>
            <p:cNvSpPr/>
            <p:nvPr/>
          </p:nvSpPr>
          <p:spPr bwMode="auto">
            <a:xfrm>
              <a:off x="1375888" y="3066035"/>
              <a:ext cx="88172" cy="88172"/>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b="1" dirty="0">
                <a:solidFill>
                  <a:srgbClr val="515151"/>
                </a:solidFill>
                <a:latin typeface="Arial" panose="020B0604020202020204" pitchFamily="34" charset="0"/>
                <a:cs typeface="Arial" panose="020B0604020202020204" pitchFamily="34" charset="0"/>
              </a:endParaRPr>
            </a:p>
          </p:txBody>
        </p:sp>
        <p:grpSp>
          <p:nvGrpSpPr>
            <p:cNvPr id="808" name="Gruppieren 807">
              <a:extLst>
                <a:ext uri="{FF2B5EF4-FFF2-40B4-BE49-F238E27FC236}">
                  <a16:creationId xmlns:a16="http://schemas.microsoft.com/office/drawing/2014/main" id="{E1C98044-A378-4EB2-ABDE-8BA728AC5872}"/>
                </a:ext>
              </a:extLst>
            </p:cNvPr>
            <p:cNvGrpSpPr/>
            <p:nvPr/>
          </p:nvGrpSpPr>
          <p:grpSpPr>
            <a:xfrm>
              <a:off x="4964330" y="1338882"/>
              <a:ext cx="88172" cy="128132"/>
              <a:chOff x="4979616" y="1361096"/>
              <a:chExt cx="57600" cy="83704"/>
            </a:xfrm>
          </p:grpSpPr>
          <p:grpSp>
            <p:nvGrpSpPr>
              <p:cNvPr id="88" name="Group 133">
                <a:extLst>
                  <a:ext uri="{FF2B5EF4-FFF2-40B4-BE49-F238E27FC236}">
                    <a16:creationId xmlns:a16="http://schemas.microsoft.com/office/drawing/2014/main" id="{60213387-ACCE-424F-92B5-396121CF9CE1}"/>
                  </a:ext>
                </a:extLst>
              </p:cNvPr>
              <p:cNvGrpSpPr/>
              <p:nvPr/>
            </p:nvGrpSpPr>
            <p:grpSpPr>
              <a:xfrm>
                <a:off x="4987156" y="1361096"/>
                <a:ext cx="49699" cy="83704"/>
                <a:chOff x="335759" y="4105275"/>
                <a:chExt cx="30956" cy="93003"/>
              </a:xfrm>
            </p:grpSpPr>
            <p:cxnSp>
              <p:nvCxnSpPr>
                <p:cNvPr id="328" name="Straight Connector 134">
                  <a:extLst>
                    <a:ext uri="{FF2B5EF4-FFF2-40B4-BE49-F238E27FC236}">
                      <a16:creationId xmlns:a16="http://schemas.microsoft.com/office/drawing/2014/main" id="{91EF12C2-B3D5-4AA5-A57F-E191E1D8DB3F}"/>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29" name="Straight Connector 135">
                  <a:extLst>
                    <a:ext uri="{FF2B5EF4-FFF2-40B4-BE49-F238E27FC236}">
                      <a16:creationId xmlns:a16="http://schemas.microsoft.com/office/drawing/2014/main" id="{E68125F6-E0FD-4D85-98CA-0EC998ECC00D}"/>
                    </a:ext>
                  </a:extLst>
                </p:cNvPr>
                <p:cNvCxnSpPr/>
                <p:nvPr/>
              </p:nvCxnSpPr>
              <p:spPr bwMode="auto">
                <a:xfrm>
                  <a:off x="335759" y="4198278"/>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0" name="Straight Connector 136">
                  <a:extLst>
                    <a:ext uri="{FF2B5EF4-FFF2-40B4-BE49-F238E27FC236}">
                      <a16:creationId xmlns:a16="http://schemas.microsoft.com/office/drawing/2014/main" id="{264AA8DC-902A-495B-86DE-6592DE91215E}"/>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68" name="Oval 89">
                <a:extLst>
                  <a:ext uri="{FF2B5EF4-FFF2-40B4-BE49-F238E27FC236}">
                    <a16:creationId xmlns:a16="http://schemas.microsoft.com/office/drawing/2014/main" id="{9CF2B67D-4336-4779-A51A-65355AE4D1BB}"/>
                  </a:ext>
                </a:extLst>
              </p:cNvPr>
              <p:cNvSpPr/>
              <p:nvPr/>
            </p:nvSpPr>
            <p:spPr bwMode="auto">
              <a:xfrm>
                <a:off x="4979616" y="1376438"/>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07" name="Gruppieren 806">
              <a:extLst>
                <a:ext uri="{FF2B5EF4-FFF2-40B4-BE49-F238E27FC236}">
                  <a16:creationId xmlns:a16="http://schemas.microsoft.com/office/drawing/2014/main" id="{F10193EA-AE7C-4A9F-AEA5-7C555E3A02C1}"/>
                </a:ext>
              </a:extLst>
            </p:cNvPr>
            <p:cNvGrpSpPr/>
            <p:nvPr/>
          </p:nvGrpSpPr>
          <p:grpSpPr>
            <a:xfrm>
              <a:off x="4257484" y="1611567"/>
              <a:ext cx="88172" cy="97988"/>
              <a:chOff x="4272770" y="1628555"/>
              <a:chExt cx="57600" cy="64011"/>
            </a:xfrm>
          </p:grpSpPr>
          <p:grpSp>
            <p:nvGrpSpPr>
              <p:cNvPr id="87" name="Group 129">
                <a:extLst>
                  <a:ext uri="{FF2B5EF4-FFF2-40B4-BE49-F238E27FC236}">
                    <a16:creationId xmlns:a16="http://schemas.microsoft.com/office/drawing/2014/main" id="{07978714-44F8-44E7-9231-B46E614A7DCA}"/>
                  </a:ext>
                </a:extLst>
              </p:cNvPr>
              <p:cNvGrpSpPr/>
              <p:nvPr/>
            </p:nvGrpSpPr>
            <p:grpSpPr>
              <a:xfrm>
                <a:off x="4276481" y="1628555"/>
                <a:ext cx="49699" cy="57865"/>
                <a:chOff x="335759" y="4105275"/>
                <a:chExt cx="30956" cy="92869"/>
              </a:xfrm>
            </p:grpSpPr>
            <p:cxnSp>
              <p:nvCxnSpPr>
                <p:cNvPr id="331" name="Straight Connector 130">
                  <a:extLst>
                    <a:ext uri="{FF2B5EF4-FFF2-40B4-BE49-F238E27FC236}">
                      <a16:creationId xmlns:a16="http://schemas.microsoft.com/office/drawing/2014/main" id="{41AE371E-F811-40F2-ADA8-80F3CA415DF2}"/>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2" name="Straight Connector 131">
                  <a:extLst>
                    <a:ext uri="{FF2B5EF4-FFF2-40B4-BE49-F238E27FC236}">
                      <a16:creationId xmlns:a16="http://schemas.microsoft.com/office/drawing/2014/main" id="{A442DE46-FABC-44B2-A50A-3BB9BD319908}"/>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3" name="Straight Connector 132">
                  <a:extLst>
                    <a:ext uri="{FF2B5EF4-FFF2-40B4-BE49-F238E27FC236}">
                      <a16:creationId xmlns:a16="http://schemas.microsoft.com/office/drawing/2014/main" id="{139ABC1B-8E3B-40F1-BD13-BDB49975C9E7}"/>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69" name="Oval 90">
                <a:extLst>
                  <a:ext uri="{FF2B5EF4-FFF2-40B4-BE49-F238E27FC236}">
                    <a16:creationId xmlns:a16="http://schemas.microsoft.com/office/drawing/2014/main" id="{83663A08-C817-4904-807A-589A494DE10E}"/>
                  </a:ext>
                </a:extLst>
              </p:cNvPr>
              <p:cNvSpPr/>
              <p:nvPr/>
            </p:nvSpPr>
            <p:spPr bwMode="auto">
              <a:xfrm>
                <a:off x="4272770" y="1634966"/>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0" name="Gruppieren 809">
              <a:extLst>
                <a:ext uri="{FF2B5EF4-FFF2-40B4-BE49-F238E27FC236}">
                  <a16:creationId xmlns:a16="http://schemas.microsoft.com/office/drawing/2014/main" id="{FC3504B5-CFF1-48FE-95B6-F80882A5E0B8}"/>
                </a:ext>
              </a:extLst>
            </p:cNvPr>
            <p:cNvGrpSpPr/>
            <p:nvPr/>
          </p:nvGrpSpPr>
          <p:grpSpPr>
            <a:xfrm>
              <a:off x="3182189" y="1988927"/>
              <a:ext cx="88172" cy="93496"/>
              <a:chOff x="3197475" y="2005136"/>
              <a:chExt cx="57600" cy="61077"/>
            </a:xfrm>
          </p:grpSpPr>
          <p:grpSp>
            <p:nvGrpSpPr>
              <p:cNvPr id="85" name="Group 121">
                <a:extLst>
                  <a:ext uri="{FF2B5EF4-FFF2-40B4-BE49-F238E27FC236}">
                    <a16:creationId xmlns:a16="http://schemas.microsoft.com/office/drawing/2014/main" id="{8276C2EB-816F-4A0B-8176-759B01C6169F}"/>
                  </a:ext>
                </a:extLst>
              </p:cNvPr>
              <p:cNvGrpSpPr/>
              <p:nvPr/>
            </p:nvGrpSpPr>
            <p:grpSpPr>
              <a:xfrm>
                <a:off x="3201426" y="2005136"/>
                <a:ext cx="49699" cy="57865"/>
                <a:chOff x="335759" y="4105275"/>
                <a:chExt cx="30956" cy="92869"/>
              </a:xfrm>
            </p:grpSpPr>
            <p:cxnSp>
              <p:nvCxnSpPr>
                <p:cNvPr id="337" name="Straight Connector 122">
                  <a:extLst>
                    <a:ext uri="{FF2B5EF4-FFF2-40B4-BE49-F238E27FC236}">
                      <a16:creationId xmlns:a16="http://schemas.microsoft.com/office/drawing/2014/main" id="{132471DA-4D3E-4C5E-B7B0-84D0C50F920F}"/>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8" name="Straight Connector 123">
                  <a:extLst>
                    <a:ext uri="{FF2B5EF4-FFF2-40B4-BE49-F238E27FC236}">
                      <a16:creationId xmlns:a16="http://schemas.microsoft.com/office/drawing/2014/main" id="{4AD7177A-2055-416D-A0A8-620526952DED}"/>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9" name="Straight Connector 124">
                  <a:extLst>
                    <a:ext uri="{FF2B5EF4-FFF2-40B4-BE49-F238E27FC236}">
                      <a16:creationId xmlns:a16="http://schemas.microsoft.com/office/drawing/2014/main" id="{43056817-B2B5-4F9C-8DBC-67FE7007F0C2}"/>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0" name="Oval 91">
                <a:extLst>
                  <a:ext uri="{FF2B5EF4-FFF2-40B4-BE49-F238E27FC236}">
                    <a16:creationId xmlns:a16="http://schemas.microsoft.com/office/drawing/2014/main" id="{5FB2D8C9-29A4-4F9D-9C67-AC769A786AE6}"/>
                  </a:ext>
                </a:extLst>
              </p:cNvPr>
              <p:cNvSpPr/>
              <p:nvPr/>
            </p:nvSpPr>
            <p:spPr bwMode="auto">
              <a:xfrm>
                <a:off x="3197475" y="2008613"/>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09" name="Gruppieren 808">
              <a:extLst>
                <a:ext uri="{FF2B5EF4-FFF2-40B4-BE49-F238E27FC236}">
                  <a16:creationId xmlns:a16="http://schemas.microsoft.com/office/drawing/2014/main" id="{9C3776EC-8588-43DC-A72F-654088EAEC03}"/>
                </a:ext>
              </a:extLst>
            </p:cNvPr>
            <p:cNvGrpSpPr/>
            <p:nvPr/>
          </p:nvGrpSpPr>
          <p:grpSpPr>
            <a:xfrm>
              <a:off x="3533949" y="1866235"/>
              <a:ext cx="88172" cy="101440"/>
              <a:chOff x="3549235" y="1883821"/>
              <a:chExt cx="57600" cy="66267"/>
            </a:xfrm>
          </p:grpSpPr>
          <p:grpSp>
            <p:nvGrpSpPr>
              <p:cNvPr id="86" name="Group 125">
                <a:extLst>
                  <a:ext uri="{FF2B5EF4-FFF2-40B4-BE49-F238E27FC236}">
                    <a16:creationId xmlns:a16="http://schemas.microsoft.com/office/drawing/2014/main" id="{A550ADEB-17F4-42CD-A3D0-230B7FC8D920}"/>
                  </a:ext>
                </a:extLst>
              </p:cNvPr>
              <p:cNvGrpSpPr/>
              <p:nvPr/>
            </p:nvGrpSpPr>
            <p:grpSpPr>
              <a:xfrm>
                <a:off x="3557033" y="1883821"/>
                <a:ext cx="49699" cy="57865"/>
                <a:chOff x="335759" y="4105275"/>
                <a:chExt cx="30956" cy="92869"/>
              </a:xfrm>
            </p:grpSpPr>
            <p:cxnSp>
              <p:nvCxnSpPr>
                <p:cNvPr id="334" name="Straight Connector 126">
                  <a:extLst>
                    <a:ext uri="{FF2B5EF4-FFF2-40B4-BE49-F238E27FC236}">
                      <a16:creationId xmlns:a16="http://schemas.microsoft.com/office/drawing/2014/main" id="{07625923-06B8-49A5-A01E-D2F3CC91D336}"/>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5" name="Straight Connector 127">
                  <a:extLst>
                    <a:ext uri="{FF2B5EF4-FFF2-40B4-BE49-F238E27FC236}">
                      <a16:creationId xmlns:a16="http://schemas.microsoft.com/office/drawing/2014/main" id="{1EC888F5-AFD9-4C1C-8278-16FB1A81C39D}"/>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36" name="Straight Connector 128">
                  <a:extLst>
                    <a:ext uri="{FF2B5EF4-FFF2-40B4-BE49-F238E27FC236}">
                      <a16:creationId xmlns:a16="http://schemas.microsoft.com/office/drawing/2014/main" id="{FFD4F8C7-FFE0-433E-9F89-1092ADF62D56}"/>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1" name="Oval 92">
                <a:extLst>
                  <a:ext uri="{FF2B5EF4-FFF2-40B4-BE49-F238E27FC236}">
                    <a16:creationId xmlns:a16="http://schemas.microsoft.com/office/drawing/2014/main" id="{37A0504C-1C1D-41A2-8CC6-EEE4C3DF14FF}"/>
                  </a:ext>
                </a:extLst>
              </p:cNvPr>
              <p:cNvSpPr/>
              <p:nvPr/>
            </p:nvSpPr>
            <p:spPr bwMode="auto">
              <a:xfrm>
                <a:off x="3549235" y="1892488"/>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1" name="Gruppieren 810">
              <a:extLst>
                <a:ext uri="{FF2B5EF4-FFF2-40B4-BE49-F238E27FC236}">
                  <a16:creationId xmlns:a16="http://schemas.microsoft.com/office/drawing/2014/main" id="{BFBF9645-10F4-4E23-A64B-24918934DB64}"/>
                </a:ext>
              </a:extLst>
            </p:cNvPr>
            <p:cNvGrpSpPr/>
            <p:nvPr/>
          </p:nvGrpSpPr>
          <p:grpSpPr>
            <a:xfrm>
              <a:off x="2819520" y="2128922"/>
              <a:ext cx="88172" cy="90646"/>
              <a:chOff x="2834806" y="2144637"/>
              <a:chExt cx="57600" cy="59215"/>
            </a:xfrm>
          </p:grpSpPr>
          <p:grpSp>
            <p:nvGrpSpPr>
              <p:cNvPr id="84" name="Group 117">
                <a:extLst>
                  <a:ext uri="{FF2B5EF4-FFF2-40B4-BE49-F238E27FC236}">
                    <a16:creationId xmlns:a16="http://schemas.microsoft.com/office/drawing/2014/main" id="{D6139C59-627D-41C5-B74B-13A747EBEC7E}"/>
                  </a:ext>
                </a:extLst>
              </p:cNvPr>
              <p:cNvGrpSpPr/>
              <p:nvPr/>
            </p:nvGrpSpPr>
            <p:grpSpPr>
              <a:xfrm>
                <a:off x="2842706" y="2144637"/>
                <a:ext cx="49699" cy="51435"/>
                <a:chOff x="335759" y="4105275"/>
                <a:chExt cx="30956" cy="92869"/>
              </a:xfrm>
            </p:grpSpPr>
            <p:cxnSp>
              <p:nvCxnSpPr>
                <p:cNvPr id="340" name="Straight Connector 118">
                  <a:extLst>
                    <a:ext uri="{FF2B5EF4-FFF2-40B4-BE49-F238E27FC236}">
                      <a16:creationId xmlns:a16="http://schemas.microsoft.com/office/drawing/2014/main" id="{383977F5-E434-44F8-9EAA-4E8883C9A118}"/>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41" name="Straight Connector 119">
                  <a:extLst>
                    <a:ext uri="{FF2B5EF4-FFF2-40B4-BE49-F238E27FC236}">
                      <a16:creationId xmlns:a16="http://schemas.microsoft.com/office/drawing/2014/main" id="{5618B6BE-DE14-4F44-8BD2-B84AB319C979}"/>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42" name="Straight Connector 120">
                  <a:extLst>
                    <a:ext uri="{FF2B5EF4-FFF2-40B4-BE49-F238E27FC236}">
                      <a16:creationId xmlns:a16="http://schemas.microsoft.com/office/drawing/2014/main" id="{83462CB3-60EB-4C69-8081-ADFF2273982A}"/>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2" name="Oval 93">
                <a:extLst>
                  <a:ext uri="{FF2B5EF4-FFF2-40B4-BE49-F238E27FC236}">
                    <a16:creationId xmlns:a16="http://schemas.microsoft.com/office/drawing/2014/main" id="{02C0DBA9-C96C-4BE3-BA7F-1444F9445893}"/>
                  </a:ext>
                </a:extLst>
              </p:cNvPr>
              <p:cNvSpPr/>
              <p:nvPr/>
            </p:nvSpPr>
            <p:spPr bwMode="auto">
              <a:xfrm>
                <a:off x="2834806" y="2146252"/>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2" name="Gruppieren 811">
              <a:extLst>
                <a:ext uri="{FF2B5EF4-FFF2-40B4-BE49-F238E27FC236}">
                  <a16:creationId xmlns:a16="http://schemas.microsoft.com/office/drawing/2014/main" id="{1DA37897-1BF6-4D44-A280-DC3B5BE69211}"/>
                </a:ext>
              </a:extLst>
            </p:cNvPr>
            <p:cNvGrpSpPr/>
            <p:nvPr/>
          </p:nvGrpSpPr>
          <p:grpSpPr>
            <a:xfrm>
              <a:off x="2452987" y="2274326"/>
              <a:ext cx="88174" cy="89560"/>
              <a:chOff x="2468274" y="2289853"/>
              <a:chExt cx="57600" cy="58506"/>
            </a:xfrm>
          </p:grpSpPr>
          <p:grpSp>
            <p:nvGrpSpPr>
              <p:cNvPr id="83" name="Group 113">
                <a:extLst>
                  <a:ext uri="{FF2B5EF4-FFF2-40B4-BE49-F238E27FC236}">
                    <a16:creationId xmlns:a16="http://schemas.microsoft.com/office/drawing/2014/main" id="{7E6AFE88-3303-4798-8E46-F8DE469C5277}"/>
                  </a:ext>
                </a:extLst>
              </p:cNvPr>
              <p:cNvGrpSpPr/>
              <p:nvPr/>
            </p:nvGrpSpPr>
            <p:grpSpPr>
              <a:xfrm>
                <a:off x="2472542" y="2289853"/>
                <a:ext cx="49699" cy="51435"/>
                <a:chOff x="335759" y="4105275"/>
                <a:chExt cx="30956" cy="92869"/>
              </a:xfrm>
            </p:grpSpPr>
            <p:cxnSp>
              <p:nvCxnSpPr>
                <p:cNvPr id="343" name="Straight Connector 114">
                  <a:extLst>
                    <a:ext uri="{FF2B5EF4-FFF2-40B4-BE49-F238E27FC236}">
                      <a16:creationId xmlns:a16="http://schemas.microsoft.com/office/drawing/2014/main" id="{FE9B8271-1E5C-44C9-9C68-EA449D92FDE1}"/>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44" name="Straight Connector 115">
                  <a:extLst>
                    <a:ext uri="{FF2B5EF4-FFF2-40B4-BE49-F238E27FC236}">
                      <a16:creationId xmlns:a16="http://schemas.microsoft.com/office/drawing/2014/main" id="{D25A5D3F-74A0-4C89-8705-917280B6B181}"/>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45" name="Straight Connector 116">
                  <a:extLst>
                    <a:ext uri="{FF2B5EF4-FFF2-40B4-BE49-F238E27FC236}">
                      <a16:creationId xmlns:a16="http://schemas.microsoft.com/office/drawing/2014/main" id="{7D1C35BC-D5AE-47C5-8F76-4C217606618E}"/>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3" name="Oval 94">
                <a:extLst>
                  <a:ext uri="{FF2B5EF4-FFF2-40B4-BE49-F238E27FC236}">
                    <a16:creationId xmlns:a16="http://schemas.microsoft.com/office/drawing/2014/main" id="{9AA7C1A3-D79D-4F15-8BC5-F6170A1B08B3}"/>
                  </a:ext>
                </a:extLst>
              </p:cNvPr>
              <p:cNvSpPr/>
              <p:nvPr/>
            </p:nvSpPr>
            <p:spPr bwMode="auto">
              <a:xfrm>
                <a:off x="2468274" y="2290759"/>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3" name="Gruppieren 812">
              <a:extLst>
                <a:ext uri="{FF2B5EF4-FFF2-40B4-BE49-F238E27FC236}">
                  <a16:creationId xmlns:a16="http://schemas.microsoft.com/office/drawing/2014/main" id="{62BC9467-D96A-4184-8920-580C674D5AB4}"/>
                </a:ext>
              </a:extLst>
            </p:cNvPr>
            <p:cNvGrpSpPr/>
            <p:nvPr/>
          </p:nvGrpSpPr>
          <p:grpSpPr>
            <a:xfrm>
              <a:off x="2113433" y="2412888"/>
              <a:ext cx="88172" cy="127948"/>
              <a:chOff x="2128719" y="2435070"/>
              <a:chExt cx="57600" cy="83583"/>
            </a:xfrm>
          </p:grpSpPr>
          <p:grpSp>
            <p:nvGrpSpPr>
              <p:cNvPr id="82" name="Group 109">
                <a:extLst>
                  <a:ext uri="{FF2B5EF4-FFF2-40B4-BE49-F238E27FC236}">
                    <a16:creationId xmlns:a16="http://schemas.microsoft.com/office/drawing/2014/main" id="{CE767596-10ED-4C79-A09D-5A710340F437}"/>
                  </a:ext>
                </a:extLst>
              </p:cNvPr>
              <p:cNvGrpSpPr/>
              <p:nvPr/>
            </p:nvGrpSpPr>
            <p:grpSpPr>
              <a:xfrm>
                <a:off x="2131747" y="2435070"/>
                <a:ext cx="49699" cy="83583"/>
                <a:chOff x="335759" y="4105275"/>
                <a:chExt cx="30956" cy="92869"/>
              </a:xfrm>
            </p:grpSpPr>
            <p:cxnSp>
              <p:nvCxnSpPr>
                <p:cNvPr id="346" name="Straight Connector 110">
                  <a:extLst>
                    <a:ext uri="{FF2B5EF4-FFF2-40B4-BE49-F238E27FC236}">
                      <a16:creationId xmlns:a16="http://schemas.microsoft.com/office/drawing/2014/main" id="{7AE07159-66B4-4364-BF9B-F62922EA1F76}"/>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47" name="Straight Connector 111">
                  <a:extLst>
                    <a:ext uri="{FF2B5EF4-FFF2-40B4-BE49-F238E27FC236}">
                      <a16:creationId xmlns:a16="http://schemas.microsoft.com/office/drawing/2014/main" id="{6EBAF4B2-B289-437E-BCEB-FD72924F0E2B}"/>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48" name="Straight Connector 112">
                  <a:extLst>
                    <a:ext uri="{FF2B5EF4-FFF2-40B4-BE49-F238E27FC236}">
                      <a16:creationId xmlns:a16="http://schemas.microsoft.com/office/drawing/2014/main" id="{34F79277-F485-4C54-AD73-ACBE19E00831}"/>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4" name="Oval 95">
                <a:extLst>
                  <a:ext uri="{FF2B5EF4-FFF2-40B4-BE49-F238E27FC236}">
                    <a16:creationId xmlns:a16="http://schemas.microsoft.com/office/drawing/2014/main" id="{4A6F5BFF-74F1-493E-82BB-961989E1A92D}"/>
                  </a:ext>
                </a:extLst>
              </p:cNvPr>
              <p:cNvSpPr/>
              <p:nvPr/>
            </p:nvSpPr>
            <p:spPr bwMode="auto">
              <a:xfrm>
                <a:off x="2128719" y="2449214"/>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4" name="Gruppieren 813">
              <a:extLst>
                <a:ext uri="{FF2B5EF4-FFF2-40B4-BE49-F238E27FC236}">
                  <a16:creationId xmlns:a16="http://schemas.microsoft.com/office/drawing/2014/main" id="{6F8F9753-15DE-42CB-A720-98821F2BF4B3}"/>
                </a:ext>
              </a:extLst>
            </p:cNvPr>
            <p:cNvGrpSpPr/>
            <p:nvPr/>
          </p:nvGrpSpPr>
          <p:grpSpPr>
            <a:xfrm>
              <a:off x="1744572" y="2616221"/>
              <a:ext cx="88174" cy="118106"/>
              <a:chOff x="1759859" y="2636697"/>
              <a:chExt cx="57600" cy="77154"/>
            </a:xfrm>
          </p:grpSpPr>
          <p:grpSp>
            <p:nvGrpSpPr>
              <p:cNvPr id="81" name="Group 105">
                <a:extLst>
                  <a:ext uri="{FF2B5EF4-FFF2-40B4-BE49-F238E27FC236}">
                    <a16:creationId xmlns:a16="http://schemas.microsoft.com/office/drawing/2014/main" id="{9137F016-C153-4C3C-A53B-3C0FEA87DA7A}"/>
                  </a:ext>
                </a:extLst>
              </p:cNvPr>
              <p:cNvGrpSpPr/>
              <p:nvPr/>
            </p:nvGrpSpPr>
            <p:grpSpPr>
              <a:xfrm>
                <a:off x="1764463" y="2636697"/>
                <a:ext cx="49699" cy="77154"/>
                <a:chOff x="335759" y="4105275"/>
                <a:chExt cx="30956" cy="92869"/>
              </a:xfrm>
            </p:grpSpPr>
            <p:cxnSp>
              <p:nvCxnSpPr>
                <p:cNvPr id="349" name="Straight Connector 106">
                  <a:extLst>
                    <a:ext uri="{FF2B5EF4-FFF2-40B4-BE49-F238E27FC236}">
                      <a16:creationId xmlns:a16="http://schemas.microsoft.com/office/drawing/2014/main" id="{65AA2C4C-EF6A-4B82-9FC4-8E670BEE7A82}"/>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50" name="Straight Connector 107">
                  <a:extLst>
                    <a:ext uri="{FF2B5EF4-FFF2-40B4-BE49-F238E27FC236}">
                      <a16:creationId xmlns:a16="http://schemas.microsoft.com/office/drawing/2014/main" id="{1AFB62E1-45FD-4A5B-8B5B-BDE73DDFCD84}"/>
                    </a:ext>
                  </a:extLst>
                </p:cNvPr>
                <p:cNvCxnSpPr/>
                <p:nvPr/>
              </p:nvCxnSpPr>
              <p:spPr bwMode="auto">
                <a:xfrm>
                  <a:off x="335759" y="4193381"/>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51" name="Straight Connector 108">
                  <a:extLst>
                    <a:ext uri="{FF2B5EF4-FFF2-40B4-BE49-F238E27FC236}">
                      <a16:creationId xmlns:a16="http://schemas.microsoft.com/office/drawing/2014/main" id="{46EFD69A-E782-434D-8876-4CD95EF4E197}"/>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5" name="Oval 96">
                <a:extLst>
                  <a:ext uri="{FF2B5EF4-FFF2-40B4-BE49-F238E27FC236}">
                    <a16:creationId xmlns:a16="http://schemas.microsoft.com/office/drawing/2014/main" id="{BF2BBD50-576C-462F-8DD7-107E1B42DDB9}"/>
                  </a:ext>
                </a:extLst>
              </p:cNvPr>
              <p:cNvSpPr/>
              <p:nvPr/>
            </p:nvSpPr>
            <p:spPr bwMode="auto">
              <a:xfrm>
                <a:off x="1759859" y="2647104"/>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5" name="Gruppieren 814">
              <a:extLst>
                <a:ext uri="{FF2B5EF4-FFF2-40B4-BE49-F238E27FC236}">
                  <a16:creationId xmlns:a16="http://schemas.microsoft.com/office/drawing/2014/main" id="{B6D4374D-72CB-43A9-96E4-F02A6265ACDD}"/>
                </a:ext>
              </a:extLst>
            </p:cNvPr>
            <p:cNvGrpSpPr/>
            <p:nvPr/>
          </p:nvGrpSpPr>
          <p:grpSpPr>
            <a:xfrm>
              <a:off x="1576676" y="2738563"/>
              <a:ext cx="88172" cy="127948"/>
              <a:chOff x="1591962" y="2760745"/>
              <a:chExt cx="57600" cy="83583"/>
            </a:xfrm>
          </p:grpSpPr>
          <p:grpSp>
            <p:nvGrpSpPr>
              <p:cNvPr id="80" name="Group 101">
                <a:extLst>
                  <a:ext uri="{FF2B5EF4-FFF2-40B4-BE49-F238E27FC236}">
                    <a16:creationId xmlns:a16="http://schemas.microsoft.com/office/drawing/2014/main" id="{C84280F8-4348-47E4-B02C-5FE9392C389E}"/>
                  </a:ext>
                </a:extLst>
              </p:cNvPr>
              <p:cNvGrpSpPr/>
              <p:nvPr/>
            </p:nvGrpSpPr>
            <p:grpSpPr>
              <a:xfrm>
                <a:off x="1597735" y="2760745"/>
                <a:ext cx="49699" cy="83583"/>
                <a:chOff x="335759" y="4105275"/>
                <a:chExt cx="30956" cy="92869"/>
              </a:xfrm>
            </p:grpSpPr>
            <p:cxnSp>
              <p:nvCxnSpPr>
                <p:cNvPr id="352" name="Straight Connector 102">
                  <a:extLst>
                    <a:ext uri="{FF2B5EF4-FFF2-40B4-BE49-F238E27FC236}">
                      <a16:creationId xmlns:a16="http://schemas.microsoft.com/office/drawing/2014/main" id="{EA9C9D77-ED22-46FF-9E56-86BDCD406950}"/>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53" name="Straight Connector 103">
                  <a:extLst>
                    <a:ext uri="{FF2B5EF4-FFF2-40B4-BE49-F238E27FC236}">
                      <a16:creationId xmlns:a16="http://schemas.microsoft.com/office/drawing/2014/main" id="{E84F0EC3-FA44-44FE-A9ED-D68271FAEA12}"/>
                    </a:ext>
                  </a:extLst>
                </p:cNvPr>
                <p:cNvCxnSpPr/>
                <p:nvPr/>
              </p:nvCxnSpPr>
              <p:spPr bwMode="auto">
                <a:xfrm>
                  <a:off x="335759" y="4193381"/>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54" name="Straight Connector 104">
                  <a:extLst>
                    <a:ext uri="{FF2B5EF4-FFF2-40B4-BE49-F238E27FC236}">
                      <a16:creationId xmlns:a16="http://schemas.microsoft.com/office/drawing/2014/main" id="{A6EE51CD-0052-4264-B966-06FD645BA06F}"/>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6" name="Oval 97">
                <a:extLst>
                  <a:ext uri="{FF2B5EF4-FFF2-40B4-BE49-F238E27FC236}">
                    <a16:creationId xmlns:a16="http://schemas.microsoft.com/office/drawing/2014/main" id="{1A0560B8-5C2B-467B-8E56-7E227DFB9308}"/>
                  </a:ext>
                </a:extLst>
              </p:cNvPr>
              <p:cNvSpPr/>
              <p:nvPr/>
            </p:nvSpPr>
            <p:spPr bwMode="auto">
              <a:xfrm>
                <a:off x="1591962" y="2770916"/>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816" name="Gruppieren 815">
              <a:extLst>
                <a:ext uri="{FF2B5EF4-FFF2-40B4-BE49-F238E27FC236}">
                  <a16:creationId xmlns:a16="http://schemas.microsoft.com/office/drawing/2014/main" id="{58D49F89-2974-429C-9C2D-51BEDA849497}"/>
                </a:ext>
              </a:extLst>
            </p:cNvPr>
            <p:cNvGrpSpPr/>
            <p:nvPr/>
          </p:nvGrpSpPr>
          <p:grpSpPr>
            <a:xfrm>
              <a:off x="1419320" y="2950532"/>
              <a:ext cx="88190" cy="127948"/>
              <a:chOff x="1434609" y="2972714"/>
              <a:chExt cx="57611" cy="83583"/>
            </a:xfrm>
          </p:grpSpPr>
          <p:grpSp>
            <p:nvGrpSpPr>
              <p:cNvPr id="55" name="Group 61">
                <a:extLst>
                  <a:ext uri="{FF2B5EF4-FFF2-40B4-BE49-F238E27FC236}">
                    <a16:creationId xmlns:a16="http://schemas.microsoft.com/office/drawing/2014/main" id="{7D9429EA-B1B8-4BE8-AD8C-3101F87F4F00}"/>
                  </a:ext>
                </a:extLst>
              </p:cNvPr>
              <p:cNvGrpSpPr/>
              <p:nvPr/>
            </p:nvGrpSpPr>
            <p:grpSpPr>
              <a:xfrm>
                <a:off x="1442521" y="2972714"/>
                <a:ext cx="49699" cy="83583"/>
                <a:chOff x="335759" y="4105275"/>
                <a:chExt cx="30956" cy="92869"/>
              </a:xfrm>
            </p:grpSpPr>
            <p:cxnSp>
              <p:nvCxnSpPr>
                <p:cNvPr id="367" name="Straight Connector 62">
                  <a:extLst>
                    <a:ext uri="{FF2B5EF4-FFF2-40B4-BE49-F238E27FC236}">
                      <a16:creationId xmlns:a16="http://schemas.microsoft.com/office/drawing/2014/main" id="{36FBBD95-15AB-4B70-8769-9451DBEF5A8A}"/>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68" name="Straight Connector 63">
                  <a:extLst>
                    <a:ext uri="{FF2B5EF4-FFF2-40B4-BE49-F238E27FC236}">
                      <a16:creationId xmlns:a16="http://schemas.microsoft.com/office/drawing/2014/main" id="{34CCCCBE-E2EA-4209-926E-A7B6C46CDB89}"/>
                    </a:ext>
                  </a:extLst>
                </p:cNvPr>
                <p:cNvCxnSpPr/>
                <p:nvPr/>
              </p:nvCxnSpPr>
              <p:spPr bwMode="auto">
                <a:xfrm>
                  <a:off x="335759" y="4193381"/>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369" name="Straight Connector 64">
                  <a:extLst>
                    <a:ext uri="{FF2B5EF4-FFF2-40B4-BE49-F238E27FC236}">
                      <a16:creationId xmlns:a16="http://schemas.microsoft.com/office/drawing/2014/main" id="{1FE76E68-65B3-42DD-A4B0-B10DB01C3D8B}"/>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77" name="Oval 98">
                <a:extLst>
                  <a:ext uri="{FF2B5EF4-FFF2-40B4-BE49-F238E27FC236}">
                    <a16:creationId xmlns:a16="http://schemas.microsoft.com/office/drawing/2014/main" id="{ECD21FCD-87BD-4E93-A699-712D8733DC92}"/>
                  </a:ext>
                </a:extLst>
              </p:cNvPr>
              <p:cNvSpPr/>
              <p:nvPr/>
            </p:nvSpPr>
            <p:spPr bwMode="auto">
              <a:xfrm>
                <a:off x="1434609" y="2985997"/>
                <a:ext cx="57600" cy="57600"/>
              </a:xfrm>
              <a:prstGeom prst="ellipse">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b="1" dirty="0">
                  <a:solidFill>
                    <a:srgbClr val="515151"/>
                  </a:solidFill>
                  <a:latin typeface="Arial" panose="020B0604020202020204" pitchFamily="34" charset="0"/>
                  <a:cs typeface="Arial" panose="020B0604020202020204" pitchFamily="34" charset="0"/>
                </a:endParaRPr>
              </a:p>
            </p:txBody>
          </p:sp>
        </p:grpSp>
        <p:grpSp>
          <p:nvGrpSpPr>
            <p:cNvPr id="5" name="Gruppieren 4">
              <a:extLst>
                <a:ext uri="{FF2B5EF4-FFF2-40B4-BE49-F238E27FC236}">
                  <a16:creationId xmlns:a16="http://schemas.microsoft.com/office/drawing/2014/main" id="{10F9867A-CFB5-4370-94C4-9F901DEBC175}"/>
                </a:ext>
              </a:extLst>
            </p:cNvPr>
            <p:cNvGrpSpPr/>
            <p:nvPr/>
          </p:nvGrpSpPr>
          <p:grpSpPr>
            <a:xfrm>
              <a:off x="1418051" y="3037149"/>
              <a:ext cx="88400" cy="146434"/>
              <a:chOff x="1433377" y="3062536"/>
              <a:chExt cx="57748" cy="95660"/>
            </a:xfrm>
            <a:solidFill>
              <a:srgbClr val="6F7D7F"/>
            </a:solidFill>
          </p:grpSpPr>
          <p:grpSp>
            <p:nvGrpSpPr>
              <p:cNvPr id="51" name="Group 54">
                <a:extLst>
                  <a:ext uri="{FF2B5EF4-FFF2-40B4-BE49-F238E27FC236}">
                    <a16:creationId xmlns:a16="http://schemas.microsoft.com/office/drawing/2014/main" id="{B3E5BD87-34AB-4EF2-8311-2616F00DC036}"/>
                  </a:ext>
                </a:extLst>
              </p:cNvPr>
              <p:cNvGrpSpPr/>
              <p:nvPr/>
            </p:nvGrpSpPr>
            <p:grpSpPr>
              <a:xfrm>
                <a:off x="1441426" y="3062536"/>
                <a:ext cx="49699" cy="95660"/>
                <a:chOff x="335759" y="4103396"/>
                <a:chExt cx="30956" cy="94748"/>
              </a:xfrm>
              <a:grpFill/>
            </p:grpSpPr>
            <p:cxnSp>
              <p:nvCxnSpPr>
                <p:cNvPr id="370" name="Straight Connector 55">
                  <a:extLst>
                    <a:ext uri="{FF2B5EF4-FFF2-40B4-BE49-F238E27FC236}">
                      <a16:creationId xmlns:a16="http://schemas.microsoft.com/office/drawing/2014/main" id="{D6A9997E-9E5A-4590-995D-060B5649CD7E}"/>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71" name="Straight Connector 56">
                  <a:extLst>
                    <a:ext uri="{FF2B5EF4-FFF2-40B4-BE49-F238E27FC236}">
                      <a16:creationId xmlns:a16="http://schemas.microsoft.com/office/drawing/2014/main" id="{923B5CF1-4FE8-4490-BD0D-D2BE886BA824}"/>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72" name="Straight Connector 57">
                  <a:extLst>
                    <a:ext uri="{FF2B5EF4-FFF2-40B4-BE49-F238E27FC236}">
                      <a16:creationId xmlns:a16="http://schemas.microsoft.com/office/drawing/2014/main" id="{6DC6CF2D-52E7-469A-BEA3-206AE7918C1F}"/>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sp>
            <p:nvSpPr>
              <p:cNvPr id="79" name="Isosceles Triangle 100">
                <a:extLst>
                  <a:ext uri="{FF2B5EF4-FFF2-40B4-BE49-F238E27FC236}">
                    <a16:creationId xmlns:a16="http://schemas.microsoft.com/office/drawing/2014/main" id="{B315744A-C663-4C44-BC4C-409E45C2E98D}"/>
                  </a:ext>
                </a:extLst>
              </p:cNvPr>
              <p:cNvSpPr/>
              <p:nvPr/>
            </p:nvSpPr>
            <p:spPr bwMode="auto">
              <a:xfrm>
                <a:off x="1433377" y="3076692"/>
                <a:ext cx="57600" cy="57600"/>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b="1" dirty="0">
                  <a:solidFill>
                    <a:srgbClr val="515151"/>
                  </a:solidFill>
                  <a:latin typeface="Arial" panose="020B0604020202020204" pitchFamily="34" charset="0"/>
                  <a:cs typeface="Arial" panose="020B0604020202020204" pitchFamily="34" charset="0"/>
                </a:endParaRPr>
              </a:p>
            </p:txBody>
          </p:sp>
        </p:grpSp>
        <p:grpSp>
          <p:nvGrpSpPr>
            <p:cNvPr id="12" name="Gruppieren 11">
              <a:extLst>
                <a:ext uri="{FF2B5EF4-FFF2-40B4-BE49-F238E27FC236}">
                  <a16:creationId xmlns:a16="http://schemas.microsoft.com/office/drawing/2014/main" id="{7112245D-15B3-41B0-9E31-4E6AF969C73F}"/>
                </a:ext>
              </a:extLst>
            </p:cNvPr>
            <p:cNvGrpSpPr/>
            <p:nvPr/>
          </p:nvGrpSpPr>
          <p:grpSpPr>
            <a:xfrm>
              <a:off x="1564495" y="3047599"/>
              <a:ext cx="116578" cy="108266"/>
              <a:chOff x="1584706" y="3066369"/>
              <a:chExt cx="76156" cy="70725"/>
            </a:xfrm>
            <a:solidFill>
              <a:srgbClr val="6F7D7F"/>
            </a:solidFill>
          </p:grpSpPr>
          <p:sp>
            <p:nvSpPr>
              <p:cNvPr id="53" name="Isosceles Triangle 59">
                <a:extLst>
                  <a:ext uri="{FF2B5EF4-FFF2-40B4-BE49-F238E27FC236}">
                    <a16:creationId xmlns:a16="http://schemas.microsoft.com/office/drawing/2014/main" id="{8BB52D0F-C160-4BF2-8606-F882629D8D99}"/>
                  </a:ext>
                </a:extLst>
              </p:cNvPr>
              <p:cNvSpPr/>
              <p:nvPr/>
            </p:nvSpPr>
            <p:spPr bwMode="auto">
              <a:xfrm>
                <a:off x="1584706" y="3070431"/>
                <a:ext cx="76156" cy="51338"/>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3" name="Group 153">
                <a:extLst>
                  <a:ext uri="{FF2B5EF4-FFF2-40B4-BE49-F238E27FC236}">
                    <a16:creationId xmlns:a16="http://schemas.microsoft.com/office/drawing/2014/main" id="{58FECCC5-8160-4F2C-B0ED-E912C50EEEE2}"/>
                  </a:ext>
                </a:extLst>
              </p:cNvPr>
              <p:cNvGrpSpPr/>
              <p:nvPr/>
            </p:nvGrpSpPr>
            <p:grpSpPr>
              <a:xfrm>
                <a:off x="1596738" y="3066369"/>
                <a:ext cx="49699" cy="70725"/>
                <a:chOff x="335759" y="4103396"/>
                <a:chExt cx="30956" cy="94748"/>
              </a:xfrm>
              <a:grpFill/>
            </p:grpSpPr>
            <p:cxnSp>
              <p:nvCxnSpPr>
                <p:cNvPr id="313" name="Straight Connector 154">
                  <a:extLst>
                    <a:ext uri="{FF2B5EF4-FFF2-40B4-BE49-F238E27FC236}">
                      <a16:creationId xmlns:a16="http://schemas.microsoft.com/office/drawing/2014/main" id="{1F1E4FCB-5FFC-44DD-B1B0-A7BD168249EF}"/>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14" name="Straight Connector 155">
                  <a:extLst>
                    <a:ext uri="{FF2B5EF4-FFF2-40B4-BE49-F238E27FC236}">
                      <a16:creationId xmlns:a16="http://schemas.microsoft.com/office/drawing/2014/main" id="{E38FCAC3-7BF9-42A9-B1B0-45A1B4487046}"/>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15" name="Straight Connector 156">
                  <a:extLst>
                    <a:ext uri="{FF2B5EF4-FFF2-40B4-BE49-F238E27FC236}">
                      <a16:creationId xmlns:a16="http://schemas.microsoft.com/office/drawing/2014/main" id="{85330D84-DB64-4EFF-9DF8-8EA3878952F7}"/>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13" name="Gruppieren 12">
              <a:extLst>
                <a:ext uri="{FF2B5EF4-FFF2-40B4-BE49-F238E27FC236}">
                  <a16:creationId xmlns:a16="http://schemas.microsoft.com/office/drawing/2014/main" id="{C086D70D-32CB-4502-9B4F-546C368CB594}"/>
                </a:ext>
              </a:extLst>
            </p:cNvPr>
            <p:cNvGrpSpPr/>
            <p:nvPr/>
          </p:nvGrpSpPr>
          <p:grpSpPr>
            <a:xfrm>
              <a:off x="1740267" y="3044669"/>
              <a:ext cx="116578" cy="127948"/>
              <a:chOff x="1760478" y="3066851"/>
              <a:chExt cx="76156" cy="83583"/>
            </a:xfrm>
            <a:solidFill>
              <a:srgbClr val="6F7D7F"/>
            </a:solidFill>
          </p:grpSpPr>
          <p:sp>
            <p:nvSpPr>
              <p:cNvPr id="61" name="Isosceles Triangle 82">
                <a:extLst>
                  <a:ext uri="{FF2B5EF4-FFF2-40B4-BE49-F238E27FC236}">
                    <a16:creationId xmlns:a16="http://schemas.microsoft.com/office/drawing/2014/main" id="{72980541-BA1B-4984-ADD3-6C7F3723DDFA}"/>
                  </a:ext>
                </a:extLst>
              </p:cNvPr>
              <p:cNvSpPr/>
              <p:nvPr/>
            </p:nvSpPr>
            <p:spPr bwMode="auto">
              <a:xfrm>
                <a:off x="1760478" y="3070431"/>
                <a:ext cx="76156" cy="51338"/>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4" name="Group 157">
                <a:extLst>
                  <a:ext uri="{FF2B5EF4-FFF2-40B4-BE49-F238E27FC236}">
                    <a16:creationId xmlns:a16="http://schemas.microsoft.com/office/drawing/2014/main" id="{CC486B5E-32BC-41E5-8E6B-6F2405F492BD}"/>
                  </a:ext>
                </a:extLst>
              </p:cNvPr>
              <p:cNvGrpSpPr/>
              <p:nvPr/>
            </p:nvGrpSpPr>
            <p:grpSpPr>
              <a:xfrm>
                <a:off x="1772429" y="3066851"/>
                <a:ext cx="49699" cy="83583"/>
                <a:chOff x="335759" y="4103396"/>
                <a:chExt cx="30956" cy="94748"/>
              </a:xfrm>
              <a:grpFill/>
            </p:grpSpPr>
            <p:cxnSp>
              <p:nvCxnSpPr>
                <p:cNvPr id="310" name="Straight Connector 158">
                  <a:extLst>
                    <a:ext uri="{FF2B5EF4-FFF2-40B4-BE49-F238E27FC236}">
                      <a16:creationId xmlns:a16="http://schemas.microsoft.com/office/drawing/2014/main" id="{C5834DB5-2237-4D0F-9355-8D567B56FAC3}"/>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11" name="Straight Connector 159">
                  <a:extLst>
                    <a:ext uri="{FF2B5EF4-FFF2-40B4-BE49-F238E27FC236}">
                      <a16:creationId xmlns:a16="http://schemas.microsoft.com/office/drawing/2014/main" id="{B04BAE55-6113-4710-BCAB-BAF82A22D859}"/>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12" name="Straight Connector 160">
                  <a:extLst>
                    <a:ext uri="{FF2B5EF4-FFF2-40B4-BE49-F238E27FC236}">
                      <a16:creationId xmlns:a16="http://schemas.microsoft.com/office/drawing/2014/main" id="{DAA334A4-94A2-4DFA-A5A3-2D40977A6479}"/>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22" name="Gruppieren 21">
              <a:extLst>
                <a:ext uri="{FF2B5EF4-FFF2-40B4-BE49-F238E27FC236}">
                  <a16:creationId xmlns:a16="http://schemas.microsoft.com/office/drawing/2014/main" id="{793F70F2-2A7A-4289-94F3-B3EB48765A46}"/>
                </a:ext>
              </a:extLst>
            </p:cNvPr>
            <p:cNvGrpSpPr/>
            <p:nvPr/>
          </p:nvGrpSpPr>
          <p:grpSpPr>
            <a:xfrm>
              <a:off x="2098307" y="3003998"/>
              <a:ext cx="116578" cy="127948"/>
              <a:chOff x="2118518" y="3026180"/>
              <a:chExt cx="76156" cy="83583"/>
            </a:xfrm>
            <a:solidFill>
              <a:srgbClr val="6F7D7F"/>
            </a:solidFill>
          </p:grpSpPr>
          <p:sp>
            <p:nvSpPr>
              <p:cNvPr id="62" name="Isosceles Triangle 83">
                <a:extLst>
                  <a:ext uri="{FF2B5EF4-FFF2-40B4-BE49-F238E27FC236}">
                    <a16:creationId xmlns:a16="http://schemas.microsoft.com/office/drawing/2014/main" id="{0BB18E2F-7609-4DD3-829E-241A5BBBA859}"/>
                  </a:ext>
                </a:extLst>
              </p:cNvPr>
              <p:cNvSpPr/>
              <p:nvPr/>
            </p:nvSpPr>
            <p:spPr bwMode="auto">
              <a:xfrm>
                <a:off x="2118518" y="3032856"/>
                <a:ext cx="76156" cy="51338"/>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5" name="Group 161">
                <a:extLst>
                  <a:ext uri="{FF2B5EF4-FFF2-40B4-BE49-F238E27FC236}">
                    <a16:creationId xmlns:a16="http://schemas.microsoft.com/office/drawing/2014/main" id="{57E2B199-5E74-44D2-BD52-D28D66A0E456}"/>
                  </a:ext>
                </a:extLst>
              </p:cNvPr>
              <p:cNvGrpSpPr/>
              <p:nvPr/>
            </p:nvGrpSpPr>
            <p:grpSpPr>
              <a:xfrm>
                <a:off x="2133217" y="3026180"/>
                <a:ext cx="49699" cy="83583"/>
                <a:chOff x="335759" y="4103396"/>
                <a:chExt cx="30956" cy="94748"/>
              </a:xfrm>
              <a:grpFill/>
            </p:grpSpPr>
            <p:cxnSp>
              <p:nvCxnSpPr>
                <p:cNvPr id="307" name="Straight Connector 162">
                  <a:extLst>
                    <a:ext uri="{FF2B5EF4-FFF2-40B4-BE49-F238E27FC236}">
                      <a16:creationId xmlns:a16="http://schemas.microsoft.com/office/drawing/2014/main" id="{5043B54A-CA9D-4ED6-AAF1-DC173F4CCABB}"/>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08" name="Straight Connector 163">
                  <a:extLst>
                    <a:ext uri="{FF2B5EF4-FFF2-40B4-BE49-F238E27FC236}">
                      <a16:creationId xmlns:a16="http://schemas.microsoft.com/office/drawing/2014/main" id="{7F3C1135-2B2F-4C59-A75B-0296D1669895}"/>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09" name="Straight Connector 164">
                  <a:extLst>
                    <a:ext uri="{FF2B5EF4-FFF2-40B4-BE49-F238E27FC236}">
                      <a16:creationId xmlns:a16="http://schemas.microsoft.com/office/drawing/2014/main" id="{CCD31C92-774F-4D92-84EB-753E233E502E}"/>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21" name="Gruppieren 20">
              <a:extLst>
                <a:ext uri="{FF2B5EF4-FFF2-40B4-BE49-F238E27FC236}">
                  <a16:creationId xmlns:a16="http://schemas.microsoft.com/office/drawing/2014/main" id="{A11C7868-6176-44AB-81D1-E506051928C4}"/>
                </a:ext>
              </a:extLst>
            </p:cNvPr>
            <p:cNvGrpSpPr/>
            <p:nvPr/>
          </p:nvGrpSpPr>
          <p:grpSpPr>
            <a:xfrm>
              <a:off x="2454456" y="3025918"/>
              <a:ext cx="116576" cy="102564"/>
              <a:chOff x="2474666" y="3043699"/>
              <a:chExt cx="76156" cy="67001"/>
            </a:xfrm>
            <a:solidFill>
              <a:srgbClr val="6F7D7F"/>
            </a:solidFill>
          </p:grpSpPr>
          <p:sp>
            <p:nvSpPr>
              <p:cNvPr id="52" name="Isosceles Triangle 58">
                <a:extLst>
                  <a:ext uri="{FF2B5EF4-FFF2-40B4-BE49-F238E27FC236}">
                    <a16:creationId xmlns:a16="http://schemas.microsoft.com/office/drawing/2014/main" id="{A6CB75BD-B783-450F-B095-479D32BF4353}"/>
                  </a:ext>
                </a:extLst>
              </p:cNvPr>
              <p:cNvSpPr/>
              <p:nvPr/>
            </p:nvSpPr>
            <p:spPr bwMode="auto">
              <a:xfrm>
                <a:off x="2474666" y="3043699"/>
                <a:ext cx="76156" cy="51338"/>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6" name="Group 165">
                <a:extLst>
                  <a:ext uri="{FF2B5EF4-FFF2-40B4-BE49-F238E27FC236}">
                    <a16:creationId xmlns:a16="http://schemas.microsoft.com/office/drawing/2014/main" id="{73632B48-08D8-49EA-88E5-70369ABCCF2B}"/>
                  </a:ext>
                </a:extLst>
              </p:cNvPr>
              <p:cNvGrpSpPr/>
              <p:nvPr/>
            </p:nvGrpSpPr>
            <p:grpSpPr>
              <a:xfrm>
                <a:off x="2488496" y="3046405"/>
                <a:ext cx="49699" cy="64295"/>
                <a:chOff x="335759" y="4103396"/>
                <a:chExt cx="30956" cy="94748"/>
              </a:xfrm>
              <a:grpFill/>
            </p:grpSpPr>
            <p:cxnSp>
              <p:nvCxnSpPr>
                <p:cNvPr id="304" name="Straight Connector 166">
                  <a:extLst>
                    <a:ext uri="{FF2B5EF4-FFF2-40B4-BE49-F238E27FC236}">
                      <a16:creationId xmlns:a16="http://schemas.microsoft.com/office/drawing/2014/main" id="{31333126-1EA5-4BC7-A9AE-227A12575B18}"/>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05" name="Straight Connector 167">
                  <a:extLst>
                    <a:ext uri="{FF2B5EF4-FFF2-40B4-BE49-F238E27FC236}">
                      <a16:creationId xmlns:a16="http://schemas.microsoft.com/office/drawing/2014/main" id="{C4B2AF7F-031A-4CF0-B585-3EEB3D1C96A4}"/>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306" name="Straight Connector 168">
                  <a:extLst>
                    <a:ext uri="{FF2B5EF4-FFF2-40B4-BE49-F238E27FC236}">
                      <a16:creationId xmlns:a16="http://schemas.microsoft.com/office/drawing/2014/main" id="{CA37A2CA-6C79-465C-BB94-CD0C19A4B27B}"/>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477" name="Gruppieren 476">
              <a:extLst>
                <a:ext uri="{FF2B5EF4-FFF2-40B4-BE49-F238E27FC236}">
                  <a16:creationId xmlns:a16="http://schemas.microsoft.com/office/drawing/2014/main" id="{498756D2-A22A-4C27-954E-6C597796C5B1}"/>
                </a:ext>
              </a:extLst>
            </p:cNvPr>
            <p:cNvGrpSpPr/>
            <p:nvPr/>
          </p:nvGrpSpPr>
          <p:grpSpPr>
            <a:xfrm>
              <a:off x="2812064" y="2595427"/>
              <a:ext cx="116576" cy="110904"/>
              <a:chOff x="2812064" y="2595427"/>
              <a:chExt cx="116576" cy="110904"/>
            </a:xfrm>
            <a:solidFill>
              <a:schemeClr val="accent2">
                <a:lumMod val="75000"/>
              </a:schemeClr>
            </a:solidFill>
          </p:grpSpPr>
          <p:grpSp>
            <p:nvGrpSpPr>
              <p:cNvPr id="50" name="Group 50">
                <a:extLst>
                  <a:ext uri="{FF2B5EF4-FFF2-40B4-BE49-F238E27FC236}">
                    <a16:creationId xmlns:a16="http://schemas.microsoft.com/office/drawing/2014/main" id="{AEFA2CEB-37D8-4339-9AFA-615B15A378D9}"/>
                  </a:ext>
                </a:extLst>
              </p:cNvPr>
              <p:cNvGrpSpPr/>
              <p:nvPr/>
            </p:nvGrpSpPr>
            <p:grpSpPr>
              <a:xfrm>
                <a:off x="2816772" y="2595427"/>
                <a:ext cx="107160" cy="110904"/>
                <a:chOff x="335759" y="4103384"/>
                <a:chExt cx="30956" cy="94760"/>
              </a:xfrm>
              <a:grpFill/>
            </p:grpSpPr>
            <p:cxnSp>
              <p:nvCxnSpPr>
                <p:cNvPr id="373" name="Straight Connector 51">
                  <a:extLst>
                    <a:ext uri="{FF2B5EF4-FFF2-40B4-BE49-F238E27FC236}">
                      <a16:creationId xmlns:a16="http://schemas.microsoft.com/office/drawing/2014/main" id="{2A1619E4-0D35-49E3-8CD1-546C92FD6CD6}"/>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74" name="Straight Connector 52">
                  <a:extLst>
                    <a:ext uri="{FF2B5EF4-FFF2-40B4-BE49-F238E27FC236}">
                      <a16:creationId xmlns:a16="http://schemas.microsoft.com/office/drawing/2014/main" id="{68957F67-9C90-4BC3-A0C3-23728DF3AF90}"/>
                    </a:ext>
                  </a:extLst>
                </p:cNvPr>
                <p:cNvCxnSpPr/>
                <p:nvPr/>
              </p:nvCxnSpPr>
              <p:spPr bwMode="auto">
                <a:xfrm>
                  <a:off x="335759" y="4193381"/>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75" name="Straight Connector 53">
                  <a:extLst>
                    <a:ext uri="{FF2B5EF4-FFF2-40B4-BE49-F238E27FC236}">
                      <a16:creationId xmlns:a16="http://schemas.microsoft.com/office/drawing/2014/main" id="{3580C4C8-7FB8-4644-BC01-E8202F9861C8}"/>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sp>
            <p:nvSpPr>
              <p:cNvPr id="63" name="Isosceles Triangle 84">
                <a:extLst>
                  <a:ext uri="{FF2B5EF4-FFF2-40B4-BE49-F238E27FC236}">
                    <a16:creationId xmlns:a16="http://schemas.microsoft.com/office/drawing/2014/main" id="{5FE3C516-252B-4413-BE16-C8A789842701}"/>
                  </a:ext>
                </a:extLst>
              </p:cNvPr>
              <p:cNvSpPr/>
              <p:nvPr/>
            </p:nvSpPr>
            <p:spPr bwMode="auto">
              <a:xfrm>
                <a:off x="2812064" y="2604066"/>
                <a:ext cx="116576" cy="78586"/>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76" name="Gruppieren 475">
              <a:extLst>
                <a:ext uri="{FF2B5EF4-FFF2-40B4-BE49-F238E27FC236}">
                  <a16:creationId xmlns:a16="http://schemas.microsoft.com/office/drawing/2014/main" id="{BD459E21-EE5C-49BF-98C5-1FEF41861D36}"/>
                </a:ext>
              </a:extLst>
            </p:cNvPr>
            <p:cNvGrpSpPr/>
            <p:nvPr/>
          </p:nvGrpSpPr>
          <p:grpSpPr>
            <a:xfrm>
              <a:off x="3164182" y="2382933"/>
              <a:ext cx="106676" cy="124078"/>
              <a:chOff x="3179442" y="2400682"/>
              <a:chExt cx="76156" cy="88580"/>
            </a:xfrm>
            <a:solidFill>
              <a:schemeClr val="accent2">
                <a:lumMod val="75000"/>
              </a:schemeClr>
            </a:solidFill>
          </p:grpSpPr>
          <p:sp>
            <p:nvSpPr>
              <p:cNvPr id="64" name="Isosceles Triangle 85">
                <a:extLst>
                  <a:ext uri="{FF2B5EF4-FFF2-40B4-BE49-F238E27FC236}">
                    <a16:creationId xmlns:a16="http://schemas.microsoft.com/office/drawing/2014/main" id="{353D5FFD-7656-427F-8DC2-433757E00A64}"/>
                  </a:ext>
                </a:extLst>
              </p:cNvPr>
              <p:cNvSpPr/>
              <p:nvPr/>
            </p:nvSpPr>
            <p:spPr bwMode="auto">
              <a:xfrm>
                <a:off x="3179442" y="2413806"/>
                <a:ext cx="76156" cy="51338"/>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89" name="Group 137">
                <a:extLst>
                  <a:ext uri="{FF2B5EF4-FFF2-40B4-BE49-F238E27FC236}">
                    <a16:creationId xmlns:a16="http://schemas.microsoft.com/office/drawing/2014/main" id="{E741FEC8-47E0-4491-8EA3-332A8EB662F4}"/>
                  </a:ext>
                </a:extLst>
              </p:cNvPr>
              <p:cNvGrpSpPr/>
              <p:nvPr/>
            </p:nvGrpSpPr>
            <p:grpSpPr>
              <a:xfrm>
                <a:off x="3179480" y="2400682"/>
                <a:ext cx="76080" cy="88580"/>
                <a:chOff x="335759" y="4103384"/>
                <a:chExt cx="30956" cy="94760"/>
              </a:xfrm>
              <a:grpFill/>
            </p:grpSpPr>
            <p:cxnSp>
              <p:nvCxnSpPr>
                <p:cNvPr id="325" name="Straight Connector 138">
                  <a:extLst>
                    <a:ext uri="{FF2B5EF4-FFF2-40B4-BE49-F238E27FC236}">
                      <a16:creationId xmlns:a16="http://schemas.microsoft.com/office/drawing/2014/main" id="{9F4F06AF-EC0B-4637-BF86-FA89B82CC406}"/>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26" name="Straight Connector 139">
                  <a:extLst>
                    <a:ext uri="{FF2B5EF4-FFF2-40B4-BE49-F238E27FC236}">
                      <a16:creationId xmlns:a16="http://schemas.microsoft.com/office/drawing/2014/main" id="{5871F217-6A29-4CE7-A218-53A4537DE695}"/>
                    </a:ext>
                  </a:extLst>
                </p:cNvPr>
                <p:cNvCxnSpPr/>
                <p:nvPr/>
              </p:nvCxnSpPr>
              <p:spPr bwMode="auto">
                <a:xfrm>
                  <a:off x="335759" y="4193381"/>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27" name="Straight Connector 140">
                  <a:extLst>
                    <a:ext uri="{FF2B5EF4-FFF2-40B4-BE49-F238E27FC236}">
                      <a16:creationId xmlns:a16="http://schemas.microsoft.com/office/drawing/2014/main" id="{4B6BD385-151D-4CAC-B8CF-047CF3CF5488}"/>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58" name="Gruppieren 57">
              <a:extLst>
                <a:ext uri="{FF2B5EF4-FFF2-40B4-BE49-F238E27FC236}">
                  <a16:creationId xmlns:a16="http://schemas.microsoft.com/office/drawing/2014/main" id="{D446FABC-C5C8-4BA1-928D-CAF7CFBF55CF}"/>
                </a:ext>
              </a:extLst>
            </p:cNvPr>
            <p:cNvGrpSpPr/>
            <p:nvPr/>
          </p:nvGrpSpPr>
          <p:grpSpPr>
            <a:xfrm>
              <a:off x="3532494" y="2253016"/>
              <a:ext cx="106676" cy="124078"/>
              <a:chOff x="3547754" y="2270765"/>
              <a:chExt cx="76156" cy="88580"/>
            </a:xfrm>
            <a:solidFill>
              <a:schemeClr val="accent2">
                <a:lumMod val="75000"/>
              </a:schemeClr>
            </a:solidFill>
          </p:grpSpPr>
          <p:sp>
            <p:nvSpPr>
              <p:cNvPr id="65" name="Isosceles Triangle 86">
                <a:extLst>
                  <a:ext uri="{FF2B5EF4-FFF2-40B4-BE49-F238E27FC236}">
                    <a16:creationId xmlns:a16="http://schemas.microsoft.com/office/drawing/2014/main" id="{82AB620B-94EF-49CC-A182-526A2B88C9EC}"/>
                  </a:ext>
                </a:extLst>
              </p:cNvPr>
              <p:cNvSpPr/>
              <p:nvPr/>
            </p:nvSpPr>
            <p:spPr bwMode="auto">
              <a:xfrm>
                <a:off x="3547754" y="2284037"/>
                <a:ext cx="76156" cy="51338"/>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0" name="Group 141">
                <a:extLst>
                  <a:ext uri="{FF2B5EF4-FFF2-40B4-BE49-F238E27FC236}">
                    <a16:creationId xmlns:a16="http://schemas.microsoft.com/office/drawing/2014/main" id="{5036F140-65A8-4111-B3F4-5084FC36E34F}"/>
                  </a:ext>
                </a:extLst>
              </p:cNvPr>
              <p:cNvGrpSpPr/>
              <p:nvPr/>
            </p:nvGrpSpPr>
            <p:grpSpPr>
              <a:xfrm>
                <a:off x="3547792" y="2270765"/>
                <a:ext cx="76080" cy="88580"/>
                <a:chOff x="335759" y="4103384"/>
                <a:chExt cx="30956" cy="94760"/>
              </a:xfrm>
              <a:grpFill/>
            </p:grpSpPr>
            <p:cxnSp>
              <p:nvCxnSpPr>
                <p:cNvPr id="322" name="Straight Connector 142">
                  <a:extLst>
                    <a:ext uri="{FF2B5EF4-FFF2-40B4-BE49-F238E27FC236}">
                      <a16:creationId xmlns:a16="http://schemas.microsoft.com/office/drawing/2014/main" id="{22BFD7A8-0539-451C-9F25-20B9FA451969}"/>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23" name="Straight Connector 143">
                  <a:extLst>
                    <a:ext uri="{FF2B5EF4-FFF2-40B4-BE49-F238E27FC236}">
                      <a16:creationId xmlns:a16="http://schemas.microsoft.com/office/drawing/2014/main" id="{DB6F323C-C65F-466F-8050-6AA674FB3EEE}"/>
                    </a:ext>
                  </a:extLst>
                </p:cNvPr>
                <p:cNvCxnSpPr/>
                <p:nvPr/>
              </p:nvCxnSpPr>
              <p:spPr bwMode="auto">
                <a:xfrm>
                  <a:off x="335759" y="4196563"/>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24" name="Straight Connector 144">
                  <a:extLst>
                    <a:ext uri="{FF2B5EF4-FFF2-40B4-BE49-F238E27FC236}">
                      <a16:creationId xmlns:a16="http://schemas.microsoft.com/office/drawing/2014/main" id="{367943E1-A3D7-4021-9A5D-CF1DB41D3FEB}"/>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34" name="Gruppieren 33">
              <a:extLst>
                <a:ext uri="{FF2B5EF4-FFF2-40B4-BE49-F238E27FC236}">
                  <a16:creationId xmlns:a16="http://schemas.microsoft.com/office/drawing/2014/main" id="{74FADC2A-EF35-4FC2-98D9-154C66D5605E}"/>
                </a:ext>
              </a:extLst>
            </p:cNvPr>
            <p:cNvGrpSpPr/>
            <p:nvPr/>
          </p:nvGrpSpPr>
          <p:grpSpPr>
            <a:xfrm>
              <a:off x="4962401" y="1665445"/>
              <a:ext cx="106674" cy="165436"/>
              <a:chOff x="4977660" y="1689110"/>
              <a:chExt cx="76156" cy="118106"/>
            </a:xfrm>
            <a:solidFill>
              <a:schemeClr val="accent2">
                <a:lumMod val="75000"/>
              </a:schemeClr>
            </a:solidFill>
          </p:grpSpPr>
          <p:sp>
            <p:nvSpPr>
              <p:cNvPr id="67" name="Isosceles Triangle 88">
                <a:extLst>
                  <a:ext uri="{FF2B5EF4-FFF2-40B4-BE49-F238E27FC236}">
                    <a16:creationId xmlns:a16="http://schemas.microsoft.com/office/drawing/2014/main" id="{09CA5D38-9DEB-405A-A913-B0AA4E79B365}"/>
                  </a:ext>
                </a:extLst>
              </p:cNvPr>
              <p:cNvSpPr/>
              <p:nvPr/>
            </p:nvSpPr>
            <p:spPr bwMode="auto">
              <a:xfrm>
                <a:off x="4977660" y="1719463"/>
                <a:ext cx="76156" cy="51338"/>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1" name="Group 145">
                <a:extLst>
                  <a:ext uri="{FF2B5EF4-FFF2-40B4-BE49-F238E27FC236}">
                    <a16:creationId xmlns:a16="http://schemas.microsoft.com/office/drawing/2014/main" id="{DCCCB1BF-95B4-4AB2-8016-BB061E5658E8}"/>
                  </a:ext>
                </a:extLst>
              </p:cNvPr>
              <p:cNvGrpSpPr/>
              <p:nvPr/>
            </p:nvGrpSpPr>
            <p:grpSpPr>
              <a:xfrm>
                <a:off x="4977698" y="1689110"/>
                <a:ext cx="76080" cy="118106"/>
                <a:chOff x="335759" y="4103384"/>
                <a:chExt cx="30956" cy="94760"/>
              </a:xfrm>
              <a:grpFill/>
            </p:grpSpPr>
            <p:cxnSp>
              <p:nvCxnSpPr>
                <p:cNvPr id="319" name="Straight Connector 146">
                  <a:extLst>
                    <a:ext uri="{FF2B5EF4-FFF2-40B4-BE49-F238E27FC236}">
                      <a16:creationId xmlns:a16="http://schemas.microsoft.com/office/drawing/2014/main" id="{37C842C0-9502-4A02-8289-D0933E4D1EF5}"/>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20" name="Straight Connector 147">
                  <a:extLst>
                    <a:ext uri="{FF2B5EF4-FFF2-40B4-BE49-F238E27FC236}">
                      <a16:creationId xmlns:a16="http://schemas.microsoft.com/office/drawing/2014/main" id="{3153C58A-5624-4376-984E-4A71E945268E}"/>
                    </a:ext>
                  </a:extLst>
                </p:cNvPr>
                <p:cNvCxnSpPr/>
                <p:nvPr/>
              </p:nvCxnSpPr>
              <p:spPr bwMode="auto">
                <a:xfrm>
                  <a:off x="335759" y="4195767"/>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21" name="Straight Connector 148">
                  <a:extLst>
                    <a:ext uri="{FF2B5EF4-FFF2-40B4-BE49-F238E27FC236}">
                      <a16:creationId xmlns:a16="http://schemas.microsoft.com/office/drawing/2014/main" id="{B5050AF5-C694-4810-BD64-1E026FF61845}"/>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36" name="Gruppieren 35">
              <a:extLst>
                <a:ext uri="{FF2B5EF4-FFF2-40B4-BE49-F238E27FC236}">
                  <a16:creationId xmlns:a16="http://schemas.microsoft.com/office/drawing/2014/main" id="{C3F4EF18-D6AA-4ED2-989F-6DFE3F8DFEDD}"/>
                </a:ext>
              </a:extLst>
            </p:cNvPr>
            <p:cNvGrpSpPr/>
            <p:nvPr/>
          </p:nvGrpSpPr>
          <p:grpSpPr>
            <a:xfrm>
              <a:off x="4242418" y="1956611"/>
              <a:ext cx="106676" cy="135784"/>
              <a:chOff x="4257678" y="1976326"/>
              <a:chExt cx="76156" cy="96937"/>
            </a:xfrm>
            <a:solidFill>
              <a:schemeClr val="accent2">
                <a:lumMod val="75000"/>
              </a:schemeClr>
            </a:solidFill>
          </p:grpSpPr>
          <p:sp>
            <p:nvSpPr>
              <p:cNvPr id="66" name="Isosceles Triangle 87">
                <a:extLst>
                  <a:ext uri="{FF2B5EF4-FFF2-40B4-BE49-F238E27FC236}">
                    <a16:creationId xmlns:a16="http://schemas.microsoft.com/office/drawing/2014/main" id="{242151A4-7986-4246-8100-3D1175CABB29}"/>
                  </a:ext>
                </a:extLst>
              </p:cNvPr>
              <p:cNvSpPr/>
              <p:nvPr/>
            </p:nvSpPr>
            <p:spPr bwMode="auto">
              <a:xfrm>
                <a:off x="4257678" y="1993377"/>
                <a:ext cx="76156" cy="51338"/>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92" name="Group 149">
                <a:extLst>
                  <a:ext uri="{FF2B5EF4-FFF2-40B4-BE49-F238E27FC236}">
                    <a16:creationId xmlns:a16="http://schemas.microsoft.com/office/drawing/2014/main" id="{4E3396C0-499C-432E-8886-7B7797211C8A}"/>
                  </a:ext>
                </a:extLst>
              </p:cNvPr>
              <p:cNvGrpSpPr/>
              <p:nvPr/>
            </p:nvGrpSpPr>
            <p:grpSpPr>
              <a:xfrm>
                <a:off x="4257717" y="1976326"/>
                <a:ext cx="76078" cy="96937"/>
                <a:chOff x="335759" y="4103384"/>
                <a:chExt cx="30956" cy="93330"/>
              </a:xfrm>
              <a:grpFill/>
            </p:grpSpPr>
            <p:cxnSp>
              <p:nvCxnSpPr>
                <p:cNvPr id="316" name="Straight Connector 150">
                  <a:extLst>
                    <a:ext uri="{FF2B5EF4-FFF2-40B4-BE49-F238E27FC236}">
                      <a16:creationId xmlns:a16="http://schemas.microsoft.com/office/drawing/2014/main" id="{9566B6CE-C370-495E-88D1-4A67A165D902}"/>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17" name="Straight Connector 151">
                  <a:extLst>
                    <a:ext uri="{FF2B5EF4-FFF2-40B4-BE49-F238E27FC236}">
                      <a16:creationId xmlns:a16="http://schemas.microsoft.com/office/drawing/2014/main" id="{70FA2DA3-929D-4EFB-B759-DFBE2CD2449A}"/>
                    </a:ext>
                  </a:extLst>
                </p:cNvPr>
                <p:cNvCxnSpPr/>
                <p:nvPr/>
              </p:nvCxnSpPr>
              <p:spPr bwMode="auto">
                <a:xfrm>
                  <a:off x="335759" y="4193381"/>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18" name="Straight Connector 152">
                  <a:extLst>
                    <a:ext uri="{FF2B5EF4-FFF2-40B4-BE49-F238E27FC236}">
                      <a16:creationId xmlns:a16="http://schemas.microsoft.com/office/drawing/2014/main" id="{60B22C42-93CE-445F-95D1-EA5D56E23D92}"/>
                    </a:ext>
                  </a:extLst>
                </p:cNvPr>
                <p:cNvCxnSpPr/>
                <p:nvPr/>
              </p:nvCxnSpPr>
              <p:spPr bwMode="auto">
                <a:xfrm>
                  <a:off x="351237" y="410384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sp>
          <p:nvSpPr>
            <p:cNvPr id="490" name="Rectangle 507">
              <a:extLst>
                <a:ext uri="{FF2B5EF4-FFF2-40B4-BE49-F238E27FC236}">
                  <a16:creationId xmlns:a16="http://schemas.microsoft.com/office/drawing/2014/main" id="{39B045C3-77B3-41DA-964B-47D1B31DDC16}"/>
                </a:ext>
              </a:extLst>
            </p:cNvPr>
            <p:cNvSpPr>
              <a:spLocks noChangeArrowheads="1"/>
            </p:cNvSpPr>
            <p:nvPr/>
          </p:nvSpPr>
          <p:spPr bwMode="auto">
            <a:xfrm>
              <a:off x="2844026" y="1996344"/>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cs typeface="Arial" panose="020B0604020202020204" pitchFamily="34" charset="0"/>
                </a:rPr>
                <a:t>#</a:t>
              </a:r>
              <a:endParaRPr lang="en-US"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1" name="Rectangle 507">
              <a:extLst>
                <a:ext uri="{FF2B5EF4-FFF2-40B4-BE49-F238E27FC236}">
                  <a16:creationId xmlns:a16="http://schemas.microsoft.com/office/drawing/2014/main" id="{B82FB3A0-7882-4E7C-8EF8-F053C184C2E3}"/>
                </a:ext>
              </a:extLst>
            </p:cNvPr>
            <p:cNvSpPr>
              <a:spLocks noChangeArrowheads="1"/>
            </p:cNvSpPr>
            <p:nvPr/>
          </p:nvSpPr>
          <p:spPr bwMode="auto">
            <a:xfrm>
              <a:off x="3194492" y="1859576"/>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cs typeface="Arial" panose="020B0604020202020204" pitchFamily="34" charset="0"/>
                </a:rPr>
                <a:t>#</a:t>
              </a:r>
              <a:endParaRPr lang="en-US"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2" name="Rectangle 507">
              <a:extLst>
                <a:ext uri="{FF2B5EF4-FFF2-40B4-BE49-F238E27FC236}">
                  <a16:creationId xmlns:a16="http://schemas.microsoft.com/office/drawing/2014/main" id="{E70C062B-8B65-4468-8DDD-B529E107FF44}"/>
                </a:ext>
              </a:extLst>
            </p:cNvPr>
            <p:cNvSpPr>
              <a:spLocks noChangeArrowheads="1"/>
            </p:cNvSpPr>
            <p:nvPr/>
          </p:nvSpPr>
          <p:spPr bwMode="auto">
            <a:xfrm>
              <a:off x="3561145" y="1733827"/>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3" name="Rectangle 507">
              <a:extLst>
                <a:ext uri="{FF2B5EF4-FFF2-40B4-BE49-F238E27FC236}">
                  <a16:creationId xmlns:a16="http://schemas.microsoft.com/office/drawing/2014/main" id="{1D9C3BB4-67A6-40CD-9DEE-89D9E7702650}"/>
                </a:ext>
              </a:extLst>
            </p:cNvPr>
            <p:cNvSpPr>
              <a:spLocks noChangeArrowheads="1"/>
            </p:cNvSpPr>
            <p:nvPr/>
          </p:nvSpPr>
          <p:spPr bwMode="auto">
            <a:xfrm>
              <a:off x="4276727" y="1479185"/>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4" name="Rectangle 507">
              <a:extLst>
                <a:ext uri="{FF2B5EF4-FFF2-40B4-BE49-F238E27FC236}">
                  <a16:creationId xmlns:a16="http://schemas.microsoft.com/office/drawing/2014/main" id="{D305433C-C86A-4109-BE22-6789C7F2905E}"/>
                </a:ext>
              </a:extLst>
            </p:cNvPr>
            <p:cNvSpPr>
              <a:spLocks noChangeArrowheads="1"/>
            </p:cNvSpPr>
            <p:nvPr/>
          </p:nvSpPr>
          <p:spPr bwMode="auto">
            <a:xfrm>
              <a:off x="2838330" y="2461533"/>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5" name="Rectangle 507">
              <a:extLst>
                <a:ext uri="{FF2B5EF4-FFF2-40B4-BE49-F238E27FC236}">
                  <a16:creationId xmlns:a16="http://schemas.microsoft.com/office/drawing/2014/main" id="{89D70D3A-9A9D-4867-A6D4-88B3B17CC786}"/>
                </a:ext>
              </a:extLst>
            </p:cNvPr>
            <p:cNvSpPr>
              <a:spLocks noChangeArrowheads="1"/>
            </p:cNvSpPr>
            <p:nvPr/>
          </p:nvSpPr>
          <p:spPr bwMode="auto">
            <a:xfrm>
              <a:off x="3190714" y="2249475"/>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6" name="Rectangle 507">
              <a:extLst>
                <a:ext uri="{FF2B5EF4-FFF2-40B4-BE49-F238E27FC236}">
                  <a16:creationId xmlns:a16="http://schemas.microsoft.com/office/drawing/2014/main" id="{02793923-9627-4EFA-BF3D-4D229C1F33D4}"/>
                </a:ext>
              </a:extLst>
            </p:cNvPr>
            <p:cNvSpPr>
              <a:spLocks noChangeArrowheads="1"/>
            </p:cNvSpPr>
            <p:nvPr/>
          </p:nvSpPr>
          <p:spPr bwMode="auto">
            <a:xfrm>
              <a:off x="3555659" y="2117394"/>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7" name="Rectangle 507">
              <a:extLst>
                <a:ext uri="{FF2B5EF4-FFF2-40B4-BE49-F238E27FC236}">
                  <a16:creationId xmlns:a16="http://schemas.microsoft.com/office/drawing/2014/main" id="{D436775F-180C-4787-B1BF-C0264A010DBC}"/>
                </a:ext>
              </a:extLst>
            </p:cNvPr>
            <p:cNvSpPr>
              <a:spLocks noChangeArrowheads="1"/>
            </p:cNvSpPr>
            <p:nvPr/>
          </p:nvSpPr>
          <p:spPr bwMode="auto">
            <a:xfrm>
              <a:off x="4273889" y="1825934"/>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8" name="Rectangle 507">
              <a:extLst>
                <a:ext uri="{FF2B5EF4-FFF2-40B4-BE49-F238E27FC236}">
                  <a16:creationId xmlns:a16="http://schemas.microsoft.com/office/drawing/2014/main" id="{176D1899-C223-4514-A78D-DC737D360AEC}"/>
                </a:ext>
              </a:extLst>
            </p:cNvPr>
            <p:cNvSpPr>
              <a:spLocks noChangeArrowheads="1"/>
            </p:cNvSpPr>
            <p:nvPr/>
          </p:nvSpPr>
          <p:spPr bwMode="auto">
            <a:xfrm>
              <a:off x="4986418" y="1216019"/>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499" name="Rectangle 507">
              <a:extLst>
                <a:ext uri="{FF2B5EF4-FFF2-40B4-BE49-F238E27FC236}">
                  <a16:creationId xmlns:a16="http://schemas.microsoft.com/office/drawing/2014/main" id="{AEC8CF1A-FC87-4260-8915-8B9A4BC5F2B7}"/>
                </a:ext>
              </a:extLst>
            </p:cNvPr>
            <p:cNvSpPr>
              <a:spLocks noChangeArrowheads="1"/>
            </p:cNvSpPr>
            <p:nvPr/>
          </p:nvSpPr>
          <p:spPr bwMode="auto">
            <a:xfrm>
              <a:off x="4988805" y="1530459"/>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1" name="Rectangle 507">
              <a:extLst>
                <a:ext uri="{FF2B5EF4-FFF2-40B4-BE49-F238E27FC236}">
                  <a16:creationId xmlns:a16="http://schemas.microsoft.com/office/drawing/2014/main" id="{88574791-BAEA-45D6-8527-D1C20BE1C4BE}"/>
                </a:ext>
              </a:extLst>
            </p:cNvPr>
            <p:cNvSpPr>
              <a:spLocks noChangeArrowheads="1"/>
            </p:cNvSpPr>
            <p:nvPr/>
          </p:nvSpPr>
          <p:spPr bwMode="auto">
            <a:xfrm>
              <a:off x="1435672" y="2843456"/>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ea typeface="ＭＳ Ｐゴシック" pitchFamily="34" charset="-128"/>
                  <a:cs typeface="Arial" panose="020B0604020202020204" pitchFamily="34" charset="0"/>
                </a:rPr>
                <a:t>*</a:t>
              </a:r>
              <a:endParaRPr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2" name="Rectangle 507">
              <a:extLst>
                <a:ext uri="{FF2B5EF4-FFF2-40B4-BE49-F238E27FC236}">
                  <a16:creationId xmlns:a16="http://schemas.microsoft.com/office/drawing/2014/main" id="{61C3157C-8DE1-4240-A7A3-E3D07A5D8A93}"/>
                </a:ext>
              </a:extLst>
            </p:cNvPr>
            <p:cNvSpPr>
              <a:spLocks noChangeArrowheads="1"/>
            </p:cNvSpPr>
            <p:nvPr/>
          </p:nvSpPr>
          <p:spPr bwMode="auto">
            <a:xfrm>
              <a:off x="1588854" y="2633707"/>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3" name="Rectangle 507">
              <a:extLst>
                <a:ext uri="{FF2B5EF4-FFF2-40B4-BE49-F238E27FC236}">
                  <a16:creationId xmlns:a16="http://schemas.microsoft.com/office/drawing/2014/main" id="{B0268E32-DF73-4433-B8D4-7148B9868A8A}"/>
                </a:ext>
              </a:extLst>
            </p:cNvPr>
            <p:cNvSpPr>
              <a:spLocks noChangeArrowheads="1"/>
            </p:cNvSpPr>
            <p:nvPr/>
          </p:nvSpPr>
          <p:spPr bwMode="auto">
            <a:xfrm>
              <a:off x="1762403" y="2510205"/>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4" name="Rectangle 507">
              <a:extLst>
                <a:ext uri="{FF2B5EF4-FFF2-40B4-BE49-F238E27FC236}">
                  <a16:creationId xmlns:a16="http://schemas.microsoft.com/office/drawing/2014/main" id="{D1D44D0B-4B05-451E-A0E8-39F0123FAE59}"/>
                </a:ext>
              </a:extLst>
            </p:cNvPr>
            <p:cNvSpPr>
              <a:spLocks noChangeArrowheads="1"/>
            </p:cNvSpPr>
            <p:nvPr/>
          </p:nvSpPr>
          <p:spPr bwMode="auto">
            <a:xfrm>
              <a:off x="2132303" y="2299696"/>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5" name="Rectangle 507">
              <a:extLst>
                <a:ext uri="{FF2B5EF4-FFF2-40B4-BE49-F238E27FC236}">
                  <a16:creationId xmlns:a16="http://schemas.microsoft.com/office/drawing/2014/main" id="{A12544B2-45E2-46B4-ABBE-7762D567F228}"/>
                </a:ext>
              </a:extLst>
            </p:cNvPr>
            <p:cNvSpPr>
              <a:spLocks noChangeArrowheads="1"/>
            </p:cNvSpPr>
            <p:nvPr/>
          </p:nvSpPr>
          <p:spPr bwMode="auto">
            <a:xfrm>
              <a:off x="2475497" y="2162444"/>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6" name="Rectangle 507">
              <a:extLst>
                <a:ext uri="{FF2B5EF4-FFF2-40B4-BE49-F238E27FC236}">
                  <a16:creationId xmlns:a16="http://schemas.microsoft.com/office/drawing/2014/main" id="{B402DE78-8FA7-4581-A4AE-6BCBEA6ECA5F}"/>
                </a:ext>
              </a:extLst>
            </p:cNvPr>
            <p:cNvSpPr>
              <a:spLocks noChangeArrowheads="1"/>
            </p:cNvSpPr>
            <p:nvPr/>
          </p:nvSpPr>
          <p:spPr bwMode="auto">
            <a:xfrm>
              <a:off x="1590083" y="2944075"/>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7" name="Rectangle 507">
              <a:extLst>
                <a:ext uri="{FF2B5EF4-FFF2-40B4-BE49-F238E27FC236}">
                  <a16:creationId xmlns:a16="http://schemas.microsoft.com/office/drawing/2014/main" id="{591B3E06-7619-49C3-B2EA-DC114A1DE67F}"/>
                </a:ext>
              </a:extLst>
            </p:cNvPr>
            <p:cNvSpPr>
              <a:spLocks noChangeArrowheads="1"/>
            </p:cNvSpPr>
            <p:nvPr/>
          </p:nvSpPr>
          <p:spPr bwMode="auto">
            <a:xfrm>
              <a:off x="1764848" y="2933844"/>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8" name="Rectangle 507">
              <a:extLst>
                <a:ext uri="{FF2B5EF4-FFF2-40B4-BE49-F238E27FC236}">
                  <a16:creationId xmlns:a16="http://schemas.microsoft.com/office/drawing/2014/main" id="{24BC6C89-D4E3-4821-A11B-4663579D30A3}"/>
                </a:ext>
              </a:extLst>
            </p:cNvPr>
            <p:cNvSpPr>
              <a:spLocks noChangeArrowheads="1"/>
            </p:cNvSpPr>
            <p:nvPr/>
          </p:nvSpPr>
          <p:spPr bwMode="auto">
            <a:xfrm>
              <a:off x="2491543" y="2906379"/>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509" name="Rectangle 507">
              <a:extLst>
                <a:ext uri="{FF2B5EF4-FFF2-40B4-BE49-F238E27FC236}">
                  <a16:creationId xmlns:a16="http://schemas.microsoft.com/office/drawing/2014/main" id="{487EE916-944C-4D0A-A453-DED762B38C71}"/>
                </a:ext>
              </a:extLst>
            </p:cNvPr>
            <p:cNvSpPr>
              <a:spLocks noChangeArrowheads="1"/>
            </p:cNvSpPr>
            <p:nvPr/>
          </p:nvSpPr>
          <p:spPr bwMode="auto">
            <a:xfrm>
              <a:off x="2128157" y="2883553"/>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grpSp>
      <p:grpSp>
        <p:nvGrpSpPr>
          <p:cNvPr id="478" name="Gruppieren 477">
            <a:extLst>
              <a:ext uri="{FF2B5EF4-FFF2-40B4-BE49-F238E27FC236}">
                <a16:creationId xmlns:a16="http://schemas.microsoft.com/office/drawing/2014/main" id="{821E1863-FE91-4CCD-8D99-A27860B8147C}"/>
              </a:ext>
            </a:extLst>
          </p:cNvPr>
          <p:cNvGrpSpPr/>
          <p:nvPr/>
        </p:nvGrpSpPr>
        <p:grpSpPr>
          <a:xfrm>
            <a:off x="6143063" y="6133034"/>
            <a:ext cx="5442422" cy="184666"/>
            <a:chOff x="6351115" y="5686017"/>
            <a:chExt cx="5442422" cy="184666"/>
          </a:xfrm>
        </p:grpSpPr>
        <p:sp>
          <p:nvSpPr>
            <p:cNvPr id="383" name="Rectangle 618">
              <a:extLst>
                <a:ext uri="{FF2B5EF4-FFF2-40B4-BE49-F238E27FC236}">
                  <a16:creationId xmlns:a16="http://schemas.microsoft.com/office/drawing/2014/main" id="{2FEC4515-66B4-4591-972C-D4DD71D6FB21}"/>
                </a:ext>
              </a:extLst>
            </p:cNvPr>
            <p:cNvSpPr>
              <a:spLocks noChangeArrowheads="1"/>
            </p:cNvSpPr>
            <p:nvPr/>
          </p:nvSpPr>
          <p:spPr bwMode="auto">
            <a:xfrm>
              <a:off x="6736450" y="5686017"/>
              <a:ext cx="5057087" cy="184666"/>
            </a:xfrm>
            <a:prstGeom prst="rect">
              <a:avLst/>
            </a:prstGeom>
            <a:noFill/>
            <a:ln w="9525">
              <a:noFill/>
              <a:miter lim="800000"/>
              <a:headEnd/>
              <a:tailEnd/>
            </a:ln>
          </p:spPr>
          <p:txBody>
            <a:bodyPr wrap="square" lIns="0" tIns="0" rIns="0" bIns="0">
              <a:spAutoFit/>
            </a:bodyPr>
            <a:lstStyle/>
            <a:p>
              <a:r>
                <a:rPr sz="1200" dirty="0">
                  <a:solidFill>
                    <a:srgbClr val="515151"/>
                  </a:solidFill>
                  <a:latin typeface="Arial" panose="020B0604020202020204" pitchFamily="34" charset="0"/>
                  <a:cs typeface="Arial" panose="020B0604020202020204" pitchFamily="34" charset="0"/>
                </a:rPr>
                <a:t>Placebo</a:t>
              </a:r>
              <a:r>
                <a:rPr lang="de-DE" sz="1200" dirty="0">
                  <a:solidFill>
                    <a:srgbClr val="515151"/>
                  </a:solidFill>
                  <a:latin typeface="Arial" panose="020B0604020202020204" pitchFamily="34" charset="0"/>
                  <a:cs typeface="Arial" panose="020B0604020202020204" pitchFamily="34" charset="0"/>
                </a:rPr>
                <a:t>	      </a:t>
              </a:r>
              <a:r>
                <a:rPr lang="en-US" sz="1200" dirty="0">
                  <a:solidFill>
                    <a:srgbClr val="515151"/>
                  </a:solidFill>
                  <a:latin typeface="Arial" panose="020B0604020202020204" pitchFamily="34" charset="0"/>
                  <a:cs typeface="Arial" panose="020B0604020202020204" pitchFamily="34" charset="0"/>
                </a:rPr>
                <a:t>Denosumab (Cross-over)              Denosumab </a:t>
              </a:r>
              <a:r>
                <a:rPr lang="de-DE" sz="1200" dirty="0">
                  <a:solidFill>
                    <a:srgbClr val="515151"/>
                  </a:solidFill>
                  <a:latin typeface="Arial" panose="020B0604020202020204" pitchFamily="34" charset="0"/>
                  <a:cs typeface="Arial" panose="020B0604020202020204" pitchFamily="34" charset="0"/>
                </a:rPr>
                <a:t>(Langzeit)</a:t>
              </a:r>
            </a:p>
          </p:txBody>
        </p:sp>
        <p:sp>
          <p:nvSpPr>
            <p:cNvPr id="384" name="Line 620">
              <a:extLst>
                <a:ext uri="{FF2B5EF4-FFF2-40B4-BE49-F238E27FC236}">
                  <a16:creationId xmlns:a16="http://schemas.microsoft.com/office/drawing/2014/main" id="{9CFF88A2-5FC3-49B2-B9FF-E13D503B064D}"/>
                </a:ext>
              </a:extLst>
            </p:cNvPr>
            <p:cNvSpPr>
              <a:spLocks noChangeShapeType="1"/>
            </p:cNvSpPr>
            <p:nvPr/>
          </p:nvSpPr>
          <p:spPr bwMode="auto">
            <a:xfrm>
              <a:off x="6351115" y="5782732"/>
              <a:ext cx="295129" cy="0"/>
            </a:xfrm>
            <a:prstGeom prst="line">
              <a:avLst/>
            </a:prstGeom>
            <a:noFill/>
            <a:ln w="19050" cap="flat" cmpd="sng" algn="ctr">
              <a:solidFill>
                <a:srgbClr val="6F7D7F"/>
              </a:solidFill>
              <a:prstDash val="solid"/>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510" name="Line 620">
              <a:extLst>
                <a:ext uri="{FF2B5EF4-FFF2-40B4-BE49-F238E27FC236}">
                  <a16:creationId xmlns:a16="http://schemas.microsoft.com/office/drawing/2014/main" id="{4B2A7702-7981-4FF3-A665-9D61E06DEE96}"/>
                </a:ext>
              </a:extLst>
            </p:cNvPr>
            <p:cNvSpPr>
              <a:spLocks noChangeShapeType="1"/>
            </p:cNvSpPr>
            <p:nvPr/>
          </p:nvSpPr>
          <p:spPr bwMode="auto">
            <a:xfrm>
              <a:off x="7530209" y="5782732"/>
              <a:ext cx="295129" cy="0"/>
            </a:xfrm>
            <a:prstGeom prst="line">
              <a:avLst/>
            </a:prstGeom>
            <a:noFill/>
            <a:ln w="19050" cap="flat" cmpd="sng" algn="ctr">
              <a:solidFill>
                <a:schemeClr val="accent2">
                  <a:lumMod val="75000"/>
                </a:schemeClr>
              </a:solidFill>
              <a:prstDash val="sysDot"/>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511" name="Line 620">
              <a:extLst>
                <a:ext uri="{FF2B5EF4-FFF2-40B4-BE49-F238E27FC236}">
                  <a16:creationId xmlns:a16="http://schemas.microsoft.com/office/drawing/2014/main" id="{4FF9C5CE-B5AF-41AC-BC11-BA064ADF9FB0}"/>
                </a:ext>
              </a:extLst>
            </p:cNvPr>
            <p:cNvSpPr>
              <a:spLocks noChangeShapeType="1"/>
            </p:cNvSpPr>
            <p:nvPr/>
          </p:nvSpPr>
          <p:spPr bwMode="auto">
            <a:xfrm>
              <a:off x="9859523" y="5782732"/>
              <a:ext cx="295129" cy="0"/>
            </a:xfrm>
            <a:prstGeom prst="line">
              <a:avLst/>
            </a:prstGeom>
            <a:noFill/>
            <a:ln w="19050" cap="flat" cmpd="sng" algn="ctr">
              <a:solidFill>
                <a:schemeClr val="accent3"/>
              </a:solidFill>
              <a:prstDash val="solid"/>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grpSp>
      <p:grpSp>
        <p:nvGrpSpPr>
          <p:cNvPr id="3" name="Gruppieren 2">
            <a:extLst>
              <a:ext uri="{FF2B5EF4-FFF2-40B4-BE49-F238E27FC236}">
                <a16:creationId xmlns:a16="http://schemas.microsoft.com/office/drawing/2014/main" id="{E37D1649-9ED5-4153-81FF-07212D218C11}"/>
              </a:ext>
            </a:extLst>
          </p:cNvPr>
          <p:cNvGrpSpPr/>
          <p:nvPr/>
        </p:nvGrpSpPr>
        <p:grpSpPr>
          <a:xfrm>
            <a:off x="615342" y="3823667"/>
            <a:ext cx="5023817" cy="2651608"/>
            <a:chOff x="615342" y="3823667"/>
            <a:chExt cx="5023817" cy="2651608"/>
          </a:xfrm>
        </p:grpSpPr>
        <p:sp>
          <p:nvSpPr>
            <p:cNvPr id="240" name="TextBox 259">
              <a:extLst>
                <a:ext uri="{FF2B5EF4-FFF2-40B4-BE49-F238E27FC236}">
                  <a16:creationId xmlns:a16="http://schemas.microsoft.com/office/drawing/2014/main" id="{89F1B2F7-E76C-47D4-AF45-BD8D2B24BF46}"/>
                </a:ext>
              </a:extLst>
            </p:cNvPr>
            <p:cNvSpPr txBox="1"/>
            <p:nvPr/>
          </p:nvSpPr>
          <p:spPr>
            <a:xfrm>
              <a:off x="5090611" y="4615669"/>
              <a:ext cx="548548" cy="262829"/>
            </a:xfrm>
            <a:prstGeom prst="rect">
              <a:avLst/>
            </a:prstGeom>
            <a:noFill/>
          </p:spPr>
          <p:txBody>
            <a:bodyPr wrap="none" rtlCol="0">
              <a:spAutoFit/>
            </a:bodyPr>
            <a:lstStyle/>
            <a:p>
              <a:r>
                <a:rPr sz="1108" b="1" dirty="0">
                  <a:solidFill>
                    <a:srgbClr val="515151"/>
                  </a:solidFill>
                  <a:latin typeface="Arial" panose="020B0604020202020204" pitchFamily="34" charset="0"/>
                  <a:cs typeface="Arial" panose="020B0604020202020204" pitchFamily="34" charset="0"/>
                </a:rPr>
                <a:t>7</a:t>
              </a:r>
              <a:r>
                <a:rPr lang="de-DE" sz="1108" b="1" dirty="0">
                  <a:solidFill>
                    <a:srgbClr val="515151"/>
                  </a:solidFill>
                  <a:latin typeface="Arial" panose="020B0604020202020204" pitchFamily="34" charset="0"/>
                  <a:cs typeface="Arial" panose="020B0604020202020204" pitchFamily="34" charset="0"/>
                </a:rPr>
                <a:t>,</a:t>
              </a:r>
              <a:r>
                <a:rPr sz="1108" b="1" dirty="0">
                  <a:solidFill>
                    <a:srgbClr val="515151"/>
                  </a:solidFill>
                  <a:latin typeface="Arial" panose="020B0604020202020204" pitchFamily="34" charset="0"/>
                  <a:cs typeface="Arial" panose="020B0604020202020204" pitchFamily="34" charset="0"/>
                </a:rPr>
                <a:t>4</a:t>
              </a:r>
              <a:r>
                <a:rPr lang="de-DE" sz="1108" b="1" dirty="0">
                  <a:solidFill>
                    <a:srgbClr val="515151"/>
                  </a:solidFill>
                  <a:latin typeface="Arial" panose="020B0604020202020204" pitchFamily="34" charset="0"/>
                  <a:cs typeface="Arial" panose="020B0604020202020204" pitchFamily="34" charset="0"/>
                </a:rPr>
                <a:t> </a:t>
              </a:r>
              <a:r>
                <a:rPr sz="1108" b="1" dirty="0">
                  <a:solidFill>
                    <a:srgbClr val="515151"/>
                  </a:solidFill>
                  <a:latin typeface="Arial" panose="020B0604020202020204" pitchFamily="34" charset="0"/>
                  <a:cs typeface="Arial" panose="020B0604020202020204" pitchFamily="34" charset="0"/>
                </a:rPr>
                <a:t>%</a:t>
              </a:r>
              <a:endParaRPr sz="1108" b="1" baseline="30000" dirty="0">
                <a:solidFill>
                  <a:srgbClr val="515151"/>
                </a:solidFill>
                <a:latin typeface="Arial" panose="020B0604020202020204" pitchFamily="34" charset="0"/>
                <a:cs typeface="Arial" panose="020B0604020202020204" pitchFamily="34" charset="0"/>
              </a:endParaRPr>
            </a:p>
          </p:txBody>
        </p:sp>
        <p:sp>
          <p:nvSpPr>
            <p:cNvPr id="385" name="Rectangle 299">
              <a:extLst>
                <a:ext uri="{FF2B5EF4-FFF2-40B4-BE49-F238E27FC236}">
                  <a16:creationId xmlns:a16="http://schemas.microsoft.com/office/drawing/2014/main" id="{E8169772-7B67-45BF-A8C8-7D75F067F8C0}"/>
                </a:ext>
              </a:extLst>
            </p:cNvPr>
            <p:cNvSpPr>
              <a:spLocks noChangeArrowheads="1"/>
            </p:cNvSpPr>
            <p:nvPr/>
          </p:nvSpPr>
          <p:spPr bwMode="auto">
            <a:xfrm>
              <a:off x="1332473" y="4097481"/>
              <a:ext cx="1186936" cy="2036278"/>
            </a:xfrm>
            <a:prstGeom prst="rect">
              <a:avLst/>
            </a:prstGeom>
            <a:solidFill>
              <a:srgbClr val="DBE5ED">
                <a:alpha val="54000"/>
              </a:srgbClr>
            </a:solidFill>
            <a:ln w="12700" algn="ctr">
              <a:noFill/>
              <a:round/>
              <a:headEnd/>
              <a:tailEnd/>
            </a:ln>
          </p:spPr>
          <p:txBody>
            <a:bodyPr lIns="42203" rIns="42203" anchor="ctr" anchorCtr="1"/>
            <a:lstStyle/>
            <a:p>
              <a:endParaRPr lang="fr-FR" sz="1662" dirty="0">
                <a:solidFill>
                  <a:srgbClr val="515151"/>
                </a:solidFill>
                <a:latin typeface="Arial" panose="020B0604020202020204" pitchFamily="34" charset="0"/>
                <a:cs typeface="Arial" panose="020B0604020202020204" pitchFamily="34" charset="0"/>
              </a:endParaRPr>
            </a:p>
          </p:txBody>
        </p:sp>
        <p:sp>
          <p:nvSpPr>
            <p:cNvPr id="241" name="Freeform 1">
              <a:extLst>
                <a:ext uri="{FF2B5EF4-FFF2-40B4-BE49-F238E27FC236}">
                  <a16:creationId xmlns:a16="http://schemas.microsoft.com/office/drawing/2014/main" id="{D023524B-853F-42F2-94D4-D75F451283FB}"/>
                </a:ext>
              </a:extLst>
            </p:cNvPr>
            <p:cNvSpPr/>
            <p:nvPr/>
          </p:nvSpPr>
          <p:spPr bwMode="auto">
            <a:xfrm>
              <a:off x="1441313" y="4235782"/>
              <a:ext cx="3612264" cy="1548256"/>
            </a:xfrm>
            <a:custGeom>
              <a:avLst/>
              <a:gdLst>
                <a:gd name="connsiteX0" fmla="*/ 0 w 3318320"/>
                <a:gd name="connsiteY0" fmla="*/ 2163942 h 2163942"/>
                <a:gd name="connsiteX1" fmla="*/ 37238 w 3318320"/>
                <a:gd name="connsiteY1" fmla="*/ 1994303 h 2163942"/>
                <a:gd name="connsiteX2" fmla="*/ 186190 w 3318320"/>
                <a:gd name="connsiteY2" fmla="*/ 1667436 h 2163942"/>
                <a:gd name="connsiteX3" fmla="*/ 347555 w 3318320"/>
                <a:gd name="connsiteY3" fmla="*/ 1402632 h 2163942"/>
                <a:gd name="connsiteX4" fmla="*/ 686834 w 3318320"/>
                <a:gd name="connsiteY4" fmla="*/ 1079903 h 2163942"/>
                <a:gd name="connsiteX5" fmla="*/ 1005426 w 3318320"/>
                <a:gd name="connsiteY5" fmla="*/ 827512 h 2163942"/>
                <a:gd name="connsiteX6" fmla="*/ 1348843 w 3318320"/>
                <a:gd name="connsiteY6" fmla="*/ 657872 h 2163942"/>
                <a:gd name="connsiteX7" fmla="*/ 1667435 w 3318320"/>
                <a:gd name="connsiteY7" fmla="*/ 488232 h 2163942"/>
                <a:gd name="connsiteX8" fmla="*/ 2002577 w 3318320"/>
                <a:gd name="connsiteY8" fmla="*/ 397206 h 2163942"/>
                <a:gd name="connsiteX9" fmla="*/ 2664586 w 3318320"/>
                <a:gd name="connsiteY9" fmla="*/ 186190 h 2163942"/>
                <a:gd name="connsiteX10" fmla="*/ 3318320 w 3318320"/>
                <a:gd name="connsiteY10" fmla="*/ 0 h 216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18320" h="2163942">
                  <a:moveTo>
                    <a:pt x="0" y="2163942"/>
                  </a:moveTo>
                  <a:lnTo>
                    <a:pt x="37238" y="1994303"/>
                  </a:lnTo>
                  <a:lnTo>
                    <a:pt x="186190" y="1667436"/>
                  </a:lnTo>
                  <a:lnTo>
                    <a:pt x="347555" y="1402632"/>
                  </a:lnTo>
                  <a:lnTo>
                    <a:pt x="686834" y="1079903"/>
                  </a:lnTo>
                  <a:lnTo>
                    <a:pt x="1005426" y="827512"/>
                  </a:lnTo>
                  <a:lnTo>
                    <a:pt x="1348843" y="657872"/>
                  </a:lnTo>
                  <a:lnTo>
                    <a:pt x="1667435" y="488232"/>
                  </a:lnTo>
                  <a:lnTo>
                    <a:pt x="2002577" y="397206"/>
                  </a:lnTo>
                  <a:lnTo>
                    <a:pt x="2664586" y="186190"/>
                  </a:lnTo>
                  <a:lnTo>
                    <a:pt x="3318320" y="0"/>
                  </a:lnTo>
                </a:path>
              </a:pathLst>
            </a:custGeom>
            <a:noFill/>
            <a:ln w="19050" cap="flat" cmpd="sng" algn="ctr">
              <a:solidFill>
                <a:schemeClr val="accent3"/>
              </a:solidFill>
              <a:prstDash val="solid"/>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16" name="Rectangle 4269">
              <a:extLst>
                <a:ext uri="{FF2B5EF4-FFF2-40B4-BE49-F238E27FC236}">
                  <a16:creationId xmlns:a16="http://schemas.microsoft.com/office/drawing/2014/main" id="{CFB0F371-0C22-42F5-9969-7E7908B3EB79}"/>
                </a:ext>
              </a:extLst>
            </p:cNvPr>
            <p:cNvSpPr>
              <a:spLocks noChangeArrowheads="1"/>
            </p:cNvSpPr>
            <p:nvPr/>
          </p:nvSpPr>
          <p:spPr bwMode="auto">
            <a:xfrm>
              <a:off x="1601175" y="4123859"/>
              <a:ext cx="641201" cy="153888"/>
            </a:xfrm>
            <a:prstGeom prst="rect">
              <a:avLst/>
            </a:prstGeom>
            <a:noFill/>
            <a:ln w="9525">
              <a:noFill/>
              <a:miter lim="800000"/>
              <a:headEnd/>
              <a:tailEnd/>
            </a:ln>
          </p:spPr>
          <p:txBody>
            <a:bodyPr wrap="none" lIns="0" tIns="0" rIns="0" bIns="0">
              <a:spAutoFit/>
            </a:bodyPr>
            <a:lstStyle/>
            <a:p>
              <a:pPr>
                <a:defRPr/>
              </a:pPr>
              <a:r>
                <a:rPr lang="en-US" sz="1000" kern="0" dirty="0">
                  <a:solidFill>
                    <a:srgbClr val="515151"/>
                  </a:solidFill>
                  <a:latin typeface="Arial" panose="020B0604020202020204" pitchFamily="34" charset="0"/>
                  <a:cs typeface="Arial" panose="020B0604020202020204" pitchFamily="34" charset="0"/>
                </a:rPr>
                <a:t>FREEDOM</a:t>
              </a:r>
              <a:endParaRPr sz="1000" kern="0" baseline="30000" dirty="0">
                <a:solidFill>
                  <a:srgbClr val="515151"/>
                </a:solidFill>
                <a:latin typeface="Arial" panose="020B0604020202020204" pitchFamily="34" charset="0"/>
                <a:cs typeface="Arial" panose="020B0604020202020204" pitchFamily="34" charset="0"/>
              </a:endParaRPr>
            </a:p>
          </p:txBody>
        </p:sp>
        <p:sp>
          <p:nvSpPr>
            <p:cNvPr id="20" name="TextBox 6">
              <a:extLst>
                <a:ext uri="{FF2B5EF4-FFF2-40B4-BE49-F238E27FC236}">
                  <a16:creationId xmlns:a16="http://schemas.microsoft.com/office/drawing/2014/main" id="{1BA9811C-DD2C-468A-8C4D-13AF38531C3D}"/>
                </a:ext>
              </a:extLst>
            </p:cNvPr>
            <p:cNvSpPr txBox="1">
              <a:spLocks noChangeArrowheads="1"/>
            </p:cNvSpPr>
            <p:nvPr/>
          </p:nvSpPr>
          <p:spPr bwMode="auto">
            <a:xfrm>
              <a:off x="1241846" y="3823667"/>
              <a:ext cx="1867819" cy="261610"/>
            </a:xfrm>
            <a:prstGeom prst="rect">
              <a:avLst/>
            </a:prstGeom>
            <a:noFill/>
            <a:ln w="9525">
              <a:noFill/>
              <a:miter lim="800000"/>
              <a:headEnd/>
              <a:tailEnd/>
            </a:ln>
          </p:spPr>
          <p:txBody>
            <a:bodyPr wrap="none">
              <a:spAutoFit/>
            </a:bodyPr>
            <a:lstStyle/>
            <a:p>
              <a:r>
                <a:rPr lang="de-DE" sz="1100" b="1" dirty="0">
                  <a:solidFill>
                    <a:srgbClr val="515151"/>
                  </a:solidFill>
                  <a:latin typeface="Arial" panose="020B0604020202020204" pitchFamily="34" charset="0"/>
                  <a:cs typeface="Arial" panose="020B0604020202020204" pitchFamily="34" charset="0"/>
                </a:rPr>
                <a:t>BMD an der Gesamthüfte</a:t>
              </a:r>
              <a:endParaRPr sz="1100" b="1" dirty="0">
                <a:solidFill>
                  <a:srgbClr val="515151"/>
                </a:solidFill>
                <a:latin typeface="Arial" panose="020B0604020202020204" pitchFamily="34" charset="0"/>
                <a:cs typeface="Arial" panose="020B0604020202020204" pitchFamily="34" charset="0"/>
              </a:endParaRPr>
            </a:p>
          </p:txBody>
        </p:sp>
        <p:sp>
          <p:nvSpPr>
            <p:cNvPr id="157" name="Rectangle 4471">
              <a:extLst>
                <a:ext uri="{FF2B5EF4-FFF2-40B4-BE49-F238E27FC236}">
                  <a16:creationId xmlns:a16="http://schemas.microsoft.com/office/drawing/2014/main" id="{7148676A-2499-4CE7-B4AF-01E8D8BF3F9A}"/>
                </a:ext>
              </a:extLst>
            </p:cNvPr>
            <p:cNvSpPr>
              <a:spLocks noChangeArrowheads="1"/>
            </p:cNvSpPr>
            <p:nvPr/>
          </p:nvSpPr>
          <p:spPr bwMode="auto">
            <a:xfrm>
              <a:off x="3082913" y="6313692"/>
              <a:ext cx="360676" cy="161583"/>
            </a:xfrm>
            <a:prstGeom prst="rect">
              <a:avLst/>
            </a:prstGeom>
            <a:noFill/>
            <a:ln w="9525">
              <a:noFill/>
              <a:miter lim="800000"/>
              <a:headEnd/>
              <a:tailEnd/>
            </a:ln>
          </p:spPr>
          <p:txBody>
            <a:bodyPr wrap="none" lIns="0" tIns="0" rIns="0" bIns="0">
              <a:spAutoFit/>
            </a:bodyPr>
            <a:lstStyle/>
            <a:p>
              <a:r>
                <a:rPr lang="de-DE" sz="1050" b="1" dirty="0">
                  <a:solidFill>
                    <a:srgbClr val="515151"/>
                  </a:solidFill>
                  <a:latin typeface="Arial" panose="020B0604020202020204" pitchFamily="34" charset="0"/>
                  <a:cs typeface="Arial" panose="020B0604020202020204" pitchFamily="34" charset="0"/>
                </a:rPr>
                <a:t>Jahre</a:t>
              </a:r>
              <a:endParaRPr sz="1050" b="1" dirty="0">
                <a:solidFill>
                  <a:srgbClr val="515151"/>
                </a:solidFill>
                <a:latin typeface="Arial" panose="020B0604020202020204" pitchFamily="34" charset="0"/>
                <a:cs typeface="Arial" panose="020B0604020202020204" pitchFamily="34" charset="0"/>
              </a:endParaRPr>
            </a:p>
          </p:txBody>
        </p:sp>
        <p:sp>
          <p:nvSpPr>
            <p:cNvPr id="158" name="Line 149">
              <a:extLst>
                <a:ext uri="{FF2B5EF4-FFF2-40B4-BE49-F238E27FC236}">
                  <a16:creationId xmlns:a16="http://schemas.microsoft.com/office/drawing/2014/main" id="{B42290CA-1F14-492A-B938-FDE60E0B7C78}"/>
                </a:ext>
              </a:extLst>
            </p:cNvPr>
            <p:cNvSpPr>
              <a:spLocks noChangeShapeType="1"/>
            </p:cNvSpPr>
            <p:nvPr/>
          </p:nvSpPr>
          <p:spPr bwMode="auto">
            <a:xfrm flipH="1">
              <a:off x="1267248" y="6128862"/>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62" name="Line 154">
              <a:extLst>
                <a:ext uri="{FF2B5EF4-FFF2-40B4-BE49-F238E27FC236}">
                  <a16:creationId xmlns:a16="http://schemas.microsoft.com/office/drawing/2014/main" id="{C172D795-348F-4085-B455-19AE109EF8EE}"/>
                </a:ext>
              </a:extLst>
            </p:cNvPr>
            <p:cNvSpPr>
              <a:spLocks noChangeShapeType="1"/>
            </p:cNvSpPr>
            <p:nvPr/>
          </p:nvSpPr>
          <p:spPr bwMode="auto">
            <a:xfrm flipH="1">
              <a:off x="1267248" y="4443413"/>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63" name="Line 155">
              <a:extLst>
                <a:ext uri="{FF2B5EF4-FFF2-40B4-BE49-F238E27FC236}">
                  <a16:creationId xmlns:a16="http://schemas.microsoft.com/office/drawing/2014/main" id="{25F40802-B8CD-429E-902D-5D7AB9B638E0}"/>
                </a:ext>
              </a:extLst>
            </p:cNvPr>
            <p:cNvSpPr>
              <a:spLocks noChangeShapeType="1"/>
            </p:cNvSpPr>
            <p:nvPr/>
          </p:nvSpPr>
          <p:spPr bwMode="auto">
            <a:xfrm flipH="1">
              <a:off x="1267248" y="4098949"/>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64" name="Rectangle 156">
              <a:extLst>
                <a:ext uri="{FF2B5EF4-FFF2-40B4-BE49-F238E27FC236}">
                  <a16:creationId xmlns:a16="http://schemas.microsoft.com/office/drawing/2014/main" id="{3AF40187-93B1-439B-92C4-407A76BC6869}"/>
                </a:ext>
              </a:extLst>
            </p:cNvPr>
            <p:cNvSpPr>
              <a:spLocks noChangeArrowheads="1"/>
            </p:cNvSpPr>
            <p:nvPr/>
          </p:nvSpPr>
          <p:spPr bwMode="auto">
            <a:xfrm>
              <a:off x="1019788" y="6065271"/>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–2</a:t>
              </a:r>
            </a:p>
          </p:txBody>
        </p:sp>
        <p:sp>
          <p:nvSpPr>
            <p:cNvPr id="165" name="Rectangle 157">
              <a:extLst>
                <a:ext uri="{FF2B5EF4-FFF2-40B4-BE49-F238E27FC236}">
                  <a16:creationId xmlns:a16="http://schemas.microsoft.com/office/drawing/2014/main" id="{95C66F40-5907-4B23-94E7-C7910611FD49}"/>
                </a:ext>
              </a:extLst>
            </p:cNvPr>
            <p:cNvSpPr>
              <a:spLocks noChangeArrowheads="1"/>
            </p:cNvSpPr>
            <p:nvPr/>
          </p:nvSpPr>
          <p:spPr bwMode="auto">
            <a:xfrm>
              <a:off x="1073185" y="5724869"/>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0</a:t>
              </a:r>
            </a:p>
          </p:txBody>
        </p:sp>
        <p:sp>
          <p:nvSpPr>
            <p:cNvPr id="166" name="Rectangle 158">
              <a:extLst>
                <a:ext uri="{FF2B5EF4-FFF2-40B4-BE49-F238E27FC236}">
                  <a16:creationId xmlns:a16="http://schemas.microsoft.com/office/drawing/2014/main" id="{C5F2113C-F40A-4368-81B3-20CBB47FDADF}"/>
                </a:ext>
              </a:extLst>
            </p:cNvPr>
            <p:cNvSpPr>
              <a:spLocks noChangeArrowheads="1"/>
            </p:cNvSpPr>
            <p:nvPr/>
          </p:nvSpPr>
          <p:spPr bwMode="auto">
            <a:xfrm>
              <a:off x="1073185" y="5385867"/>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2</a:t>
              </a:r>
            </a:p>
          </p:txBody>
        </p:sp>
        <p:sp>
          <p:nvSpPr>
            <p:cNvPr id="169" name="Rectangle 161">
              <a:extLst>
                <a:ext uri="{FF2B5EF4-FFF2-40B4-BE49-F238E27FC236}">
                  <a16:creationId xmlns:a16="http://schemas.microsoft.com/office/drawing/2014/main" id="{0AEBEBDC-E0A8-4F4D-8885-E552223B5AFD}"/>
                </a:ext>
              </a:extLst>
            </p:cNvPr>
            <p:cNvSpPr>
              <a:spLocks noChangeArrowheads="1"/>
            </p:cNvSpPr>
            <p:nvPr/>
          </p:nvSpPr>
          <p:spPr bwMode="auto">
            <a:xfrm>
              <a:off x="1073185" y="4375694"/>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8</a:t>
              </a:r>
            </a:p>
          </p:txBody>
        </p:sp>
        <p:sp>
          <p:nvSpPr>
            <p:cNvPr id="170" name="Rectangle 162">
              <a:extLst>
                <a:ext uri="{FF2B5EF4-FFF2-40B4-BE49-F238E27FC236}">
                  <a16:creationId xmlns:a16="http://schemas.microsoft.com/office/drawing/2014/main" id="{193435DE-1A20-4215-9B6A-AD78C416CA40}"/>
                </a:ext>
              </a:extLst>
            </p:cNvPr>
            <p:cNvSpPr>
              <a:spLocks noChangeArrowheads="1"/>
            </p:cNvSpPr>
            <p:nvPr/>
          </p:nvSpPr>
          <p:spPr bwMode="auto">
            <a:xfrm>
              <a:off x="1019788" y="4038005"/>
              <a:ext cx="157094"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10</a:t>
              </a:r>
            </a:p>
          </p:txBody>
        </p:sp>
        <p:cxnSp>
          <p:nvCxnSpPr>
            <p:cNvPr id="171" name="Straight Connector 1024">
              <a:extLst>
                <a:ext uri="{FF2B5EF4-FFF2-40B4-BE49-F238E27FC236}">
                  <a16:creationId xmlns:a16="http://schemas.microsoft.com/office/drawing/2014/main" id="{F8CB851B-AF84-41A5-B433-371C7A93D485}"/>
                </a:ext>
              </a:extLst>
            </p:cNvPr>
            <p:cNvCxnSpPr>
              <a:cxnSpLocks noChangeShapeType="1"/>
            </p:cNvCxnSpPr>
            <p:nvPr/>
          </p:nvCxnSpPr>
          <p:spPr bwMode="auto">
            <a:xfrm flipV="1">
              <a:off x="1339468" y="5787940"/>
              <a:ext cx="3744109" cy="2461"/>
            </a:xfrm>
            <a:prstGeom prst="line">
              <a:avLst/>
            </a:prstGeom>
            <a:noFill/>
            <a:ln w="9525" algn="ctr">
              <a:solidFill>
                <a:srgbClr val="515151"/>
              </a:solidFill>
              <a:prstDash val="dash"/>
              <a:round/>
              <a:headEnd/>
              <a:tailEnd/>
            </a:ln>
          </p:spPr>
        </p:cxnSp>
        <p:sp>
          <p:nvSpPr>
            <p:cNvPr id="172" name="Line 151">
              <a:extLst>
                <a:ext uri="{FF2B5EF4-FFF2-40B4-BE49-F238E27FC236}">
                  <a16:creationId xmlns:a16="http://schemas.microsoft.com/office/drawing/2014/main" id="{7E42938B-5421-4346-BA65-B222FD2BB31A}"/>
                </a:ext>
              </a:extLst>
            </p:cNvPr>
            <p:cNvSpPr>
              <a:spLocks noChangeShapeType="1"/>
            </p:cNvSpPr>
            <p:nvPr/>
          </p:nvSpPr>
          <p:spPr bwMode="auto">
            <a:xfrm flipH="1">
              <a:off x="1267248" y="5790001"/>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cxnSp>
          <p:nvCxnSpPr>
            <p:cNvPr id="173" name="Straight Connector 192">
              <a:extLst>
                <a:ext uri="{FF2B5EF4-FFF2-40B4-BE49-F238E27FC236}">
                  <a16:creationId xmlns:a16="http://schemas.microsoft.com/office/drawing/2014/main" id="{A8BB8D63-DDBD-487D-B91D-6858B590EFC7}"/>
                </a:ext>
              </a:extLst>
            </p:cNvPr>
            <p:cNvCxnSpPr>
              <a:cxnSpLocks/>
            </p:cNvCxnSpPr>
            <p:nvPr/>
          </p:nvCxnSpPr>
          <p:spPr bwMode="auto">
            <a:xfrm flipV="1">
              <a:off x="1333659" y="4098595"/>
              <a:ext cx="0" cy="2034439"/>
            </a:xfrm>
            <a:prstGeom prst="line">
              <a:avLst/>
            </a:prstGeom>
            <a:noFill/>
            <a:ln w="9525" cap="flat" cmpd="sng" algn="ctr">
              <a:solidFill>
                <a:srgbClr val="515151"/>
              </a:solidFill>
              <a:prstDash val="solid"/>
              <a:round/>
              <a:headEnd type="none" w="med" len="med"/>
              <a:tailEnd type="none" w="med" len="med"/>
            </a:ln>
            <a:effectLst/>
          </p:spPr>
        </p:cxnSp>
        <p:cxnSp>
          <p:nvCxnSpPr>
            <p:cNvPr id="174" name="Straight Connector 193">
              <a:extLst>
                <a:ext uri="{FF2B5EF4-FFF2-40B4-BE49-F238E27FC236}">
                  <a16:creationId xmlns:a16="http://schemas.microsoft.com/office/drawing/2014/main" id="{EECC3B93-37A7-4D3F-9652-1CA4E529E2F9}"/>
                </a:ext>
              </a:extLst>
            </p:cNvPr>
            <p:cNvCxnSpPr>
              <a:cxnSpLocks/>
              <a:endCxn id="158" idx="0"/>
            </p:cNvCxnSpPr>
            <p:nvPr/>
          </p:nvCxnSpPr>
          <p:spPr bwMode="auto">
            <a:xfrm flipH="1">
              <a:off x="1338917" y="6128263"/>
              <a:ext cx="3712672" cy="600"/>
            </a:xfrm>
            <a:prstGeom prst="line">
              <a:avLst/>
            </a:prstGeom>
            <a:noFill/>
            <a:ln w="9525" cap="flat" cmpd="sng" algn="ctr">
              <a:solidFill>
                <a:srgbClr val="515151"/>
              </a:solidFill>
              <a:prstDash val="solid"/>
              <a:round/>
              <a:headEnd type="none" w="med" len="med"/>
              <a:tailEnd type="none" w="med" len="med"/>
            </a:ln>
            <a:effectLst/>
          </p:spPr>
        </p:cxnSp>
        <p:sp>
          <p:nvSpPr>
            <p:cNvPr id="177" name="Line 346">
              <a:extLst>
                <a:ext uri="{FF2B5EF4-FFF2-40B4-BE49-F238E27FC236}">
                  <a16:creationId xmlns:a16="http://schemas.microsoft.com/office/drawing/2014/main" id="{5BB93A5F-CCF3-4B53-8440-99EC15FF520F}"/>
                </a:ext>
              </a:extLst>
            </p:cNvPr>
            <p:cNvSpPr>
              <a:spLocks noChangeShapeType="1"/>
            </p:cNvSpPr>
            <p:nvPr/>
          </p:nvSpPr>
          <p:spPr bwMode="auto">
            <a:xfrm>
              <a:off x="2895395"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78" name="Line 347">
              <a:extLst>
                <a:ext uri="{FF2B5EF4-FFF2-40B4-BE49-F238E27FC236}">
                  <a16:creationId xmlns:a16="http://schemas.microsoft.com/office/drawing/2014/main" id="{ACFA1B15-6448-4D02-85CD-49E733C13984}"/>
                </a:ext>
              </a:extLst>
            </p:cNvPr>
            <p:cNvSpPr>
              <a:spLocks noChangeShapeType="1"/>
            </p:cNvSpPr>
            <p:nvPr/>
          </p:nvSpPr>
          <p:spPr bwMode="auto">
            <a:xfrm>
              <a:off x="3612564"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79" name="Line 348">
              <a:extLst>
                <a:ext uri="{FF2B5EF4-FFF2-40B4-BE49-F238E27FC236}">
                  <a16:creationId xmlns:a16="http://schemas.microsoft.com/office/drawing/2014/main" id="{BD2BEC94-DFDC-4787-9CFC-9865961A5B31}"/>
                </a:ext>
              </a:extLst>
            </p:cNvPr>
            <p:cNvSpPr>
              <a:spLocks noChangeShapeType="1"/>
            </p:cNvSpPr>
            <p:nvPr/>
          </p:nvSpPr>
          <p:spPr bwMode="auto">
            <a:xfrm>
              <a:off x="3971148"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80" name="Line 349">
              <a:extLst>
                <a:ext uri="{FF2B5EF4-FFF2-40B4-BE49-F238E27FC236}">
                  <a16:creationId xmlns:a16="http://schemas.microsoft.com/office/drawing/2014/main" id="{755617DF-4B41-4815-B59F-5068530C2E5F}"/>
                </a:ext>
              </a:extLst>
            </p:cNvPr>
            <p:cNvSpPr>
              <a:spLocks noChangeShapeType="1"/>
            </p:cNvSpPr>
            <p:nvPr/>
          </p:nvSpPr>
          <p:spPr bwMode="auto">
            <a:xfrm>
              <a:off x="4329733"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81" name="Line 350">
              <a:extLst>
                <a:ext uri="{FF2B5EF4-FFF2-40B4-BE49-F238E27FC236}">
                  <a16:creationId xmlns:a16="http://schemas.microsoft.com/office/drawing/2014/main" id="{B208F642-A42D-4513-B971-B512F84E1913}"/>
                </a:ext>
              </a:extLst>
            </p:cNvPr>
            <p:cNvSpPr>
              <a:spLocks noChangeShapeType="1"/>
            </p:cNvSpPr>
            <p:nvPr/>
          </p:nvSpPr>
          <p:spPr bwMode="auto">
            <a:xfrm>
              <a:off x="4688317"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82" name="Line 351">
              <a:extLst>
                <a:ext uri="{FF2B5EF4-FFF2-40B4-BE49-F238E27FC236}">
                  <a16:creationId xmlns:a16="http://schemas.microsoft.com/office/drawing/2014/main" id="{B61164CF-ACA4-4044-AE92-5585DC5C0C00}"/>
                </a:ext>
              </a:extLst>
            </p:cNvPr>
            <p:cNvSpPr>
              <a:spLocks noChangeShapeType="1"/>
            </p:cNvSpPr>
            <p:nvPr/>
          </p:nvSpPr>
          <p:spPr bwMode="auto">
            <a:xfrm>
              <a:off x="5046899"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86" name="Rectangle 4467">
              <a:extLst>
                <a:ext uri="{FF2B5EF4-FFF2-40B4-BE49-F238E27FC236}">
                  <a16:creationId xmlns:a16="http://schemas.microsoft.com/office/drawing/2014/main" id="{47592E8D-F692-4C18-9571-5CC8D5F18505}"/>
                </a:ext>
              </a:extLst>
            </p:cNvPr>
            <p:cNvSpPr>
              <a:spLocks noChangeArrowheads="1"/>
            </p:cNvSpPr>
            <p:nvPr/>
          </p:nvSpPr>
          <p:spPr bwMode="auto">
            <a:xfrm>
              <a:off x="2845077"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4</a:t>
              </a:r>
            </a:p>
          </p:txBody>
        </p:sp>
        <p:sp>
          <p:nvSpPr>
            <p:cNvPr id="187" name="Rectangle 4468">
              <a:extLst>
                <a:ext uri="{FF2B5EF4-FFF2-40B4-BE49-F238E27FC236}">
                  <a16:creationId xmlns:a16="http://schemas.microsoft.com/office/drawing/2014/main" id="{9A372F6D-DD62-4F0A-93B5-790A534BEDF3}"/>
                </a:ext>
              </a:extLst>
            </p:cNvPr>
            <p:cNvSpPr>
              <a:spLocks noChangeArrowheads="1"/>
            </p:cNvSpPr>
            <p:nvPr/>
          </p:nvSpPr>
          <p:spPr bwMode="auto">
            <a:xfrm>
              <a:off x="3204652"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5</a:t>
              </a:r>
            </a:p>
          </p:txBody>
        </p:sp>
        <p:sp>
          <p:nvSpPr>
            <p:cNvPr id="189" name="Rectangle 4468">
              <a:extLst>
                <a:ext uri="{FF2B5EF4-FFF2-40B4-BE49-F238E27FC236}">
                  <a16:creationId xmlns:a16="http://schemas.microsoft.com/office/drawing/2014/main" id="{CD074C78-950E-4B1D-AF43-14BEFAE2207D}"/>
                </a:ext>
              </a:extLst>
            </p:cNvPr>
            <p:cNvSpPr>
              <a:spLocks noChangeArrowheads="1"/>
            </p:cNvSpPr>
            <p:nvPr/>
          </p:nvSpPr>
          <p:spPr bwMode="auto">
            <a:xfrm>
              <a:off x="3564228"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6</a:t>
              </a:r>
            </a:p>
          </p:txBody>
        </p:sp>
        <p:sp>
          <p:nvSpPr>
            <p:cNvPr id="191" name="Line 345">
              <a:extLst>
                <a:ext uri="{FF2B5EF4-FFF2-40B4-BE49-F238E27FC236}">
                  <a16:creationId xmlns:a16="http://schemas.microsoft.com/office/drawing/2014/main" id="{287F007D-6201-4DB7-9935-4A7241704969}"/>
                </a:ext>
              </a:extLst>
            </p:cNvPr>
            <p:cNvSpPr>
              <a:spLocks noChangeShapeType="1"/>
            </p:cNvSpPr>
            <p:nvPr/>
          </p:nvSpPr>
          <p:spPr bwMode="auto">
            <a:xfrm>
              <a:off x="3253980"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92" name="Rectangle 4468">
              <a:extLst>
                <a:ext uri="{FF2B5EF4-FFF2-40B4-BE49-F238E27FC236}">
                  <a16:creationId xmlns:a16="http://schemas.microsoft.com/office/drawing/2014/main" id="{3968C592-4529-4890-83E1-2B75DFFEAB81}"/>
                </a:ext>
              </a:extLst>
            </p:cNvPr>
            <p:cNvSpPr>
              <a:spLocks noChangeArrowheads="1"/>
            </p:cNvSpPr>
            <p:nvPr/>
          </p:nvSpPr>
          <p:spPr bwMode="auto">
            <a:xfrm>
              <a:off x="3923804"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7</a:t>
              </a:r>
            </a:p>
          </p:txBody>
        </p:sp>
        <p:sp>
          <p:nvSpPr>
            <p:cNvPr id="193" name="Rectangle 4468">
              <a:extLst>
                <a:ext uri="{FF2B5EF4-FFF2-40B4-BE49-F238E27FC236}">
                  <a16:creationId xmlns:a16="http://schemas.microsoft.com/office/drawing/2014/main" id="{BAA2C57F-B0D1-4DDC-8EAC-37F53A27EC3E}"/>
                </a:ext>
              </a:extLst>
            </p:cNvPr>
            <p:cNvSpPr>
              <a:spLocks noChangeArrowheads="1"/>
            </p:cNvSpPr>
            <p:nvPr/>
          </p:nvSpPr>
          <p:spPr bwMode="auto">
            <a:xfrm>
              <a:off x="4953715" y="6172102"/>
              <a:ext cx="157094"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10</a:t>
              </a:r>
            </a:p>
          </p:txBody>
        </p:sp>
        <p:sp>
          <p:nvSpPr>
            <p:cNvPr id="195" name="Rectangle 4468">
              <a:extLst>
                <a:ext uri="{FF2B5EF4-FFF2-40B4-BE49-F238E27FC236}">
                  <a16:creationId xmlns:a16="http://schemas.microsoft.com/office/drawing/2014/main" id="{A1C8515D-7941-4B52-ADA3-AB68116BA4B8}"/>
                </a:ext>
              </a:extLst>
            </p:cNvPr>
            <p:cNvSpPr>
              <a:spLocks noChangeArrowheads="1"/>
            </p:cNvSpPr>
            <p:nvPr/>
          </p:nvSpPr>
          <p:spPr bwMode="auto">
            <a:xfrm>
              <a:off x="4283380"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8</a:t>
              </a:r>
            </a:p>
          </p:txBody>
        </p:sp>
        <p:sp>
          <p:nvSpPr>
            <p:cNvPr id="196" name="Rectangle 4468">
              <a:extLst>
                <a:ext uri="{FF2B5EF4-FFF2-40B4-BE49-F238E27FC236}">
                  <a16:creationId xmlns:a16="http://schemas.microsoft.com/office/drawing/2014/main" id="{EDA9E47A-F88C-4C50-8E97-390DE1738145}"/>
                </a:ext>
              </a:extLst>
            </p:cNvPr>
            <p:cNvSpPr>
              <a:spLocks noChangeArrowheads="1"/>
            </p:cNvSpPr>
            <p:nvPr/>
          </p:nvSpPr>
          <p:spPr bwMode="auto">
            <a:xfrm>
              <a:off x="4642958"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9</a:t>
              </a:r>
            </a:p>
          </p:txBody>
        </p:sp>
        <p:sp>
          <p:nvSpPr>
            <p:cNvPr id="239" name="TextBox 258">
              <a:extLst>
                <a:ext uri="{FF2B5EF4-FFF2-40B4-BE49-F238E27FC236}">
                  <a16:creationId xmlns:a16="http://schemas.microsoft.com/office/drawing/2014/main" id="{73882B15-940A-4820-ADEE-A3796800DBF0}"/>
                </a:ext>
              </a:extLst>
            </p:cNvPr>
            <p:cNvSpPr txBox="1"/>
            <p:nvPr/>
          </p:nvSpPr>
          <p:spPr>
            <a:xfrm>
              <a:off x="5069545" y="4103845"/>
              <a:ext cx="548548" cy="262829"/>
            </a:xfrm>
            <a:prstGeom prst="rect">
              <a:avLst/>
            </a:prstGeom>
            <a:noFill/>
          </p:spPr>
          <p:txBody>
            <a:bodyPr wrap="none" rtlCol="0">
              <a:spAutoFit/>
            </a:bodyPr>
            <a:lstStyle/>
            <a:p>
              <a:r>
                <a:rPr sz="1108" b="1" dirty="0">
                  <a:solidFill>
                    <a:srgbClr val="515151"/>
                  </a:solidFill>
                  <a:latin typeface="Arial" panose="020B0604020202020204" pitchFamily="34" charset="0"/>
                  <a:cs typeface="Arial" panose="020B0604020202020204" pitchFamily="34" charset="0"/>
                </a:rPr>
                <a:t>9</a:t>
              </a:r>
              <a:r>
                <a:rPr lang="de-DE" sz="1108" b="1" dirty="0">
                  <a:solidFill>
                    <a:srgbClr val="515151"/>
                  </a:solidFill>
                  <a:latin typeface="Arial" panose="020B0604020202020204" pitchFamily="34" charset="0"/>
                  <a:cs typeface="Arial" panose="020B0604020202020204" pitchFamily="34" charset="0"/>
                </a:rPr>
                <a:t>,</a:t>
              </a:r>
              <a:r>
                <a:rPr sz="1108" b="1" dirty="0">
                  <a:solidFill>
                    <a:srgbClr val="515151"/>
                  </a:solidFill>
                  <a:latin typeface="Arial" panose="020B0604020202020204" pitchFamily="34" charset="0"/>
                  <a:cs typeface="Arial" panose="020B0604020202020204" pitchFamily="34" charset="0"/>
                </a:rPr>
                <a:t>2</a:t>
              </a:r>
              <a:r>
                <a:rPr lang="de-DE" sz="1108" b="1" dirty="0">
                  <a:solidFill>
                    <a:srgbClr val="515151"/>
                  </a:solidFill>
                  <a:latin typeface="Arial" panose="020B0604020202020204" pitchFamily="34" charset="0"/>
                  <a:cs typeface="Arial" panose="020B0604020202020204" pitchFamily="34" charset="0"/>
                </a:rPr>
                <a:t> </a:t>
              </a:r>
              <a:r>
                <a:rPr sz="1108" b="1" dirty="0">
                  <a:solidFill>
                    <a:srgbClr val="515151"/>
                  </a:solidFill>
                  <a:latin typeface="Arial" panose="020B0604020202020204" pitchFamily="34" charset="0"/>
                  <a:cs typeface="Arial" panose="020B0604020202020204" pitchFamily="34" charset="0"/>
                </a:rPr>
                <a:t>%</a:t>
              </a:r>
              <a:endParaRPr sz="1108" b="1" baseline="30000" dirty="0">
                <a:solidFill>
                  <a:srgbClr val="515151"/>
                </a:solidFill>
                <a:latin typeface="Arial" panose="020B0604020202020204" pitchFamily="34" charset="0"/>
                <a:cs typeface="Arial" panose="020B0604020202020204" pitchFamily="34" charset="0"/>
              </a:endParaRPr>
            </a:p>
          </p:txBody>
        </p:sp>
        <p:sp>
          <p:nvSpPr>
            <p:cNvPr id="243" name="Freeform 8">
              <a:extLst>
                <a:ext uri="{FF2B5EF4-FFF2-40B4-BE49-F238E27FC236}">
                  <a16:creationId xmlns:a16="http://schemas.microsoft.com/office/drawing/2014/main" id="{87A996A8-A225-4B31-8D76-6FA9CD589DA7}"/>
                </a:ext>
              </a:extLst>
            </p:cNvPr>
            <p:cNvSpPr/>
            <p:nvPr/>
          </p:nvSpPr>
          <p:spPr bwMode="auto">
            <a:xfrm>
              <a:off x="2562053" y="4768504"/>
              <a:ext cx="2493682" cy="1240319"/>
            </a:xfrm>
            <a:custGeom>
              <a:avLst/>
              <a:gdLst>
                <a:gd name="connsiteX0" fmla="*/ 0 w 2290762"/>
                <a:gd name="connsiteY0" fmla="*/ 1733550 h 1733550"/>
                <a:gd name="connsiteX1" fmla="*/ 304800 w 2290762"/>
                <a:gd name="connsiteY1" fmla="*/ 1038225 h 1733550"/>
                <a:gd name="connsiteX2" fmla="*/ 633412 w 2290762"/>
                <a:gd name="connsiteY2" fmla="*/ 762000 h 1733550"/>
                <a:gd name="connsiteX3" fmla="*/ 971550 w 2290762"/>
                <a:gd name="connsiteY3" fmla="*/ 590550 h 1733550"/>
                <a:gd name="connsiteX4" fmla="*/ 1638300 w 2290762"/>
                <a:gd name="connsiteY4" fmla="*/ 276225 h 1733550"/>
                <a:gd name="connsiteX5" fmla="*/ 2290762 w 2290762"/>
                <a:gd name="connsiteY5"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762" h="1733550">
                  <a:moveTo>
                    <a:pt x="0" y="1733550"/>
                  </a:moveTo>
                  <a:lnTo>
                    <a:pt x="304800" y="1038225"/>
                  </a:lnTo>
                  <a:lnTo>
                    <a:pt x="633412" y="762000"/>
                  </a:lnTo>
                  <a:lnTo>
                    <a:pt x="971550" y="590550"/>
                  </a:lnTo>
                  <a:lnTo>
                    <a:pt x="1638300" y="276225"/>
                  </a:lnTo>
                  <a:lnTo>
                    <a:pt x="2290762" y="0"/>
                  </a:lnTo>
                </a:path>
              </a:pathLst>
            </a:custGeom>
            <a:noFill/>
            <a:ln w="19050" cap="flat" cmpd="sng" algn="ctr">
              <a:solidFill>
                <a:schemeClr val="accent2">
                  <a:lumMod val="75000"/>
                </a:schemeClr>
              </a:solidFill>
              <a:prstDash val="sysDot"/>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140" name="Rectangle 4270">
              <a:extLst>
                <a:ext uri="{FF2B5EF4-FFF2-40B4-BE49-F238E27FC236}">
                  <a16:creationId xmlns:a16="http://schemas.microsoft.com/office/drawing/2014/main" id="{16E16501-4C8B-43A2-9B19-A8C113D910F3}"/>
                </a:ext>
              </a:extLst>
            </p:cNvPr>
            <p:cNvSpPr>
              <a:spLocks noChangeArrowheads="1"/>
            </p:cNvSpPr>
            <p:nvPr/>
          </p:nvSpPr>
          <p:spPr bwMode="auto">
            <a:xfrm>
              <a:off x="3275013" y="4113236"/>
              <a:ext cx="764633" cy="153888"/>
            </a:xfrm>
            <a:prstGeom prst="rect">
              <a:avLst/>
            </a:prstGeom>
            <a:noFill/>
            <a:ln w="9525">
              <a:noFill/>
              <a:miter lim="800000"/>
              <a:headEnd/>
              <a:tailEnd/>
            </a:ln>
          </p:spPr>
          <p:txBody>
            <a:bodyPr wrap="none" lIns="0" tIns="0" rIns="0" bIns="0">
              <a:spAutoFit/>
            </a:bodyPr>
            <a:lstStyle/>
            <a:p>
              <a:pPr>
                <a:defRPr/>
              </a:pPr>
              <a:r>
                <a:rPr lang="de-DE" sz="1000" kern="0" dirty="0">
                  <a:solidFill>
                    <a:srgbClr val="515151"/>
                  </a:solidFill>
                  <a:latin typeface="Arial" panose="020B0604020202020204" pitchFamily="34" charset="0"/>
                  <a:cs typeface="Arial" panose="020B0604020202020204" pitchFamily="34" charset="0"/>
                </a:rPr>
                <a:t>Verlängerung</a:t>
              </a:r>
              <a:endParaRPr sz="1000" kern="0" dirty="0">
                <a:solidFill>
                  <a:srgbClr val="515151"/>
                </a:solidFill>
                <a:latin typeface="Arial" panose="020B0604020202020204" pitchFamily="34" charset="0"/>
                <a:cs typeface="Arial" panose="020B0604020202020204" pitchFamily="34" charset="0"/>
              </a:endParaRPr>
            </a:p>
          </p:txBody>
        </p:sp>
        <p:sp>
          <p:nvSpPr>
            <p:cNvPr id="159" name="Line 151">
              <a:extLst>
                <a:ext uri="{FF2B5EF4-FFF2-40B4-BE49-F238E27FC236}">
                  <a16:creationId xmlns:a16="http://schemas.microsoft.com/office/drawing/2014/main" id="{7BC912F2-E98D-4631-881A-F817CAB34E2A}"/>
                </a:ext>
              </a:extLst>
            </p:cNvPr>
            <p:cNvSpPr>
              <a:spLocks noChangeShapeType="1"/>
            </p:cNvSpPr>
            <p:nvPr/>
          </p:nvSpPr>
          <p:spPr bwMode="auto">
            <a:xfrm flipH="1">
              <a:off x="1267248" y="5452224"/>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60" name="Line 152">
              <a:extLst>
                <a:ext uri="{FF2B5EF4-FFF2-40B4-BE49-F238E27FC236}">
                  <a16:creationId xmlns:a16="http://schemas.microsoft.com/office/drawing/2014/main" id="{F8FA152D-659E-487A-A124-B57C6A0DFF70}"/>
                </a:ext>
              </a:extLst>
            </p:cNvPr>
            <p:cNvSpPr>
              <a:spLocks noChangeShapeType="1"/>
            </p:cNvSpPr>
            <p:nvPr/>
          </p:nvSpPr>
          <p:spPr bwMode="auto">
            <a:xfrm flipH="1">
              <a:off x="1267248" y="5121452"/>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61" name="Line 153">
              <a:extLst>
                <a:ext uri="{FF2B5EF4-FFF2-40B4-BE49-F238E27FC236}">
                  <a16:creationId xmlns:a16="http://schemas.microsoft.com/office/drawing/2014/main" id="{D2010182-2245-49C5-A00E-553FFF105B04}"/>
                </a:ext>
              </a:extLst>
            </p:cNvPr>
            <p:cNvSpPr>
              <a:spLocks noChangeShapeType="1"/>
            </p:cNvSpPr>
            <p:nvPr/>
          </p:nvSpPr>
          <p:spPr bwMode="auto">
            <a:xfrm flipH="1">
              <a:off x="1267248" y="4774185"/>
              <a:ext cx="71669" cy="0"/>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67" name="Rectangle 159">
              <a:extLst>
                <a:ext uri="{FF2B5EF4-FFF2-40B4-BE49-F238E27FC236}">
                  <a16:creationId xmlns:a16="http://schemas.microsoft.com/office/drawing/2014/main" id="{A56F5371-F522-4E75-A203-00479DABB575}"/>
                </a:ext>
              </a:extLst>
            </p:cNvPr>
            <p:cNvSpPr>
              <a:spLocks noChangeArrowheads="1"/>
            </p:cNvSpPr>
            <p:nvPr/>
          </p:nvSpPr>
          <p:spPr bwMode="auto">
            <a:xfrm>
              <a:off x="1073185" y="5059212"/>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4</a:t>
              </a:r>
            </a:p>
          </p:txBody>
        </p:sp>
        <p:sp>
          <p:nvSpPr>
            <p:cNvPr id="168" name="Rectangle 160">
              <a:extLst>
                <a:ext uri="{FF2B5EF4-FFF2-40B4-BE49-F238E27FC236}">
                  <a16:creationId xmlns:a16="http://schemas.microsoft.com/office/drawing/2014/main" id="{978EB4D1-C8CE-4451-8616-D645E6E017FD}"/>
                </a:ext>
              </a:extLst>
            </p:cNvPr>
            <p:cNvSpPr>
              <a:spLocks noChangeArrowheads="1"/>
            </p:cNvSpPr>
            <p:nvPr/>
          </p:nvSpPr>
          <p:spPr bwMode="auto">
            <a:xfrm>
              <a:off x="1073185" y="4710580"/>
              <a:ext cx="118622" cy="1704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sz="1108" dirty="0">
                  <a:solidFill>
                    <a:srgbClr val="515151"/>
                  </a:solidFill>
                  <a:latin typeface="Arial" panose="020B0604020202020204" pitchFamily="34" charset="0"/>
                  <a:ea typeface="ＭＳ Ｐゴシック" pitchFamily="34" charset="-128"/>
                  <a:cs typeface="Arial" panose="020B0604020202020204" pitchFamily="34" charset="0"/>
                </a:rPr>
                <a:t> 6</a:t>
              </a:r>
            </a:p>
          </p:txBody>
        </p:sp>
        <p:sp>
          <p:nvSpPr>
            <p:cNvPr id="176" name="Line 345">
              <a:extLst>
                <a:ext uri="{FF2B5EF4-FFF2-40B4-BE49-F238E27FC236}">
                  <a16:creationId xmlns:a16="http://schemas.microsoft.com/office/drawing/2014/main" id="{7540BE0D-6D45-40EC-9F9E-D210575149E3}"/>
                </a:ext>
              </a:extLst>
            </p:cNvPr>
            <p:cNvSpPr>
              <a:spLocks noChangeShapeType="1"/>
            </p:cNvSpPr>
            <p:nvPr/>
          </p:nvSpPr>
          <p:spPr bwMode="auto">
            <a:xfrm>
              <a:off x="1819642"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83" name="Rectangle 4464">
              <a:extLst>
                <a:ext uri="{FF2B5EF4-FFF2-40B4-BE49-F238E27FC236}">
                  <a16:creationId xmlns:a16="http://schemas.microsoft.com/office/drawing/2014/main" id="{DDEACE87-2E86-41EA-8437-D3E065AE72E7}"/>
                </a:ext>
              </a:extLst>
            </p:cNvPr>
            <p:cNvSpPr>
              <a:spLocks noChangeArrowheads="1"/>
            </p:cNvSpPr>
            <p:nvPr/>
          </p:nvSpPr>
          <p:spPr bwMode="auto">
            <a:xfrm>
              <a:off x="1766347"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1</a:t>
              </a:r>
            </a:p>
          </p:txBody>
        </p:sp>
        <p:sp>
          <p:nvSpPr>
            <p:cNvPr id="184" name="Rectangle 4465">
              <a:extLst>
                <a:ext uri="{FF2B5EF4-FFF2-40B4-BE49-F238E27FC236}">
                  <a16:creationId xmlns:a16="http://schemas.microsoft.com/office/drawing/2014/main" id="{B939C514-9BAA-46F0-8726-F22B80C6439C}"/>
                </a:ext>
              </a:extLst>
            </p:cNvPr>
            <p:cNvSpPr>
              <a:spLocks noChangeArrowheads="1"/>
            </p:cNvSpPr>
            <p:nvPr/>
          </p:nvSpPr>
          <p:spPr bwMode="auto">
            <a:xfrm>
              <a:off x="2125923"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2</a:t>
              </a:r>
            </a:p>
          </p:txBody>
        </p:sp>
        <p:sp>
          <p:nvSpPr>
            <p:cNvPr id="185" name="Rectangle 4466">
              <a:extLst>
                <a:ext uri="{FF2B5EF4-FFF2-40B4-BE49-F238E27FC236}">
                  <a16:creationId xmlns:a16="http://schemas.microsoft.com/office/drawing/2014/main" id="{5E06BBC8-088C-4557-BFBB-0857F436F367}"/>
                </a:ext>
              </a:extLst>
            </p:cNvPr>
            <p:cNvSpPr>
              <a:spLocks noChangeArrowheads="1"/>
            </p:cNvSpPr>
            <p:nvPr/>
          </p:nvSpPr>
          <p:spPr bwMode="auto">
            <a:xfrm>
              <a:off x="2485498"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3</a:t>
              </a:r>
            </a:p>
          </p:txBody>
        </p:sp>
        <p:sp>
          <p:nvSpPr>
            <p:cNvPr id="190" name="Line 345">
              <a:extLst>
                <a:ext uri="{FF2B5EF4-FFF2-40B4-BE49-F238E27FC236}">
                  <a16:creationId xmlns:a16="http://schemas.microsoft.com/office/drawing/2014/main" id="{D1E6FEE1-D12F-4443-8E2B-3FDF5B51F87A}"/>
                </a:ext>
              </a:extLst>
            </p:cNvPr>
            <p:cNvSpPr>
              <a:spLocks noChangeShapeType="1"/>
            </p:cNvSpPr>
            <p:nvPr/>
          </p:nvSpPr>
          <p:spPr bwMode="auto">
            <a:xfrm>
              <a:off x="2178227"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94" name="Line 345">
              <a:extLst>
                <a:ext uri="{FF2B5EF4-FFF2-40B4-BE49-F238E27FC236}">
                  <a16:creationId xmlns:a16="http://schemas.microsoft.com/office/drawing/2014/main" id="{159482A7-8C66-4696-AA43-0419A2DADD4E}"/>
                </a:ext>
              </a:extLst>
            </p:cNvPr>
            <p:cNvSpPr>
              <a:spLocks noChangeShapeType="1"/>
            </p:cNvSpPr>
            <p:nvPr/>
          </p:nvSpPr>
          <p:spPr bwMode="auto">
            <a:xfrm>
              <a:off x="2536811"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9" name="Rectangle 507">
              <a:extLst>
                <a:ext uri="{FF2B5EF4-FFF2-40B4-BE49-F238E27FC236}">
                  <a16:creationId xmlns:a16="http://schemas.microsoft.com/office/drawing/2014/main" id="{2B405466-2647-4559-80F7-9347685A2713}"/>
                </a:ext>
              </a:extLst>
            </p:cNvPr>
            <p:cNvSpPr>
              <a:spLocks noChangeArrowheads="1"/>
            </p:cNvSpPr>
            <p:nvPr/>
          </p:nvSpPr>
          <p:spPr bwMode="auto">
            <a:xfrm>
              <a:off x="2869022" y="4543662"/>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cs typeface="Arial" panose="020B0604020202020204" pitchFamily="34" charset="0"/>
                </a:rPr>
                <a:t>#</a:t>
              </a:r>
              <a:endParaRPr lang="en-US"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0" name="Rectangle 507">
              <a:extLst>
                <a:ext uri="{FF2B5EF4-FFF2-40B4-BE49-F238E27FC236}">
                  <a16:creationId xmlns:a16="http://schemas.microsoft.com/office/drawing/2014/main" id="{1603F1BB-95E9-41A4-9DA9-803672EBDEBF}"/>
                </a:ext>
              </a:extLst>
            </p:cNvPr>
            <p:cNvSpPr>
              <a:spLocks noChangeArrowheads="1"/>
            </p:cNvSpPr>
            <p:nvPr/>
          </p:nvSpPr>
          <p:spPr bwMode="auto">
            <a:xfrm>
              <a:off x="3219488" y="4417959"/>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cs typeface="Arial" panose="020B0604020202020204" pitchFamily="34" charset="0"/>
                </a:rPr>
                <a:t>#</a:t>
              </a:r>
              <a:endParaRPr lang="en-US"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1" name="Rectangle 507">
              <a:extLst>
                <a:ext uri="{FF2B5EF4-FFF2-40B4-BE49-F238E27FC236}">
                  <a16:creationId xmlns:a16="http://schemas.microsoft.com/office/drawing/2014/main" id="{AC7C6968-4BA3-4B7F-923A-F9C1A7D63534}"/>
                </a:ext>
              </a:extLst>
            </p:cNvPr>
            <p:cNvSpPr>
              <a:spLocks noChangeArrowheads="1"/>
            </p:cNvSpPr>
            <p:nvPr/>
          </p:nvSpPr>
          <p:spPr bwMode="auto">
            <a:xfrm>
              <a:off x="3586141" y="4352086"/>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2" name="Rectangle 507">
              <a:extLst>
                <a:ext uri="{FF2B5EF4-FFF2-40B4-BE49-F238E27FC236}">
                  <a16:creationId xmlns:a16="http://schemas.microsoft.com/office/drawing/2014/main" id="{81ED3250-3EA8-42E5-B033-5E81DB0120A0}"/>
                </a:ext>
              </a:extLst>
            </p:cNvPr>
            <p:cNvSpPr>
              <a:spLocks noChangeArrowheads="1"/>
            </p:cNvSpPr>
            <p:nvPr/>
          </p:nvSpPr>
          <p:spPr bwMode="auto">
            <a:xfrm>
              <a:off x="4301723" y="4198081"/>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3" name="Rectangle 507">
              <a:extLst>
                <a:ext uri="{FF2B5EF4-FFF2-40B4-BE49-F238E27FC236}">
                  <a16:creationId xmlns:a16="http://schemas.microsoft.com/office/drawing/2014/main" id="{0F3161B3-7015-456B-AD0C-9CF222DF0577}"/>
                </a:ext>
              </a:extLst>
            </p:cNvPr>
            <p:cNvSpPr>
              <a:spLocks noChangeArrowheads="1"/>
            </p:cNvSpPr>
            <p:nvPr/>
          </p:nvSpPr>
          <p:spPr bwMode="auto">
            <a:xfrm>
              <a:off x="2863326" y="5327300"/>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4" name="Rectangle 507">
              <a:extLst>
                <a:ext uri="{FF2B5EF4-FFF2-40B4-BE49-F238E27FC236}">
                  <a16:creationId xmlns:a16="http://schemas.microsoft.com/office/drawing/2014/main" id="{53635449-0984-41B8-9ABF-6E6F7B6109A7}"/>
                </a:ext>
              </a:extLst>
            </p:cNvPr>
            <p:cNvSpPr>
              <a:spLocks noChangeArrowheads="1"/>
            </p:cNvSpPr>
            <p:nvPr/>
          </p:nvSpPr>
          <p:spPr bwMode="auto">
            <a:xfrm>
              <a:off x="3228421" y="5142558"/>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GB"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5" name="Rectangle 507">
              <a:extLst>
                <a:ext uri="{FF2B5EF4-FFF2-40B4-BE49-F238E27FC236}">
                  <a16:creationId xmlns:a16="http://schemas.microsoft.com/office/drawing/2014/main" id="{65B9FDEC-FD0C-4B66-BC76-F2B6717F5AEF}"/>
                </a:ext>
              </a:extLst>
            </p:cNvPr>
            <p:cNvSpPr>
              <a:spLocks noChangeArrowheads="1"/>
            </p:cNvSpPr>
            <p:nvPr/>
          </p:nvSpPr>
          <p:spPr bwMode="auto">
            <a:xfrm>
              <a:off x="3580655" y="4999961"/>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6" name="Rectangle 507">
              <a:extLst>
                <a:ext uri="{FF2B5EF4-FFF2-40B4-BE49-F238E27FC236}">
                  <a16:creationId xmlns:a16="http://schemas.microsoft.com/office/drawing/2014/main" id="{80EF2F28-5150-4558-831C-BA107BE7FEC5}"/>
                </a:ext>
              </a:extLst>
            </p:cNvPr>
            <p:cNvSpPr>
              <a:spLocks noChangeArrowheads="1"/>
            </p:cNvSpPr>
            <p:nvPr/>
          </p:nvSpPr>
          <p:spPr bwMode="auto">
            <a:xfrm>
              <a:off x="4288470" y="4773067"/>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7" name="Rectangle 507">
              <a:extLst>
                <a:ext uri="{FF2B5EF4-FFF2-40B4-BE49-F238E27FC236}">
                  <a16:creationId xmlns:a16="http://schemas.microsoft.com/office/drawing/2014/main" id="{21A722E4-67E9-4A18-A781-DE3FF14FAEA5}"/>
                </a:ext>
              </a:extLst>
            </p:cNvPr>
            <p:cNvSpPr>
              <a:spLocks noChangeArrowheads="1"/>
            </p:cNvSpPr>
            <p:nvPr/>
          </p:nvSpPr>
          <p:spPr bwMode="auto">
            <a:xfrm>
              <a:off x="5011414" y="4038921"/>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8" name="Rectangle 507">
              <a:extLst>
                <a:ext uri="{FF2B5EF4-FFF2-40B4-BE49-F238E27FC236}">
                  <a16:creationId xmlns:a16="http://schemas.microsoft.com/office/drawing/2014/main" id="{C87A0190-38F0-4CE4-A261-841149068E4E}"/>
                </a:ext>
              </a:extLst>
            </p:cNvPr>
            <p:cNvSpPr>
              <a:spLocks noChangeArrowheads="1"/>
            </p:cNvSpPr>
            <p:nvPr/>
          </p:nvSpPr>
          <p:spPr bwMode="auto">
            <a:xfrm>
              <a:off x="5013801" y="4553233"/>
              <a:ext cx="52900"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515151"/>
                  </a:solidFill>
                  <a:latin typeface="Arial" panose="020B0604020202020204" pitchFamily="34" charset="0"/>
                  <a:ea typeface="ＭＳ Ｐゴシック" pitchFamily="34" charset="-128"/>
                  <a:cs typeface="Arial" panose="020B0604020202020204" pitchFamily="34" charset="0"/>
                </a:rPr>
                <a:t>#</a:t>
              </a:r>
              <a:endParaRPr sz="738" dirty="0">
                <a:solidFill>
                  <a:srgbClr val="515151"/>
                </a:solidFill>
                <a:latin typeface="Arial" panose="020B0604020202020204" pitchFamily="34" charset="0"/>
                <a:ea typeface="ＭＳ Ｐゴシック" pitchFamily="34" charset="-128"/>
                <a:cs typeface="Arial" panose="020B0604020202020204" pitchFamily="34" charset="0"/>
              </a:endParaRPr>
            </a:p>
          </p:txBody>
        </p:sp>
        <p:grpSp>
          <p:nvGrpSpPr>
            <p:cNvPr id="760" name="Gruppieren 759">
              <a:extLst>
                <a:ext uri="{FF2B5EF4-FFF2-40B4-BE49-F238E27FC236}">
                  <a16:creationId xmlns:a16="http://schemas.microsoft.com/office/drawing/2014/main" id="{CC0B1806-C592-46F6-AF35-CC1BB3669EB3}"/>
                </a:ext>
              </a:extLst>
            </p:cNvPr>
            <p:cNvGrpSpPr/>
            <p:nvPr/>
          </p:nvGrpSpPr>
          <p:grpSpPr>
            <a:xfrm>
              <a:off x="1450253" y="4665077"/>
              <a:ext cx="1120788" cy="1358709"/>
              <a:chOff x="1456153" y="4665077"/>
              <a:chExt cx="1120788" cy="1358709"/>
            </a:xfrm>
          </p:grpSpPr>
          <p:sp>
            <p:nvSpPr>
              <p:cNvPr id="121" name="Rectangle 507">
                <a:extLst>
                  <a:ext uri="{FF2B5EF4-FFF2-40B4-BE49-F238E27FC236}">
                    <a16:creationId xmlns:a16="http://schemas.microsoft.com/office/drawing/2014/main" id="{797A8F96-D2F4-4758-944E-373451A31B6E}"/>
                  </a:ext>
                </a:extLst>
              </p:cNvPr>
              <p:cNvSpPr>
                <a:spLocks noChangeArrowheads="1"/>
              </p:cNvSpPr>
              <p:nvPr/>
            </p:nvSpPr>
            <p:spPr bwMode="auto">
              <a:xfrm>
                <a:off x="1456153" y="5474846"/>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ea typeface="ＭＳ Ｐゴシック" pitchFamily="34" charset="-128"/>
                    <a:cs typeface="Arial" panose="020B0604020202020204" pitchFamily="34" charset="0"/>
                  </a:rPr>
                  <a:t>*</a:t>
                </a:r>
                <a:endParaRPr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2" name="Rectangle 507">
                <a:extLst>
                  <a:ext uri="{FF2B5EF4-FFF2-40B4-BE49-F238E27FC236}">
                    <a16:creationId xmlns:a16="http://schemas.microsoft.com/office/drawing/2014/main" id="{82B61600-92EA-4609-928F-3AA86F7C2748}"/>
                  </a:ext>
                </a:extLst>
              </p:cNvPr>
              <p:cNvSpPr>
                <a:spLocks noChangeArrowheads="1"/>
              </p:cNvSpPr>
              <p:nvPr/>
            </p:nvSpPr>
            <p:spPr bwMode="auto">
              <a:xfrm>
                <a:off x="1609335" y="5244267"/>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3" name="Rectangle 507">
                <a:extLst>
                  <a:ext uri="{FF2B5EF4-FFF2-40B4-BE49-F238E27FC236}">
                    <a16:creationId xmlns:a16="http://schemas.microsoft.com/office/drawing/2014/main" id="{564BB425-FBA3-4C4B-9774-0D29B1847223}"/>
                  </a:ext>
                </a:extLst>
              </p:cNvPr>
              <p:cNvSpPr>
                <a:spLocks noChangeArrowheads="1"/>
              </p:cNvSpPr>
              <p:nvPr/>
            </p:nvSpPr>
            <p:spPr bwMode="auto">
              <a:xfrm>
                <a:off x="1782884" y="5081877"/>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4" name="Rectangle 507">
                <a:extLst>
                  <a:ext uri="{FF2B5EF4-FFF2-40B4-BE49-F238E27FC236}">
                    <a16:creationId xmlns:a16="http://schemas.microsoft.com/office/drawing/2014/main" id="{77E29201-C260-459E-BCB8-BB77E33DDA07}"/>
                  </a:ext>
                </a:extLst>
              </p:cNvPr>
              <p:cNvSpPr>
                <a:spLocks noChangeArrowheads="1"/>
              </p:cNvSpPr>
              <p:nvPr/>
            </p:nvSpPr>
            <p:spPr bwMode="auto">
              <a:xfrm>
                <a:off x="2146535" y="4837873"/>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5" name="Rectangle 507">
                <a:extLst>
                  <a:ext uri="{FF2B5EF4-FFF2-40B4-BE49-F238E27FC236}">
                    <a16:creationId xmlns:a16="http://schemas.microsoft.com/office/drawing/2014/main" id="{59A4E67D-F0AE-446D-8ED3-D72A6CB592A3}"/>
                  </a:ext>
                </a:extLst>
              </p:cNvPr>
              <p:cNvSpPr>
                <a:spLocks noChangeArrowheads="1"/>
              </p:cNvSpPr>
              <p:nvPr/>
            </p:nvSpPr>
            <p:spPr bwMode="auto">
              <a:xfrm>
                <a:off x="2510559" y="4665077"/>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6" name="Rectangle 507">
                <a:extLst>
                  <a:ext uri="{FF2B5EF4-FFF2-40B4-BE49-F238E27FC236}">
                    <a16:creationId xmlns:a16="http://schemas.microsoft.com/office/drawing/2014/main" id="{40DA76A3-7B52-4784-8748-8E19A73E1E52}"/>
                  </a:ext>
                </a:extLst>
              </p:cNvPr>
              <p:cNvSpPr>
                <a:spLocks noChangeArrowheads="1"/>
              </p:cNvSpPr>
              <p:nvPr/>
            </p:nvSpPr>
            <p:spPr bwMode="auto">
              <a:xfrm>
                <a:off x="1620979" y="5550037"/>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7" name="Rectangle 507">
                <a:extLst>
                  <a:ext uri="{FF2B5EF4-FFF2-40B4-BE49-F238E27FC236}">
                    <a16:creationId xmlns:a16="http://schemas.microsoft.com/office/drawing/2014/main" id="{EB69B794-CF5E-4484-922C-2FCBA44EC46C}"/>
                  </a:ext>
                </a:extLst>
              </p:cNvPr>
              <p:cNvSpPr>
                <a:spLocks noChangeArrowheads="1"/>
              </p:cNvSpPr>
              <p:nvPr/>
            </p:nvSpPr>
            <p:spPr bwMode="auto">
              <a:xfrm>
                <a:off x="1795744" y="5593955"/>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28" name="Rectangle 507">
                <a:extLst>
                  <a:ext uri="{FF2B5EF4-FFF2-40B4-BE49-F238E27FC236}">
                    <a16:creationId xmlns:a16="http://schemas.microsoft.com/office/drawing/2014/main" id="{C08A45A6-3189-401F-96EB-22AA5DF6AB5A}"/>
                  </a:ext>
                </a:extLst>
              </p:cNvPr>
              <p:cNvSpPr>
                <a:spLocks noChangeArrowheads="1"/>
              </p:cNvSpPr>
              <p:nvPr/>
            </p:nvSpPr>
            <p:spPr bwMode="auto">
              <a:xfrm>
                <a:off x="2522439" y="5854509"/>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139" name="Rectangle 507">
                <a:extLst>
                  <a:ext uri="{FF2B5EF4-FFF2-40B4-BE49-F238E27FC236}">
                    <a16:creationId xmlns:a16="http://schemas.microsoft.com/office/drawing/2014/main" id="{7B4DC254-4BDF-4733-A100-B0EA3A876C06}"/>
                  </a:ext>
                </a:extLst>
              </p:cNvPr>
              <p:cNvSpPr>
                <a:spLocks noChangeArrowheads="1"/>
              </p:cNvSpPr>
              <p:nvPr/>
            </p:nvSpPr>
            <p:spPr bwMode="auto">
              <a:xfrm>
                <a:off x="2159053" y="5675670"/>
                <a:ext cx="54502"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dirty="0">
                    <a:solidFill>
                      <a:srgbClr val="515151"/>
                    </a:solidFill>
                    <a:latin typeface="Arial" panose="020B0604020202020204" pitchFamily="34" charset="0"/>
                    <a:cs typeface="Arial" panose="020B0604020202020204" pitchFamily="34" charset="0"/>
                  </a:rPr>
                  <a:t>*</a:t>
                </a:r>
                <a:endParaRPr lang="en-US" sz="1100" dirty="0">
                  <a:solidFill>
                    <a:srgbClr val="515151"/>
                  </a:solidFill>
                  <a:latin typeface="Arial" panose="020B0604020202020204" pitchFamily="34" charset="0"/>
                  <a:ea typeface="ＭＳ Ｐゴシック" pitchFamily="34" charset="-128"/>
                  <a:cs typeface="Arial" panose="020B0604020202020204" pitchFamily="34" charset="0"/>
                </a:endParaRPr>
              </a:p>
            </p:txBody>
          </p:sp>
        </p:grpSp>
        <p:sp>
          <p:nvSpPr>
            <p:cNvPr id="242" name="Freeform 6">
              <a:extLst>
                <a:ext uri="{FF2B5EF4-FFF2-40B4-BE49-F238E27FC236}">
                  <a16:creationId xmlns:a16="http://schemas.microsoft.com/office/drawing/2014/main" id="{DC45B2CF-5ED0-4DDB-88CE-1F4EA6D57DED}"/>
                </a:ext>
              </a:extLst>
            </p:cNvPr>
            <p:cNvSpPr/>
            <p:nvPr/>
          </p:nvSpPr>
          <p:spPr bwMode="auto">
            <a:xfrm>
              <a:off x="1498127" y="5742872"/>
              <a:ext cx="1059459" cy="278535"/>
            </a:xfrm>
            <a:custGeom>
              <a:avLst/>
              <a:gdLst>
                <a:gd name="connsiteX0" fmla="*/ 0 w 973247"/>
                <a:gd name="connsiteY0" fmla="*/ 31687 h 389299"/>
                <a:gd name="connsiteX1" fmla="*/ 131275 w 973247"/>
                <a:gd name="connsiteY1" fmla="*/ 0 h 389299"/>
                <a:gd name="connsiteX2" fmla="*/ 312344 w 973247"/>
                <a:gd name="connsiteY2" fmla="*/ 31687 h 389299"/>
                <a:gd name="connsiteX3" fmla="*/ 642796 w 973247"/>
                <a:gd name="connsiteY3" fmla="*/ 167489 h 389299"/>
                <a:gd name="connsiteX4" fmla="*/ 973247 w 973247"/>
                <a:gd name="connsiteY4" fmla="*/ 389299 h 38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247" h="389299">
                  <a:moveTo>
                    <a:pt x="0" y="31687"/>
                  </a:moveTo>
                  <a:lnTo>
                    <a:pt x="131275" y="0"/>
                  </a:lnTo>
                  <a:lnTo>
                    <a:pt x="312344" y="31687"/>
                  </a:lnTo>
                  <a:lnTo>
                    <a:pt x="642796" y="167489"/>
                  </a:lnTo>
                  <a:lnTo>
                    <a:pt x="973247" y="389299"/>
                  </a:lnTo>
                </a:path>
              </a:pathLst>
            </a:custGeom>
            <a:noFill/>
            <a:ln w="19050" cap="flat" cmpd="sng" algn="ctr">
              <a:solidFill>
                <a:srgbClr val="6F7D7F"/>
              </a:solidFill>
              <a:prstDash val="solid"/>
              <a:round/>
              <a:headEnd type="none" w="med" len="med"/>
              <a:tailEnd type="none" w="med" len="med"/>
            </a:ln>
            <a:effectLst/>
          </p:spPr>
          <p:txBody>
            <a:bodyPr rtlCol="0" anchor="ctr"/>
            <a:lstStyle/>
            <a:p>
              <a:pPr algn="ctr"/>
              <a:endParaRPr sz="1662" dirty="0">
                <a:solidFill>
                  <a:srgbClr val="515151"/>
                </a:solidFill>
                <a:latin typeface="Arial" panose="020B0604020202020204" pitchFamily="34" charset="0"/>
                <a:cs typeface="Arial" panose="020B0604020202020204" pitchFamily="34" charset="0"/>
              </a:endParaRPr>
            </a:p>
          </p:txBody>
        </p:sp>
        <p:sp>
          <p:nvSpPr>
            <p:cNvPr id="188" name="Rectangle 4469">
              <a:extLst>
                <a:ext uri="{FF2B5EF4-FFF2-40B4-BE49-F238E27FC236}">
                  <a16:creationId xmlns:a16="http://schemas.microsoft.com/office/drawing/2014/main" id="{A855204F-CD23-4DA1-B622-FD2EE60DE925}"/>
                </a:ext>
              </a:extLst>
            </p:cNvPr>
            <p:cNvSpPr>
              <a:spLocks noChangeArrowheads="1"/>
            </p:cNvSpPr>
            <p:nvPr/>
          </p:nvSpPr>
          <p:spPr bwMode="auto">
            <a:xfrm>
              <a:off x="1406771" y="6172102"/>
              <a:ext cx="78548" cy="170496"/>
            </a:xfrm>
            <a:prstGeom prst="rect">
              <a:avLst/>
            </a:prstGeom>
            <a:noFill/>
            <a:ln w="9525">
              <a:noFill/>
              <a:miter lim="800000"/>
              <a:headEnd/>
              <a:tailEnd/>
            </a:ln>
          </p:spPr>
          <p:txBody>
            <a:bodyPr wrap="none" lIns="0" tIns="0" rIns="0" bIns="0">
              <a:spAutoFit/>
            </a:bodyPr>
            <a:lstStyle/>
            <a:p>
              <a:r>
                <a:rPr sz="1108" dirty="0">
                  <a:solidFill>
                    <a:srgbClr val="515151"/>
                  </a:solidFill>
                  <a:latin typeface="Arial" panose="020B0604020202020204" pitchFamily="34" charset="0"/>
                  <a:cs typeface="Arial" panose="020B0604020202020204" pitchFamily="34" charset="0"/>
                </a:rPr>
                <a:t>0</a:t>
              </a:r>
            </a:p>
          </p:txBody>
        </p:sp>
        <p:sp>
          <p:nvSpPr>
            <p:cNvPr id="175" name="Line 59">
              <a:extLst>
                <a:ext uri="{FF2B5EF4-FFF2-40B4-BE49-F238E27FC236}">
                  <a16:creationId xmlns:a16="http://schemas.microsoft.com/office/drawing/2014/main" id="{879747FC-0461-43DF-9D85-531229FE3B86}"/>
                </a:ext>
              </a:extLst>
            </p:cNvPr>
            <p:cNvSpPr>
              <a:spLocks noChangeShapeType="1"/>
            </p:cNvSpPr>
            <p:nvPr/>
          </p:nvSpPr>
          <p:spPr bwMode="auto">
            <a:xfrm>
              <a:off x="1461058" y="6125813"/>
              <a:ext cx="0" cy="43095"/>
            </a:xfrm>
            <a:prstGeom prst="line">
              <a:avLst/>
            </a:prstGeom>
            <a:noFill/>
            <a:ln w="9525">
              <a:solidFill>
                <a:srgbClr val="515151"/>
              </a:solidFill>
              <a:prstDash val="solid"/>
              <a:round/>
              <a:headEnd/>
              <a:tailEnd/>
            </a:ln>
          </p:spPr>
          <p:txBody>
            <a:bodyPr vert="horz" wrap="square" lIns="84406" tIns="42203" rIns="84406" bIns="42203" numCol="1" anchor="t" anchorCtr="0" compatLnSpc="1">
              <a:prstTxWarp prst="textNoShape">
                <a:avLst/>
              </a:prstTxWarp>
            </a:bodyPr>
            <a:lstStyle/>
            <a:p>
              <a:pPr algn="ctr"/>
              <a:endParaRPr sz="1108" dirty="0">
                <a:solidFill>
                  <a:srgbClr val="515151"/>
                </a:solidFill>
                <a:latin typeface="Arial" panose="020B0604020202020204" pitchFamily="34" charset="0"/>
                <a:ea typeface="ＭＳ Ｐゴシック" pitchFamily="34" charset="-128"/>
                <a:cs typeface="Arial" panose="020B0604020202020204" pitchFamily="34" charset="0"/>
              </a:endParaRPr>
            </a:p>
          </p:txBody>
        </p:sp>
        <p:sp>
          <p:nvSpPr>
            <p:cNvPr id="213" name="Isosceles Triangle 232">
              <a:extLst>
                <a:ext uri="{FF2B5EF4-FFF2-40B4-BE49-F238E27FC236}">
                  <a16:creationId xmlns:a16="http://schemas.microsoft.com/office/drawing/2014/main" id="{C77B7E2A-CC7B-4B89-B1D4-59EFFD66A5F3}"/>
                </a:ext>
              </a:extLst>
            </p:cNvPr>
            <p:cNvSpPr/>
            <p:nvPr/>
          </p:nvSpPr>
          <p:spPr bwMode="auto">
            <a:xfrm>
              <a:off x="1417810" y="5758412"/>
              <a:ext cx="76263" cy="52239"/>
            </a:xfrm>
            <a:prstGeom prst="triangle">
              <a:avLst/>
            </a:prstGeom>
            <a:solidFill>
              <a:srgbClr val="515151"/>
            </a:solidFill>
            <a:ln w="9525" cap="flat" cmpd="sng" algn="ctr">
              <a:solidFill>
                <a:srgbClr val="515151"/>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787" name="Gruppieren 786">
              <a:extLst>
                <a:ext uri="{FF2B5EF4-FFF2-40B4-BE49-F238E27FC236}">
                  <a16:creationId xmlns:a16="http://schemas.microsoft.com/office/drawing/2014/main" id="{3B01A626-F791-4B19-A354-B433D21EF67E}"/>
                </a:ext>
              </a:extLst>
            </p:cNvPr>
            <p:cNvGrpSpPr/>
            <p:nvPr/>
          </p:nvGrpSpPr>
          <p:grpSpPr>
            <a:xfrm>
              <a:off x="2486412" y="5964171"/>
              <a:ext cx="116742" cy="103970"/>
              <a:chOff x="2506651" y="5982196"/>
              <a:chExt cx="76263" cy="67919"/>
            </a:xfrm>
            <a:solidFill>
              <a:srgbClr val="6F7D7F"/>
            </a:solidFill>
          </p:grpSpPr>
          <p:grpSp>
            <p:nvGrpSpPr>
              <p:cNvPr id="207" name="Group 226">
                <a:extLst>
                  <a:ext uri="{FF2B5EF4-FFF2-40B4-BE49-F238E27FC236}">
                    <a16:creationId xmlns:a16="http://schemas.microsoft.com/office/drawing/2014/main" id="{3D7967C3-2EBC-4440-B6A3-557E4F725609}"/>
                  </a:ext>
                </a:extLst>
              </p:cNvPr>
              <p:cNvGrpSpPr/>
              <p:nvPr/>
            </p:nvGrpSpPr>
            <p:grpSpPr>
              <a:xfrm>
                <a:off x="2521102" y="5984692"/>
                <a:ext cx="49769" cy="65423"/>
                <a:chOff x="335759" y="4103396"/>
                <a:chExt cx="30956" cy="94748"/>
              </a:xfrm>
              <a:grpFill/>
            </p:grpSpPr>
            <p:cxnSp>
              <p:nvCxnSpPr>
                <p:cNvPr id="286" name="Straight Connector 305">
                  <a:extLst>
                    <a:ext uri="{FF2B5EF4-FFF2-40B4-BE49-F238E27FC236}">
                      <a16:creationId xmlns:a16="http://schemas.microsoft.com/office/drawing/2014/main" id="{02FA9F5F-31A4-4CCD-A838-93AF959DBCC9}"/>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87" name="Straight Connector 306">
                  <a:extLst>
                    <a:ext uri="{FF2B5EF4-FFF2-40B4-BE49-F238E27FC236}">
                      <a16:creationId xmlns:a16="http://schemas.microsoft.com/office/drawing/2014/main" id="{5DF029EF-77B8-4166-9947-3BAA4F35B8AF}"/>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88" name="Straight Connector 307">
                  <a:extLst>
                    <a:ext uri="{FF2B5EF4-FFF2-40B4-BE49-F238E27FC236}">
                      <a16:creationId xmlns:a16="http://schemas.microsoft.com/office/drawing/2014/main" id="{54DF2AAE-57A8-49D1-AAF6-7159386A26B8}"/>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sp>
            <p:nvSpPr>
              <p:cNvPr id="208" name="Isosceles Triangle 227">
                <a:extLst>
                  <a:ext uri="{FF2B5EF4-FFF2-40B4-BE49-F238E27FC236}">
                    <a16:creationId xmlns:a16="http://schemas.microsoft.com/office/drawing/2014/main" id="{85D8A4E2-0EAB-4E71-9C36-2A76BDF9CA5F}"/>
                  </a:ext>
                </a:extLst>
              </p:cNvPr>
              <p:cNvSpPr/>
              <p:nvPr/>
            </p:nvSpPr>
            <p:spPr bwMode="auto">
              <a:xfrm>
                <a:off x="2506651" y="5982196"/>
                <a:ext cx="76263" cy="52239"/>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788" name="Gruppieren 787">
              <a:extLst>
                <a:ext uri="{FF2B5EF4-FFF2-40B4-BE49-F238E27FC236}">
                  <a16:creationId xmlns:a16="http://schemas.microsoft.com/office/drawing/2014/main" id="{305597F6-7FE7-453C-9AEA-1ACB7EF4D089}"/>
                </a:ext>
              </a:extLst>
            </p:cNvPr>
            <p:cNvGrpSpPr/>
            <p:nvPr/>
          </p:nvGrpSpPr>
          <p:grpSpPr>
            <a:xfrm>
              <a:off x="2121465" y="5813422"/>
              <a:ext cx="116742" cy="100149"/>
              <a:chOff x="2143148" y="5830072"/>
              <a:chExt cx="76263" cy="65423"/>
            </a:xfrm>
            <a:solidFill>
              <a:srgbClr val="6F7D7F"/>
            </a:solidFill>
          </p:grpSpPr>
          <p:sp>
            <p:nvSpPr>
              <p:cNvPr id="209" name="Isosceles Triangle 228">
                <a:extLst>
                  <a:ext uri="{FF2B5EF4-FFF2-40B4-BE49-F238E27FC236}">
                    <a16:creationId xmlns:a16="http://schemas.microsoft.com/office/drawing/2014/main" id="{38C23D7C-100B-4F55-AB96-9F38AB3038AA}"/>
                  </a:ext>
                </a:extLst>
              </p:cNvPr>
              <p:cNvSpPr/>
              <p:nvPr/>
            </p:nvSpPr>
            <p:spPr bwMode="auto">
              <a:xfrm>
                <a:off x="2143148" y="5830188"/>
                <a:ext cx="76263" cy="52239"/>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14" name="Group 233">
                <a:extLst>
                  <a:ext uri="{FF2B5EF4-FFF2-40B4-BE49-F238E27FC236}">
                    <a16:creationId xmlns:a16="http://schemas.microsoft.com/office/drawing/2014/main" id="{8CADC83C-9734-40D4-B470-E5DD7AECC12F}"/>
                  </a:ext>
                </a:extLst>
              </p:cNvPr>
              <p:cNvGrpSpPr/>
              <p:nvPr/>
            </p:nvGrpSpPr>
            <p:grpSpPr>
              <a:xfrm>
                <a:off x="2157651" y="5830072"/>
                <a:ext cx="49769" cy="65423"/>
                <a:chOff x="335759" y="4103396"/>
                <a:chExt cx="30956" cy="94748"/>
              </a:xfrm>
              <a:grpFill/>
            </p:grpSpPr>
            <p:cxnSp>
              <p:nvCxnSpPr>
                <p:cNvPr id="283" name="Straight Connector 302">
                  <a:extLst>
                    <a:ext uri="{FF2B5EF4-FFF2-40B4-BE49-F238E27FC236}">
                      <a16:creationId xmlns:a16="http://schemas.microsoft.com/office/drawing/2014/main" id="{73D841CD-E32B-409C-80DC-F31575EC95F8}"/>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84" name="Straight Connector 303">
                  <a:extLst>
                    <a:ext uri="{FF2B5EF4-FFF2-40B4-BE49-F238E27FC236}">
                      <a16:creationId xmlns:a16="http://schemas.microsoft.com/office/drawing/2014/main" id="{A006F216-03E9-45BA-BA4D-719609F57099}"/>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85" name="Straight Connector 304">
                  <a:extLst>
                    <a:ext uri="{FF2B5EF4-FFF2-40B4-BE49-F238E27FC236}">
                      <a16:creationId xmlns:a16="http://schemas.microsoft.com/office/drawing/2014/main" id="{4486A816-F7AA-4645-9150-FC7727494B4A}"/>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789" name="Gruppieren 788">
              <a:extLst>
                <a:ext uri="{FF2B5EF4-FFF2-40B4-BE49-F238E27FC236}">
                  <a16:creationId xmlns:a16="http://schemas.microsoft.com/office/drawing/2014/main" id="{7EAB54A8-A0C6-4F32-9FF7-8B9AF453F670}"/>
                </a:ext>
              </a:extLst>
            </p:cNvPr>
            <p:cNvGrpSpPr/>
            <p:nvPr/>
          </p:nvGrpSpPr>
          <p:grpSpPr>
            <a:xfrm>
              <a:off x="1767516" y="5703310"/>
              <a:ext cx="116742" cy="113441"/>
              <a:chOff x="1787755" y="5723453"/>
              <a:chExt cx="76263" cy="74106"/>
            </a:xfrm>
            <a:solidFill>
              <a:srgbClr val="6F7D7F"/>
            </a:solidFill>
          </p:grpSpPr>
          <p:sp>
            <p:nvSpPr>
              <p:cNvPr id="210" name="Isosceles Triangle 229">
                <a:extLst>
                  <a:ext uri="{FF2B5EF4-FFF2-40B4-BE49-F238E27FC236}">
                    <a16:creationId xmlns:a16="http://schemas.microsoft.com/office/drawing/2014/main" id="{31D1CF8A-C703-44CB-8405-3C27480B8727}"/>
                  </a:ext>
                </a:extLst>
              </p:cNvPr>
              <p:cNvSpPr/>
              <p:nvPr/>
            </p:nvSpPr>
            <p:spPr bwMode="auto">
              <a:xfrm>
                <a:off x="1787755" y="5725309"/>
                <a:ext cx="76263" cy="52239"/>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15" name="Group 234">
                <a:extLst>
                  <a:ext uri="{FF2B5EF4-FFF2-40B4-BE49-F238E27FC236}">
                    <a16:creationId xmlns:a16="http://schemas.microsoft.com/office/drawing/2014/main" id="{148C46C3-CC93-47CA-B674-44E57C69FBB1}"/>
                  </a:ext>
                </a:extLst>
              </p:cNvPr>
              <p:cNvGrpSpPr/>
              <p:nvPr/>
            </p:nvGrpSpPr>
            <p:grpSpPr>
              <a:xfrm>
                <a:off x="1799129" y="5723453"/>
                <a:ext cx="49769" cy="74106"/>
                <a:chOff x="335759" y="4090821"/>
                <a:chExt cx="30956" cy="107323"/>
              </a:xfrm>
              <a:grpFill/>
            </p:grpSpPr>
            <p:cxnSp>
              <p:nvCxnSpPr>
                <p:cNvPr id="280" name="Straight Connector 299">
                  <a:extLst>
                    <a:ext uri="{FF2B5EF4-FFF2-40B4-BE49-F238E27FC236}">
                      <a16:creationId xmlns:a16="http://schemas.microsoft.com/office/drawing/2014/main" id="{FD697368-D8CB-4598-8441-A692E05695ED}"/>
                    </a:ext>
                  </a:extLst>
                </p:cNvPr>
                <p:cNvCxnSpPr/>
                <p:nvPr/>
              </p:nvCxnSpPr>
              <p:spPr bwMode="auto">
                <a:xfrm>
                  <a:off x="335759" y="409082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81" name="Straight Connector 300">
                  <a:extLst>
                    <a:ext uri="{FF2B5EF4-FFF2-40B4-BE49-F238E27FC236}">
                      <a16:creationId xmlns:a16="http://schemas.microsoft.com/office/drawing/2014/main" id="{58835F08-E035-44C7-9FF9-6C030E50BE7C}"/>
                    </a:ext>
                  </a:extLst>
                </p:cNvPr>
                <p:cNvCxnSpPr/>
                <p:nvPr/>
              </p:nvCxnSpPr>
              <p:spPr bwMode="auto">
                <a:xfrm>
                  <a:off x="335759" y="4193381"/>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82" name="Straight Connector 301">
                  <a:extLst>
                    <a:ext uri="{FF2B5EF4-FFF2-40B4-BE49-F238E27FC236}">
                      <a16:creationId xmlns:a16="http://schemas.microsoft.com/office/drawing/2014/main" id="{A43F4345-61C8-4608-A6F9-A267B726AEA3}"/>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790" name="Gruppieren 789">
              <a:extLst>
                <a:ext uri="{FF2B5EF4-FFF2-40B4-BE49-F238E27FC236}">
                  <a16:creationId xmlns:a16="http://schemas.microsoft.com/office/drawing/2014/main" id="{6649F7BB-F338-4886-BD16-94EF34AB23FF}"/>
                </a:ext>
              </a:extLst>
            </p:cNvPr>
            <p:cNvGrpSpPr/>
            <p:nvPr/>
          </p:nvGrpSpPr>
          <p:grpSpPr>
            <a:xfrm>
              <a:off x="1587891" y="5636757"/>
              <a:ext cx="116742" cy="200298"/>
              <a:chOff x="1608130" y="5671482"/>
              <a:chExt cx="76263" cy="130847"/>
            </a:xfrm>
            <a:solidFill>
              <a:srgbClr val="6F7D7F"/>
            </a:solidFill>
          </p:grpSpPr>
          <p:sp>
            <p:nvSpPr>
              <p:cNvPr id="211" name="Isosceles Triangle 230">
                <a:extLst>
                  <a:ext uri="{FF2B5EF4-FFF2-40B4-BE49-F238E27FC236}">
                    <a16:creationId xmlns:a16="http://schemas.microsoft.com/office/drawing/2014/main" id="{18AF6A27-3413-4EB9-BBF7-E6A7B1D11936}"/>
                  </a:ext>
                </a:extLst>
              </p:cNvPr>
              <p:cNvSpPr/>
              <p:nvPr/>
            </p:nvSpPr>
            <p:spPr bwMode="auto">
              <a:xfrm>
                <a:off x="1608130" y="5716218"/>
                <a:ext cx="76263" cy="52239"/>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16" name="Group 235">
                <a:extLst>
                  <a:ext uri="{FF2B5EF4-FFF2-40B4-BE49-F238E27FC236}">
                    <a16:creationId xmlns:a16="http://schemas.microsoft.com/office/drawing/2014/main" id="{2A7F20A0-222A-48E1-A432-3BBBCAF4C7B1}"/>
                  </a:ext>
                </a:extLst>
              </p:cNvPr>
              <p:cNvGrpSpPr/>
              <p:nvPr/>
            </p:nvGrpSpPr>
            <p:grpSpPr>
              <a:xfrm>
                <a:off x="1623427" y="5671482"/>
                <a:ext cx="49769" cy="130847"/>
                <a:chOff x="335759" y="4103396"/>
                <a:chExt cx="30956" cy="97022"/>
              </a:xfrm>
              <a:grpFill/>
            </p:grpSpPr>
            <p:cxnSp>
              <p:nvCxnSpPr>
                <p:cNvPr id="277" name="Straight Connector 296">
                  <a:extLst>
                    <a:ext uri="{FF2B5EF4-FFF2-40B4-BE49-F238E27FC236}">
                      <a16:creationId xmlns:a16="http://schemas.microsoft.com/office/drawing/2014/main" id="{05461DE7-C3F6-400C-994B-F46B9582B377}"/>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78" name="Straight Connector 297">
                  <a:extLst>
                    <a:ext uri="{FF2B5EF4-FFF2-40B4-BE49-F238E27FC236}">
                      <a16:creationId xmlns:a16="http://schemas.microsoft.com/office/drawing/2014/main" id="{A86C68CC-1ED5-41E9-86E1-499DAB8E3527}"/>
                    </a:ext>
                  </a:extLst>
                </p:cNvPr>
                <p:cNvCxnSpPr/>
                <p:nvPr/>
              </p:nvCxnSpPr>
              <p:spPr bwMode="auto">
                <a:xfrm>
                  <a:off x="335759" y="4200418"/>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79" name="Straight Connector 298">
                  <a:extLst>
                    <a:ext uri="{FF2B5EF4-FFF2-40B4-BE49-F238E27FC236}">
                      <a16:creationId xmlns:a16="http://schemas.microsoft.com/office/drawing/2014/main" id="{884BE635-C766-429D-A13B-D3A81289D742}"/>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grpSp>
          <p:nvGrpSpPr>
            <p:cNvPr id="782" name="Gruppieren 781">
              <a:extLst>
                <a:ext uri="{FF2B5EF4-FFF2-40B4-BE49-F238E27FC236}">
                  <a16:creationId xmlns:a16="http://schemas.microsoft.com/office/drawing/2014/main" id="{D45D7164-39AD-428A-8F4F-D463896974AB}"/>
                </a:ext>
              </a:extLst>
            </p:cNvPr>
            <p:cNvGrpSpPr/>
            <p:nvPr/>
          </p:nvGrpSpPr>
          <p:grpSpPr>
            <a:xfrm>
              <a:off x="4984011" y="4684373"/>
              <a:ext cx="116742" cy="160238"/>
              <a:chOff x="5005694" y="4712153"/>
              <a:chExt cx="76263" cy="104677"/>
            </a:xfrm>
            <a:solidFill>
              <a:schemeClr val="accent2">
                <a:lumMod val="75000"/>
              </a:schemeClr>
            </a:solidFill>
          </p:grpSpPr>
          <p:grpSp>
            <p:nvGrpSpPr>
              <p:cNvPr id="202" name="Group 221">
                <a:extLst>
                  <a:ext uri="{FF2B5EF4-FFF2-40B4-BE49-F238E27FC236}">
                    <a16:creationId xmlns:a16="http://schemas.microsoft.com/office/drawing/2014/main" id="{DCB7A4ED-0DE1-411F-958A-908D51C976E7}"/>
                  </a:ext>
                </a:extLst>
              </p:cNvPr>
              <p:cNvGrpSpPr/>
              <p:nvPr/>
            </p:nvGrpSpPr>
            <p:grpSpPr>
              <a:xfrm>
                <a:off x="5019645" y="4712153"/>
                <a:ext cx="49769" cy="104677"/>
                <a:chOff x="335759" y="4103384"/>
                <a:chExt cx="30956" cy="94760"/>
              </a:xfrm>
              <a:grpFill/>
            </p:grpSpPr>
            <p:cxnSp>
              <p:nvCxnSpPr>
                <p:cNvPr id="301" name="Straight Connector 320">
                  <a:extLst>
                    <a:ext uri="{FF2B5EF4-FFF2-40B4-BE49-F238E27FC236}">
                      <a16:creationId xmlns:a16="http://schemas.microsoft.com/office/drawing/2014/main" id="{07632C6E-C621-4D50-8441-783998F18E7C}"/>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02" name="Straight Connector 321">
                  <a:extLst>
                    <a:ext uri="{FF2B5EF4-FFF2-40B4-BE49-F238E27FC236}">
                      <a16:creationId xmlns:a16="http://schemas.microsoft.com/office/drawing/2014/main" id="{2392BB33-877A-4F73-89CC-A0C0B0878988}"/>
                    </a:ext>
                  </a:extLst>
                </p:cNvPr>
                <p:cNvCxnSpPr/>
                <p:nvPr/>
              </p:nvCxnSpPr>
              <p:spPr bwMode="auto">
                <a:xfrm>
                  <a:off x="335759" y="4196313"/>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03" name="Straight Connector 322">
                  <a:extLst>
                    <a:ext uri="{FF2B5EF4-FFF2-40B4-BE49-F238E27FC236}">
                      <a16:creationId xmlns:a16="http://schemas.microsoft.com/office/drawing/2014/main" id="{E07B6A6F-98C7-4903-BB3B-F5696B47D3E7}"/>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sp>
            <p:nvSpPr>
              <p:cNvPr id="201" name="Isosceles Triangle 220">
                <a:extLst>
                  <a:ext uri="{FF2B5EF4-FFF2-40B4-BE49-F238E27FC236}">
                    <a16:creationId xmlns:a16="http://schemas.microsoft.com/office/drawing/2014/main" id="{C4451FBD-B1C4-447D-8340-098BA5E13A7A}"/>
                  </a:ext>
                </a:extLst>
              </p:cNvPr>
              <p:cNvSpPr/>
              <p:nvPr/>
            </p:nvSpPr>
            <p:spPr bwMode="auto">
              <a:xfrm>
                <a:off x="5005694" y="4728745"/>
                <a:ext cx="76263" cy="52239"/>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783" name="Gruppieren 782">
              <a:extLst>
                <a:ext uri="{FF2B5EF4-FFF2-40B4-BE49-F238E27FC236}">
                  <a16:creationId xmlns:a16="http://schemas.microsoft.com/office/drawing/2014/main" id="{4CD19065-7588-4ACA-9724-AF3AB6793788}"/>
                </a:ext>
              </a:extLst>
            </p:cNvPr>
            <p:cNvGrpSpPr/>
            <p:nvPr/>
          </p:nvGrpSpPr>
          <p:grpSpPr>
            <a:xfrm>
              <a:off x="4269707" y="4893942"/>
              <a:ext cx="116742" cy="130192"/>
              <a:chOff x="4289946" y="4916513"/>
              <a:chExt cx="76263" cy="85050"/>
            </a:xfrm>
            <a:solidFill>
              <a:schemeClr val="accent2">
                <a:lumMod val="75000"/>
              </a:schemeClr>
            </a:solidFill>
          </p:grpSpPr>
          <p:sp>
            <p:nvSpPr>
              <p:cNvPr id="200" name="Isosceles Triangle 219">
                <a:extLst>
                  <a:ext uri="{FF2B5EF4-FFF2-40B4-BE49-F238E27FC236}">
                    <a16:creationId xmlns:a16="http://schemas.microsoft.com/office/drawing/2014/main" id="{DCC903D9-A3E7-487C-AFBF-AF1B00277117}"/>
                  </a:ext>
                </a:extLst>
              </p:cNvPr>
              <p:cNvSpPr/>
              <p:nvPr/>
            </p:nvSpPr>
            <p:spPr bwMode="auto">
              <a:xfrm>
                <a:off x="4289946" y="4932064"/>
                <a:ext cx="76263" cy="52239"/>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03" name="Group 222">
                <a:extLst>
                  <a:ext uri="{FF2B5EF4-FFF2-40B4-BE49-F238E27FC236}">
                    <a16:creationId xmlns:a16="http://schemas.microsoft.com/office/drawing/2014/main" id="{B97EF274-31AC-4825-A27C-19424836DA10}"/>
                  </a:ext>
                </a:extLst>
              </p:cNvPr>
              <p:cNvGrpSpPr/>
              <p:nvPr/>
            </p:nvGrpSpPr>
            <p:grpSpPr>
              <a:xfrm>
                <a:off x="4304848" y="4916513"/>
                <a:ext cx="49769" cy="85050"/>
                <a:chOff x="335759" y="4103384"/>
                <a:chExt cx="30956" cy="94760"/>
              </a:xfrm>
              <a:grpFill/>
            </p:grpSpPr>
            <p:cxnSp>
              <p:nvCxnSpPr>
                <p:cNvPr id="298" name="Straight Connector 317">
                  <a:extLst>
                    <a:ext uri="{FF2B5EF4-FFF2-40B4-BE49-F238E27FC236}">
                      <a16:creationId xmlns:a16="http://schemas.microsoft.com/office/drawing/2014/main" id="{AC587C48-A973-412C-A187-55E1987AE7FD}"/>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9" name="Straight Connector 318">
                  <a:extLst>
                    <a:ext uri="{FF2B5EF4-FFF2-40B4-BE49-F238E27FC236}">
                      <a16:creationId xmlns:a16="http://schemas.microsoft.com/office/drawing/2014/main" id="{EF60788A-BFDE-48AF-A30F-CC680F3ED2FA}"/>
                    </a:ext>
                  </a:extLst>
                </p:cNvPr>
                <p:cNvCxnSpPr/>
                <p:nvPr/>
              </p:nvCxnSpPr>
              <p:spPr bwMode="auto">
                <a:xfrm>
                  <a:off x="335759" y="4197178"/>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300" name="Straight Connector 319">
                  <a:extLst>
                    <a:ext uri="{FF2B5EF4-FFF2-40B4-BE49-F238E27FC236}">
                      <a16:creationId xmlns:a16="http://schemas.microsoft.com/office/drawing/2014/main" id="{1B260A33-1F01-4545-B4DF-556BA322C474}"/>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784" name="Gruppieren 783">
              <a:extLst>
                <a:ext uri="{FF2B5EF4-FFF2-40B4-BE49-F238E27FC236}">
                  <a16:creationId xmlns:a16="http://schemas.microsoft.com/office/drawing/2014/main" id="{7D10EBC0-F0DE-4016-96B9-0713CA9FCD98}"/>
                </a:ext>
              </a:extLst>
            </p:cNvPr>
            <p:cNvGrpSpPr/>
            <p:nvPr/>
          </p:nvGrpSpPr>
          <p:grpSpPr>
            <a:xfrm>
              <a:off x="3556422" y="5128511"/>
              <a:ext cx="116744" cy="110164"/>
              <a:chOff x="3576662" y="5147610"/>
              <a:chExt cx="76263" cy="71966"/>
            </a:xfrm>
            <a:solidFill>
              <a:schemeClr val="accent2">
                <a:lumMod val="75000"/>
              </a:schemeClr>
            </a:solidFill>
          </p:grpSpPr>
          <p:sp>
            <p:nvSpPr>
              <p:cNvPr id="199" name="Isosceles Triangle 218">
                <a:extLst>
                  <a:ext uri="{FF2B5EF4-FFF2-40B4-BE49-F238E27FC236}">
                    <a16:creationId xmlns:a16="http://schemas.microsoft.com/office/drawing/2014/main" id="{70F0BA17-1E33-477A-A826-6F142D571C1E}"/>
                  </a:ext>
                </a:extLst>
              </p:cNvPr>
              <p:cNvSpPr/>
              <p:nvPr/>
            </p:nvSpPr>
            <p:spPr bwMode="auto">
              <a:xfrm>
                <a:off x="3576662" y="5155830"/>
                <a:ext cx="76263" cy="52239"/>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04" name="Group 223">
                <a:extLst>
                  <a:ext uri="{FF2B5EF4-FFF2-40B4-BE49-F238E27FC236}">
                    <a16:creationId xmlns:a16="http://schemas.microsoft.com/office/drawing/2014/main" id="{336D0CC8-FE68-45B9-9301-61C99559A654}"/>
                  </a:ext>
                </a:extLst>
              </p:cNvPr>
              <p:cNvGrpSpPr/>
              <p:nvPr/>
            </p:nvGrpSpPr>
            <p:grpSpPr>
              <a:xfrm>
                <a:off x="3589907" y="5147610"/>
                <a:ext cx="49769" cy="71966"/>
                <a:chOff x="335759" y="4103384"/>
                <a:chExt cx="30956" cy="94760"/>
              </a:xfrm>
              <a:grpFill/>
            </p:grpSpPr>
            <p:cxnSp>
              <p:nvCxnSpPr>
                <p:cNvPr id="295" name="Straight Connector 314">
                  <a:extLst>
                    <a:ext uri="{FF2B5EF4-FFF2-40B4-BE49-F238E27FC236}">
                      <a16:creationId xmlns:a16="http://schemas.microsoft.com/office/drawing/2014/main" id="{D945C787-990F-4E85-993D-9793A86C481F}"/>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6" name="Straight Connector 315">
                  <a:extLst>
                    <a:ext uri="{FF2B5EF4-FFF2-40B4-BE49-F238E27FC236}">
                      <a16:creationId xmlns:a16="http://schemas.microsoft.com/office/drawing/2014/main" id="{A15B6280-694D-4804-BA33-B2AC39344B15}"/>
                    </a:ext>
                  </a:extLst>
                </p:cNvPr>
                <p:cNvCxnSpPr/>
                <p:nvPr/>
              </p:nvCxnSpPr>
              <p:spPr bwMode="auto">
                <a:xfrm>
                  <a:off x="335759" y="4197178"/>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7" name="Straight Connector 316">
                  <a:extLst>
                    <a:ext uri="{FF2B5EF4-FFF2-40B4-BE49-F238E27FC236}">
                      <a16:creationId xmlns:a16="http://schemas.microsoft.com/office/drawing/2014/main" id="{845E921B-4BF3-4118-8F85-442936A9AD0C}"/>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785" name="Gruppieren 784">
              <a:extLst>
                <a:ext uri="{FF2B5EF4-FFF2-40B4-BE49-F238E27FC236}">
                  <a16:creationId xmlns:a16="http://schemas.microsoft.com/office/drawing/2014/main" id="{A4114DEF-225B-4280-9B00-626418DED8EF}"/>
                </a:ext>
              </a:extLst>
            </p:cNvPr>
            <p:cNvGrpSpPr/>
            <p:nvPr/>
          </p:nvGrpSpPr>
          <p:grpSpPr>
            <a:xfrm>
              <a:off x="3193011" y="5267948"/>
              <a:ext cx="116742" cy="90134"/>
              <a:chOff x="3213250" y="5283574"/>
              <a:chExt cx="76263" cy="58881"/>
            </a:xfrm>
            <a:solidFill>
              <a:schemeClr val="accent2">
                <a:lumMod val="75000"/>
              </a:schemeClr>
            </a:solidFill>
          </p:grpSpPr>
          <p:sp>
            <p:nvSpPr>
              <p:cNvPr id="198" name="Isosceles Triangle 217">
                <a:extLst>
                  <a:ext uri="{FF2B5EF4-FFF2-40B4-BE49-F238E27FC236}">
                    <a16:creationId xmlns:a16="http://schemas.microsoft.com/office/drawing/2014/main" id="{8672AC44-AF9A-427D-8D06-563E62BC0205}"/>
                  </a:ext>
                </a:extLst>
              </p:cNvPr>
              <p:cNvSpPr/>
              <p:nvPr/>
            </p:nvSpPr>
            <p:spPr bwMode="auto">
              <a:xfrm>
                <a:off x="3213250" y="5287165"/>
                <a:ext cx="76263" cy="52239"/>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05" name="Group 224">
                <a:extLst>
                  <a:ext uri="{FF2B5EF4-FFF2-40B4-BE49-F238E27FC236}">
                    <a16:creationId xmlns:a16="http://schemas.microsoft.com/office/drawing/2014/main" id="{941CE512-713E-4C39-918D-CD7F56396A9E}"/>
                  </a:ext>
                </a:extLst>
              </p:cNvPr>
              <p:cNvGrpSpPr/>
              <p:nvPr/>
            </p:nvGrpSpPr>
            <p:grpSpPr>
              <a:xfrm>
                <a:off x="3227332" y="5283574"/>
                <a:ext cx="49769" cy="58881"/>
                <a:chOff x="335759" y="4103384"/>
                <a:chExt cx="30956" cy="94760"/>
              </a:xfrm>
              <a:grpFill/>
            </p:grpSpPr>
            <p:cxnSp>
              <p:nvCxnSpPr>
                <p:cNvPr id="292" name="Straight Connector 311">
                  <a:extLst>
                    <a:ext uri="{FF2B5EF4-FFF2-40B4-BE49-F238E27FC236}">
                      <a16:creationId xmlns:a16="http://schemas.microsoft.com/office/drawing/2014/main" id="{34663C4C-78FC-456A-BD63-F1E59158D215}"/>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3" name="Straight Connector 312">
                  <a:extLst>
                    <a:ext uri="{FF2B5EF4-FFF2-40B4-BE49-F238E27FC236}">
                      <a16:creationId xmlns:a16="http://schemas.microsoft.com/office/drawing/2014/main" id="{F953EC6D-97B6-43E9-ADC1-A8A3DF58FD19}"/>
                    </a:ext>
                  </a:extLst>
                </p:cNvPr>
                <p:cNvCxnSpPr/>
                <p:nvPr/>
              </p:nvCxnSpPr>
              <p:spPr bwMode="auto">
                <a:xfrm>
                  <a:off x="335759" y="4197178"/>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4" name="Straight Connector 313">
                  <a:extLst>
                    <a:ext uri="{FF2B5EF4-FFF2-40B4-BE49-F238E27FC236}">
                      <a16:creationId xmlns:a16="http://schemas.microsoft.com/office/drawing/2014/main" id="{25DDD480-FD9C-4B90-87C3-61B9902EA409}"/>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786" name="Gruppieren 785">
              <a:extLst>
                <a:ext uri="{FF2B5EF4-FFF2-40B4-BE49-F238E27FC236}">
                  <a16:creationId xmlns:a16="http://schemas.microsoft.com/office/drawing/2014/main" id="{23E3B4C9-FEAD-49FA-B2B7-CCF8A7DF5892}"/>
                </a:ext>
              </a:extLst>
            </p:cNvPr>
            <p:cNvGrpSpPr/>
            <p:nvPr/>
          </p:nvGrpSpPr>
          <p:grpSpPr>
            <a:xfrm>
              <a:off x="2839970" y="5457890"/>
              <a:ext cx="116742" cy="92354"/>
              <a:chOff x="2860209" y="5473901"/>
              <a:chExt cx="76263" cy="60332"/>
            </a:xfrm>
            <a:solidFill>
              <a:schemeClr val="accent2">
                <a:lumMod val="75000"/>
              </a:schemeClr>
            </a:solidFill>
          </p:grpSpPr>
          <p:sp>
            <p:nvSpPr>
              <p:cNvPr id="197" name="Isosceles Triangle 216">
                <a:extLst>
                  <a:ext uri="{FF2B5EF4-FFF2-40B4-BE49-F238E27FC236}">
                    <a16:creationId xmlns:a16="http://schemas.microsoft.com/office/drawing/2014/main" id="{213F36DB-AC62-4A38-8F9C-B6962C645128}"/>
                  </a:ext>
                </a:extLst>
              </p:cNvPr>
              <p:cNvSpPr/>
              <p:nvPr/>
            </p:nvSpPr>
            <p:spPr bwMode="auto">
              <a:xfrm>
                <a:off x="2860209" y="5473901"/>
                <a:ext cx="76263" cy="52239"/>
              </a:xfrm>
              <a:prstGeom prst="triangle">
                <a:avLst/>
              </a:prstGeom>
              <a:grpFill/>
              <a:ln w="9525" cap="flat" cmpd="sng" algn="ctr">
                <a:solidFill>
                  <a:schemeClr val="accent2">
                    <a:lumMod val="75000"/>
                  </a:schemeClr>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06" name="Group 225">
                <a:extLst>
                  <a:ext uri="{FF2B5EF4-FFF2-40B4-BE49-F238E27FC236}">
                    <a16:creationId xmlns:a16="http://schemas.microsoft.com/office/drawing/2014/main" id="{02089650-8FAE-45F7-9568-E480D60AEDF4}"/>
                  </a:ext>
                </a:extLst>
              </p:cNvPr>
              <p:cNvGrpSpPr/>
              <p:nvPr/>
            </p:nvGrpSpPr>
            <p:grpSpPr>
              <a:xfrm>
                <a:off x="2870005" y="5475352"/>
                <a:ext cx="49769" cy="58881"/>
                <a:chOff x="335759" y="4103384"/>
                <a:chExt cx="30956" cy="94760"/>
              </a:xfrm>
              <a:grpFill/>
            </p:grpSpPr>
            <p:cxnSp>
              <p:nvCxnSpPr>
                <p:cNvPr id="289" name="Straight Connector 308">
                  <a:extLst>
                    <a:ext uri="{FF2B5EF4-FFF2-40B4-BE49-F238E27FC236}">
                      <a16:creationId xmlns:a16="http://schemas.microsoft.com/office/drawing/2014/main" id="{F8C5F607-3298-4905-AE5C-87AF1AD95F56}"/>
                    </a:ext>
                  </a:extLst>
                </p:cNvPr>
                <p:cNvCxnSpPr/>
                <p:nvPr/>
              </p:nvCxnSpPr>
              <p:spPr bwMode="auto">
                <a:xfrm>
                  <a:off x="335759" y="4103384"/>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0" name="Straight Connector 309">
                  <a:extLst>
                    <a:ext uri="{FF2B5EF4-FFF2-40B4-BE49-F238E27FC236}">
                      <a16:creationId xmlns:a16="http://schemas.microsoft.com/office/drawing/2014/main" id="{5A86BC3C-2822-41C3-9948-D1758BA2CE85}"/>
                    </a:ext>
                  </a:extLst>
                </p:cNvPr>
                <p:cNvCxnSpPr/>
                <p:nvPr/>
              </p:nvCxnSpPr>
              <p:spPr bwMode="auto">
                <a:xfrm>
                  <a:off x="335759" y="4197178"/>
                  <a:ext cx="30956" cy="0"/>
                </a:xfrm>
                <a:prstGeom prst="line">
                  <a:avLst/>
                </a:prstGeom>
                <a:grpFill/>
                <a:ln w="9525" cap="flat" cmpd="sng" algn="ctr">
                  <a:solidFill>
                    <a:schemeClr val="accent2">
                      <a:lumMod val="75000"/>
                    </a:schemeClr>
                  </a:solidFill>
                  <a:prstDash val="solid"/>
                  <a:round/>
                  <a:headEnd type="none" w="med" len="med"/>
                  <a:tailEnd type="none" w="med" len="med"/>
                </a:ln>
                <a:effectLst/>
              </p:spPr>
            </p:cxnSp>
            <p:cxnSp>
              <p:nvCxnSpPr>
                <p:cNvPr id="291" name="Straight Connector 310">
                  <a:extLst>
                    <a:ext uri="{FF2B5EF4-FFF2-40B4-BE49-F238E27FC236}">
                      <a16:creationId xmlns:a16="http://schemas.microsoft.com/office/drawing/2014/main" id="{3BBAEC36-8221-4548-BD91-3756277652EA}"/>
                    </a:ext>
                  </a:extLst>
                </p:cNvPr>
                <p:cNvCxnSpPr/>
                <p:nvPr/>
              </p:nvCxnSpPr>
              <p:spPr bwMode="auto">
                <a:xfrm>
                  <a:off x="351237" y="4105275"/>
                  <a:ext cx="0" cy="92869"/>
                </a:xfrm>
                <a:prstGeom prst="line">
                  <a:avLst/>
                </a:prstGeom>
                <a:grpFill/>
                <a:ln w="9525" cap="flat" cmpd="sng" algn="ctr">
                  <a:solidFill>
                    <a:schemeClr val="accent2">
                      <a:lumMod val="75000"/>
                    </a:schemeClr>
                  </a:solidFill>
                  <a:prstDash val="solid"/>
                  <a:round/>
                  <a:headEnd type="none" w="med" len="med"/>
                  <a:tailEnd type="none" w="med" len="med"/>
                </a:ln>
                <a:effectLst/>
              </p:spPr>
            </p:cxnSp>
          </p:grpSp>
        </p:grpSp>
        <p:grpSp>
          <p:nvGrpSpPr>
            <p:cNvPr id="415" name="Gruppieren 414">
              <a:extLst>
                <a:ext uri="{FF2B5EF4-FFF2-40B4-BE49-F238E27FC236}">
                  <a16:creationId xmlns:a16="http://schemas.microsoft.com/office/drawing/2014/main" id="{4D7397D8-2CE7-45EE-8FB1-FF83B5FE8480}"/>
                </a:ext>
              </a:extLst>
            </p:cNvPr>
            <p:cNvGrpSpPr/>
            <p:nvPr/>
          </p:nvGrpSpPr>
          <p:grpSpPr>
            <a:xfrm>
              <a:off x="4998571" y="4156156"/>
              <a:ext cx="88172" cy="160238"/>
              <a:chOff x="5013857" y="4183936"/>
              <a:chExt cx="57600" cy="104677"/>
            </a:xfrm>
          </p:grpSpPr>
          <p:grpSp>
            <p:nvGrpSpPr>
              <p:cNvPr id="416" name="Group 256">
                <a:extLst>
                  <a:ext uri="{FF2B5EF4-FFF2-40B4-BE49-F238E27FC236}">
                    <a16:creationId xmlns:a16="http://schemas.microsoft.com/office/drawing/2014/main" id="{731F8B15-C54B-4EB3-8634-42B58D601FF9}"/>
                  </a:ext>
                </a:extLst>
              </p:cNvPr>
              <p:cNvGrpSpPr/>
              <p:nvPr/>
            </p:nvGrpSpPr>
            <p:grpSpPr>
              <a:xfrm>
                <a:off x="5014641" y="4183936"/>
                <a:ext cx="49769" cy="104677"/>
                <a:chOff x="335759" y="4105275"/>
                <a:chExt cx="30956" cy="94193"/>
              </a:xfrm>
            </p:grpSpPr>
            <p:cxnSp>
              <p:nvCxnSpPr>
                <p:cNvPr id="418" name="Straight Connector 263">
                  <a:extLst>
                    <a:ext uri="{FF2B5EF4-FFF2-40B4-BE49-F238E27FC236}">
                      <a16:creationId xmlns:a16="http://schemas.microsoft.com/office/drawing/2014/main" id="{7BEF5291-BF63-484B-BD6E-DC6768772BC5}"/>
                    </a:ext>
                  </a:extLst>
                </p:cNvPr>
                <p:cNvCxnSpPr/>
                <p:nvPr/>
              </p:nvCxnSpPr>
              <p:spPr bwMode="auto">
                <a:xfrm>
                  <a:off x="335759" y="4107011"/>
                  <a:ext cx="30956" cy="0"/>
                </a:xfrm>
                <a:prstGeom prst="line">
                  <a:avLst/>
                </a:prstGeom>
                <a:noFill/>
                <a:ln w="12700" cap="flat" cmpd="sng" algn="ctr">
                  <a:solidFill>
                    <a:schemeClr val="accent3"/>
                  </a:solidFill>
                  <a:prstDash val="solid"/>
                  <a:round/>
                  <a:headEnd type="none" w="med" len="med"/>
                  <a:tailEnd type="none" w="med" len="med"/>
                </a:ln>
                <a:effectLst/>
              </p:spPr>
            </p:cxnSp>
            <p:cxnSp>
              <p:nvCxnSpPr>
                <p:cNvPr id="419" name="Straight Connector 264">
                  <a:extLst>
                    <a:ext uri="{FF2B5EF4-FFF2-40B4-BE49-F238E27FC236}">
                      <a16:creationId xmlns:a16="http://schemas.microsoft.com/office/drawing/2014/main" id="{72E51B09-0F38-4F0C-90B0-E4D58335FC39}"/>
                    </a:ext>
                  </a:extLst>
                </p:cNvPr>
                <p:cNvCxnSpPr/>
                <p:nvPr/>
              </p:nvCxnSpPr>
              <p:spPr bwMode="auto">
                <a:xfrm>
                  <a:off x="335759" y="4199468"/>
                  <a:ext cx="30956" cy="0"/>
                </a:xfrm>
                <a:prstGeom prst="line">
                  <a:avLst/>
                </a:prstGeom>
                <a:noFill/>
                <a:ln w="12700" cap="flat" cmpd="sng" algn="ctr">
                  <a:solidFill>
                    <a:schemeClr val="accent3"/>
                  </a:solidFill>
                  <a:prstDash val="solid"/>
                  <a:round/>
                  <a:headEnd type="none" w="med" len="med"/>
                  <a:tailEnd type="none" w="med" len="med"/>
                </a:ln>
                <a:effectLst/>
              </p:spPr>
            </p:cxnSp>
            <p:cxnSp>
              <p:nvCxnSpPr>
                <p:cNvPr id="420" name="Straight Connector 265">
                  <a:extLst>
                    <a:ext uri="{FF2B5EF4-FFF2-40B4-BE49-F238E27FC236}">
                      <a16:creationId xmlns:a16="http://schemas.microsoft.com/office/drawing/2014/main" id="{C9E8D3E5-76F5-4124-AEC5-4A532315CDA9}"/>
                    </a:ext>
                  </a:extLst>
                </p:cNvPr>
                <p:cNvCxnSpPr/>
                <p:nvPr/>
              </p:nvCxnSpPr>
              <p:spPr bwMode="auto">
                <a:xfrm>
                  <a:off x="351237" y="4105275"/>
                  <a:ext cx="0" cy="92869"/>
                </a:xfrm>
                <a:prstGeom prst="line">
                  <a:avLst/>
                </a:prstGeom>
                <a:noFill/>
                <a:ln w="12700" cap="flat" cmpd="sng" algn="ctr">
                  <a:solidFill>
                    <a:schemeClr val="accent3"/>
                  </a:solidFill>
                  <a:prstDash val="solid"/>
                  <a:round/>
                  <a:headEnd type="none" w="med" len="med"/>
                  <a:tailEnd type="none" w="med" len="med"/>
                </a:ln>
                <a:effectLst/>
              </p:spPr>
            </p:cxnSp>
          </p:grpSp>
          <p:sp>
            <p:nvSpPr>
              <p:cNvPr id="417" name="Oval 237">
                <a:extLst>
                  <a:ext uri="{FF2B5EF4-FFF2-40B4-BE49-F238E27FC236}">
                    <a16:creationId xmlns:a16="http://schemas.microsoft.com/office/drawing/2014/main" id="{7481CDCC-29C3-43E1-8FE5-C555E57A3E8A}"/>
                  </a:ext>
                </a:extLst>
              </p:cNvPr>
              <p:cNvSpPr/>
              <p:nvPr/>
            </p:nvSpPr>
            <p:spPr bwMode="auto">
              <a:xfrm>
                <a:off x="5013857" y="4209382"/>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21" name="Gruppieren 420">
              <a:extLst>
                <a:ext uri="{FF2B5EF4-FFF2-40B4-BE49-F238E27FC236}">
                  <a16:creationId xmlns:a16="http://schemas.microsoft.com/office/drawing/2014/main" id="{5C0E7463-0E72-4E4E-83BA-3C45E82935C1}"/>
                </a:ext>
              </a:extLst>
            </p:cNvPr>
            <p:cNvGrpSpPr/>
            <p:nvPr/>
          </p:nvGrpSpPr>
          <p:grpSpPr>
            <a:xfrm>
              <a:off x="4281485" y="4315910"/>
              <a:ext cx="88172" cy="130192"/>
              <a:chOff x="4296771" y="4338481"/>
              <a:chExt cx="57600" cy="85050"/>
            </a:xfrm>
          </p:grpSpPr>
          <p:grpSp>
            <p:nvGrpSpPr>
              <p:cNvPr id="422" name="Group 255">
                <a:extLst>
                  <a:ext uri="{FF2B5EF4-FFF2-40B4-BE49-F238E27FC236}">
                    <a16:creationId xmlns:a16="http://schemas.microsoft.com/office/drawing/2014/main" id="{13190EA9-4531-4758-9C22-67DD4FE31334}"/>
                  </a:ext>
                </a:extLst>
              </p:cNvPr>
              <p:cNvGrpSpPr/>
              <p:nvPr/>
            </p:nvGrpSpPr>
            <p:grpSpPr>
              <a:xfrm>
                <a:off x="4300892" y="4338481"/>
                <a:ext cx="49769" cy="85050"/>
                <a:chOff x="335759" y="4105275"/>
                <a:chExt cx="30956" cy="94193"/>
              </a:xfrm>
            </p:grpSpPr>
            <p:cxnSp>
              <p:nvCxnSpPr>
                <p:cNvPr id="424" name="Straight Connector 266">
                  <a:extLst>
                    <a:ext uri="{FF2B5EF4-FFF2-40B4-BE49-F238E27FC236}">
                      <a16:creationId xmlns:a16="http://schemas.microsoft.com/office/drawing/2014/main" id="{BA0AE71E-44DB-48C1-9BC3-FEBBF8207A9E}"/>
                    </a:ext>
                  </a:extLst>
                </p:cNvPr>
                <p:cNvCxnSpPr/>
                <p:nvPr/>
              </p:nvCxnSpPr>
              <p:spPr bwMode="auto">
                <a:xfrm>
                  <a:off x="335759" y="4107011"/>
                  <a:ext cx="30956" cy="0"/>
                </a:xfrm>
                <a:prstGeom prst="line">
                  <a:avLst/>
                </a:prstGeom>
                <a:noFill/>
                <a:ln w="12700" cap="flat" cmpd="sng" algn="ctr">
                  <a:solidFill>
                    <a:schemeClr val="accent3"/>
                  </a:solidFill>
                  <a:prstDash val="solid"/>
                  <a:round/>
                  <a:headEnd type="none" w="med" len="med"/>
                  <a:tailEnd type="none" w="med" len="med"/>
                </a:ln>
                <a:effectLst/>
              </p:spPr>
            </p:cxnSp>
            <p:cxnSp>
              <p:nvCxnSpPr>
                <p:cNvPr id="425" name="Straight Connector 267">
                  <a:extLst>
                    <a:ext uri="{FF2B5EF4-FFF2-40B4-BE49-F238E27FC236}">
                      <a16:creationId xmlns:a16="http://schemas.microsoft.com/office/drawing/2014/main" id="{7D8D9FD6-9C9A-4835-8769-BD5113DA0D6B}"/>
                    </a:ext>
                  </a:extLst>
                </p:cNvPr>
                <p:cNvCxnSpPr/>
                <p:nvPr/>
              </p:nvCxnSpPr>
              <p:spPr bwMode="auto">
                <a:xfrm>
                  <a:off x="335759" y="4199468"/>
                  <a:ext cx="30956" cy="0"/>
                </a:xfrm>
                <a:prstGeom prst="line">
                  <a:avLst/>
                </a:prstGeom>
                <a:noFill/>
                <a:ln w="12700" cap="flat" cmpd="sng" algn="ctr">
                  <a:solidFill>
                    <a:schemeClr val="accent3"/>
                  </a:solidFill>
                  <a:prstDash val="solid"/>
                  <a:round/>
                  <a:headEnd type="none" w="med" len="med"/>
                  <a:tailEnd type="none" w="med" len="med"/>
                </a:ln>
                <a:effectLst/>
              </p:spPr>
            </p:cxnSp>
            <p:cxnSp>
              <p:nvCxnSpPr>
                <p:cNvPr id="426" name="Straight Connector 268">
                  <a:extLst>
                    <a:ext uri="{FF2B5EF4-FFF2-40B4-BE49-F238E27FC236}">
                      <a16:creationId xmlns:a16="http://schemas.microsoft.com/office/drawing/2014/main" id="{FDE0FD6B-7BF1-46F6-B409-79F37EEC9F36}"/>
                    </a:ext>
                  </a:extLst>
                </p:cNvPr>
                <p:cNvCxnSpPr/>
                <p:nvPr/>
              </p:nvCxnSpPr>
              <p:spPr bwMode="auto">
                <a:xfrm>
                  <a:off x="351237" y="4105275"/>
                  <a:ext cx="0" cy="92869"/>
                </a:xfrm>
                <a:prstGeom prst="line">
                  <a:avLst/>
                </a:prstGeom>
                <a:noFill/>
                <a:ln w="12700" cap="flat" cmpd="sng" algn="ctr">
                  <a:solidFill>
                    <a:schemeClr val="accent3"/>
                  </a:solidFill>
                  <a:prstDash val="solid"/>
                  <a:round/>
                  <a:headEnd type="none" w="med" len="med"/>
                  <a:tailEnd type="none" w="med" len="med"/>
                </a:ln>
                <a:effectLst/>
              </p:spPr>
            </p:cxnSp>
          </p:grpSp>
          <p:sp>
            <p:nvSpPr>
              <p:cNvPr id="423" name="Oval 238">
                <a:extLst>
                  <a:ext uri="{FF2B5EF4-FFF2-40B4-BE49-F238E27FC236}">
                    <a16:creationId xmlns:a16="http://schemas.microsoft.com/office/drawing/2014/main" id="{5C3C8462-3824-48B3-9C1B-8E510427CD72}"/>
                  </a:ext>
                </a:extLst>
              </p:cNvPr>
              <p:cNvSpPr/>
              <p:nvPr/>
            </p:nvSpPr>
            <p:spPr bwMode="auto">
              <a:xfrm>
                <a:off x="4296771" y="4350654"/>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27" name="Gruppieren 426">
              <a:extLst>
                <a:ext uri="{FF2B5EF4-FFF2-40B4-BE49-F238E27FC236}">
                  <a16:creationId xmlns:a16="http://schemas.microsoft.com/office/drawing/2014/main" id="{783E1B84-D6DC-4DEF-B7E2-BFB644D7D422}"/>
                </a:ext>
              </a:extLst>
            </p:cNvPr>
            <p:cNvGrpSpPr/>
            <p:nvPr/>
          </p:nvGrpSpPr>
          <p:grpSpPr>
            <a:xfrm>
              <a:off x="3567875" y="4473111"/>
              <a:ext cx="88172" cy="111734"/>
              <a:chOff x="3583161" y="4492482"/>
              <a:chExt cx="57600" cy="72992"/>
            </a:xfrm>
          </p:grpSpPr>
          <p:grpSp>
            <p:nvGrpSpPr>
              <p:cNvPr id="428" name="Group 254">
                <a:extLst>
                  <a:ext uri="{FF2B5EF4-FFF2-40B4-BE49-F238E27FC236}">
                    <a16:creationId xmlns:a16="http://schemas.microsoft.com/office/drawing/2014/main" id="{D614D587-99E8-4DAA-A977-D1B1886F6208}"/>
                  </a:ext>
                </a:extLst>
              </p:cNvPr>
              <p:cNvGrpSpPr/>
              <p:nvPr/>
            </p:nvGrpSpPr>
            <p:grpSpPr>
              <a:xfrm>
                <a:off x="3587880" y="4492482"/>
                <a:ext cx="49769" cy="72992"/>
                <a:chOff x="335759" y="4105275"/>
                <a:chExt cx="30956" cy="94193"/>
              </a:xfrm>
            </p:grpSpPr>
            <p:cxnSp>
              <p:nvCxnSpPr>
                <p:cNvPr id="430" name="Straight Connector 269">
                  <a:extLst>
                    <a:ext uri="{FF2B5EF4-FFF2-40B4-BE49-F238E27FC236}">
                      <a16:creationId xmlns:a16="http://schemas.microsoft.com/office/drawing/2014/main" id="{3749695C-823C-42F7-932A-5E9D85739DD5}"/>
                    </a:ext>
                  </a:extLst>
                </p:cNvPr>
                <p:cNvCxnSpPr/>
                <p:nvPr/>
              </p:nvCxnSpPr>
              <p:spPr bwMode="auto">
                <a:xfrm>
                  <a:off x="335759" y="4110030"/>
                  <a:ext cx="30956" cy="0"/>
                </a:xfrm>
                <a:prstGeom prst="line">
                  <a:avLst/>
                </a:prstGeom>
                <a:noFill/>
                <a:ln w="12700" cap="flat" cmpd="sng" algn="ctr">
                  <a:solidFill>
                    <a:schemeClr val="accent3"/>
                  </a:solidFill>
                  <a:prstDash val="solid"/>
                  <a:round/>
                  <a:headEnd type="none" w="med" len="med"/>
                  <a:tailEnd type="none" w="med" len="med"/>
                </a:ln>
                <a:effectLst/>
              </p:spPr>
            </p:cxnSp>
            <p:cxnSp>
              <p:nvCxnSpPr>
                <p:cNvPr id="431" name="Straight Connector 270">
                  <a:extLst>
                    <a:ext uri="{FF2B5EF4-FFF2-40B4-BE49-F238E27FC236}">
                      <a16:creationId xmlns:a16="http://schemas.microsoft.com/office/drawing/2014/main" id="{EE19959F-D159-4475-83BC-5741424780B2}"/>
                    </a:ext>
                  </a:extLst>
                </p:cNvPr>
                <p:cNvCxnSpPr/>
                <p:nvPr/>
              </p:nvCxnSpPr>
              <p:spPr bwMode="auto">
                <a:xfrm>
                  <a:off x="335759" y="4199468"/>
                  <a:ext cx="30956" cy="0"/>
                </a:xfrm>
                <a:prstGeom prst="line">
                  <a:avLst/>
                </a:prstGeom>
                <a:noFill/>
                <a:ln w="12700" cap="flat" cmpd="sng" algn="ctr">
                  <a:solidFill>
                    <a:schemeClr val="accent3"/>
                  </a:solidFill>
                  <a:prstDash val="solid"/>
                  <a:round/>
                  <a:headEnd type="none" w="med" len="med"/>
                  <a:tailEnd type="none" w="med" len="med"/>
                </a:ln>
                <a:effectLst/>
              </p:spPr>
            </p:cxnSp>
            <p:cxnSp>
              <p:nvCxnSpPr>
                <p:cNvPr id="432" name="Straight Connector 271">
                  <a:extLst>
                    <a:ext uri="{FF2B5EF4-FFF2-40B4-BE49-F238E27FC236}">
                      <a16:creationId xmlns:a16="http://schemas.microsoft.com/office/drawing/2014/main" id="{2A875632-1A7A-48E7-93C5-FE51FD69AB4C}"/>
                    </a:ext>
                  </a:extLst>
                </p:cNvPr>
                <p:cNvCxnSpPr/>
                <p:nvPr/>
              </p:nvCxnSpPr>
              <p:spPr bwMode="auto">
                <a:xfrm>
                  <a:off x="351237" y="4105275"/>
                  <a:ext cx="0" cy="92869"/>
                </a:xfrm>
                <a:prstGeom prst="line">
                  <a:avLst/>
                </a:prstGeom>
                <a:noFill/>
                <a:ln w="12700" cap="flat" cmpd="sng" algn="ctr">
                  <a:solidFill>
                    <a:schemeClr val="accent3"/>
                  </a:solidFill>
                  <a:prstDash val="solid"/>
                  <a:round/>
                  <a:headEnd type="none" w="med" len="med"/>
                  <a:tailEnd type="none" w="med" len="med"/>
                </a:ln>
                <a:effectLst/>
              </p:spPr>
            </p:cxnSp>
          </p:grpSp>
          <p:sp>
            <p:nvSpPr>
              <p:cNvPr id="429" name="Oval 239">
                <a:extLst>
                  <a:ext uri="{FF2B5EF4-FFF2-40B4-BE49-F238E27FC236}">
                    <a16:creationId xmlns:a16="http://schemas.microsoft.com/office/drawing/2014/main" id="{AFEDB0EE-5F9A-4688-A7EE-7338F7244462}"/>
                  </a:ext>
                </a:extLst>
              </p:cNvPr>
              <p:cNvSpPr/>
              <p:nvPr/>
            </p:nvSpPr>
            <p:spPr bwMode="auto">
              <a:xfrm>
                <a:off x="3583161" y="4501330"/>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33" name="Gruppieren 432">
              <a:extLst>
                <a:ext uri="{FF2B5EF4-FFF2-40B4-BE49-F238E27FC236}">
                  <a16:creationId xmlns:a16="http://schemas.microsoft.com/office/drawing/2014/main" id="{AB110F47-187B-4205-9785-D24413239AC8}"/>
                </a:ext>
              </a:extLst>
            </p:cNvPr>
            <p:cNvGrpSpPr/>
            <p:nvPr/>
          </p:nvGrpSpPr>
          <p:grpSpPr>
            <a:xfrm>
              <a:off x="2854265" y="4667780"/>
              <a:ext cx="88172" cy="96766"/>
              <a:chOff x="2869551" y="4684556"/>
              <a:chExt cx="57600" cy="63214"/>
            </a:xfrm>
          </p:grpSpPr>
          <p:grpSp>
            <p:nvGrpSpPr>
              <p:cNvPr id="434" name="Group 252">
                <a:extLst>
                  <a:ext uri="{FF2B5EF4-FFF2-40B4-BE49-F238E27FC236}">
                    <a16:creationId xmlns:a16="http://schemas.microsoft.com/office/drawing/2014/main" id="{AE460E96-5804-49CF-B5BE-EF1E4EA784B1}"/>
                  </a:ext>
                </a:extLst>
              </p:cNvPr>
              <p:cNvGrpSpPr/>
              <p:nvPr/>
            </p:nvGrpSpPr>
            <p:grpSpPr>
              <a:xfrm>
                <a:off x="2872257" y="4684556"/>
                <a:ext cx="49769" cy="58881"/>
                <a:chOff x="335759" y="4105275"/>
                <a:chExt cx="30956" cy="92869"/>
              </a:xfrm>
            </p:grpSpPr>
            <p:cxnSp>
              <p:nvCxnSpPr>
                <p:cNvPr id="436" name="Straight Connector 275">
                  <a:extLst>
                    <a:ext uri="{FF2B5EF4-FFF2-40B4-BE49-F238E27FC236}">
                      <a16:creationId xmlns:a16="http://schemas.microsoft.com/office/drawing/2014/main" id="{42861B4C-5D9F-415B-BDB9-979971564093}"/>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37" name="Straight Connector 276">
                  <a:extLst>
                    <a:ext uri="{FF2B5EF4-FFF2-40B4-BE49-F238E27FC236}">
                      <a16:creationId xmlns:a16="http://schemas.microsoft.com/office/drawing/2014/main" id="{CF8F9682-F403-45AC-A62E-F8DF70EE0CD3}"/>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38" name="Straight Connector 277">
                  <a:extLst>
                    <a:ext uri="{FF2B5EF4-FFF2-40B4-BE49-F238E27FC236}">
                      <a16:creationId xmlns:a16="http://schemas.microsoft.com/office/drawing/2014/main" id="{5EE84D40-416A-42B6-9440-8230B3DEDB53}"/>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35" name="Oval 240">
                <a:extLst>
                  <a:ext uri="{FF2B5EF4-FFF2-40B4-BE49-F238E27FC236}">
                    <a16:creationId xmlns:a16="http://schemas.microsoft.com/office/drawing/2014/main" id="{664B9BDF-8159-4F1E-90B3-B6FFFD275751}"/>
                  </a:ext>
                </a:extLst>
              </p:cNvPr>
              <p:cNvSpPr/>
              <p:nvPr/>
            </p:nvSpPr>
            <p:spPr bwMode="auto">
              <a:xfrm>
                <a:off x="2869551" y="4690170"/>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39" name="Gruppieren 438">
              <a:extLst>
                <a:ext uri="{FF2B5EF4-FFF2-40B4-BE49-F238E27FC236}">
                  <a16:creationId xmlns:a16="http://schemas.microsoft.com/office/drawing/2014/main" id="{19DA2FCB-A52A-4F9D-B854-687010459810}"/>
                </a:ext>
              </a:extLst>
            </p:cNvPr>
            <p:cNvGrpSpPr/>
            <p:nvPr/>
          </p:nvGrpSpPr>
          <p:grpSpPr>
            <a:xfrm>
              <a:off x="2132359" y="4957341"/>
              <a:ext cx="88172" cy="109704"/>
              <a:chOff x="2147645" y="4976360"/>
              <a:chExt cx="57600" cy="71666"/>
            </a:xfrm>
          </p:grpSpPr>
          <p:grpSp>
            <p:nvGrpSpPr>
              <p:cNvPr id="440" name="Group 250">
                <a:extLst>
                  <a:ext uri="{FF2B5EF4-FFF2-40B4-BE49-F238E27FC236}">
                    <a16:creationId xmlns:a16="http://schemas.microsoft.com/office/drawing/2014/main" id="{1BC1B7DF-C2CF-437D-8ABF-143DFE6812FE}"/>
                  </a:ext>
                </a:extLst>
              </p:cNvPr>
              <p:cNvGrpSpPr/>
              <p:nvPr/>
            </p:nvGrpSpPr>
            <p:grpSpPr>
              <a:xfrm>
                <a:off x="2152487" y="4976360"/>
                <a:ext cx="49769" cy="58881"/>
                <a:chOff x="335759" y="4105275"/>
                <a:chExt cx="30956" cy="92869"/>
              </a:xfrm>
            </p:grpSpPr>
            <p:cxnSp>
              <p:nvCxnSpPr>
                <p:cNvPr id="442" name="Straight Connector 281">
                  <a:extLst>
                    <a:ext uri="{FF2B5EF4-FFF2-40B4-BE49-F238E27FC236}">
                      <a16:creationId xmlns:a16="http://schemas.microsoft.com/office/drawing/2014/main" id="{97B44498-6775-42C5-85F5-6A1BD17AF04C}"/>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43" name="Straight Connector 282">
                  <a:extLst>
                    <a:ext uri="{FF2B5EF4-FFF2-40B4-BE49-F238E27FC236}">
                      <a16:creationId xmlns:a16="http://schemas.microsoft.com/office/drawing/2014/main" id="{54BD231F-5831-4716-AC06-CD9E0153C00C}"/>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44" name="Straight Connector 283">
                  <a:extLst>
                    <a:ext uri="{FF2B5EF4-FFF2-40B4-BE49-F238E27FC236}">
                      <a16:creationId xmlns:a16="http://schemas.microsoft.com/office/drawing/2014/main" id="{07015B0F-9AE8-45DD-9376-4786B2F1EA1A}"/>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41" name="Oval 241">
                <a:extLst>
                  <a:ext uri="{FF2B5EF4-FFF2-40B4-BE49-F238E27FC236}">
                    <a16:creationId xmlns:a16="http://schemas.microsoft.com/office/drawing/2014/main" id="{4B92DA48-7050-495B-A4AD-355B14FC6F56}"/>
                  </a:ext>
                </a:extLst>
              </p:cNvPr>
              <p:cNvSpPr/>
              <p:nvPr/>
            </p:nvSpPr>
            <p:spPr bwMode="auto">
              <a:xfrm>
                <a:off x="2147645" y="4990426"/>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45" name="Gruppieren 444">
              <a:extLst>
                <a:ext uri="{FF2B5EF4-FFF2-40B4-BE49-F238E27FC236}">
                  <a16:creationId xmlns:a16="http://schemas.microsoft.com/office/drawing/2014/main" id="{DD3FC210-56DA-4DEB-AFBA-DB7AA8898BC4}"/>
                </a:ext>
              </a:extLst>
            </p:cNvPr>
            <p:cNvGrpSpPr/>
            <p:nvPr/>
          </p:nvGrpSpPr>
          <p:grpSpPr>
            <a:xfrm>
              <a:off x="2492127" y="4789960"/>
              <a:ext cx="88172" cy="90872"/>
              <a:chOff x="2507413" y="4805714"/>
              <a:chExt cx="57600" cy="59364"/>
            </a:xfrm>
          </p:grpSpPr>
          <p:grpSp>
            <p:nvGrpSpPr>
              <p:cNvPr id="446" name="Group 251">
                <a:extLst>
                  <a:ext uri="{FF2B5EF4-FFF2-40B4-BE49-F238E27FC236}">
                    <a16:creationId xmlns:a16="http://schemas.microsoft.com/office/drawing/2014/main" id="{515CCF24-E41D-4E0D-A55D-6DEC5F286EFE}"/>
                  </a:ext>
                </a:extLst>
              </p:cNvPr>
              <p:cNvGrpSpPr/>
              <p:nvPr/>
            </p:nvGrpSpPr>
            <p:grpSpPr>
              <a:xfrm>
                <a:off x="2512372" y="4805714"/>
                <a:ext cx="49769" cy="58881"/>
                <a:chOff x="335759" y="4105275"/>
                <a:chExt cx="30956" cy="92869"/>
              </a:xfrm>
            </p:grpSpPr>
            <p:cxnSp>
              <p:nvCxnSpPr>
                <p:cNvPr id="448" name="Straight Connector 278">
                  <a:extLst>
                    <a:ext uri="{FF2B5EF4-FFF2-40B4-BE49-F238E27FC236}">
                      <a16:creationId xmlns:a16="http://schemas.microsoft.com/office/drawing/2014/main" id="{E4FF7766-1ED5-4B19-B701-C407F4546C26}"/>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49" name="Straight Connector 279">
                  <a:extLst>
                    <a:ext uri="{FF2B5EF4-FFF2-40B4-BE49-F238E27FC236}">
                      <a16:creationId xmlns:a16="http://schemas.microsoft.com/office/drawing/2014/main" id="{B7458716-E232-4522-875E-46672EDC17DC}"/>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50" name="Straight Connector 280">
                  <a:extLst>
                    <a:ext uri="{FF2B5EF4-FFF2-40B4-BE49-F238E27FC236}">
                      <a16:creationId xmlns:a16="http://schemas.microsoft.com/office/drawing/2014/main" id="{F4C7BF69-7A49-42F5-A325-745F9E2DEE39}"/>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47" name="Oval 243">
                <a:extLst>
                  <a:ext uri="{FF2B5EF4-FFF2-40B4-BE49-F238E27FC236}">
                    <a16:creationId xmlns:a16="http://schemas.microsoft.com/office/drawing/2014/main" id="{E835C6B5-6CA9-4639-B338-DB5BA0DF602C}"/>
                  </a:ext>
                </a:extLst>
              </p:cNvPr>
              <p:cNvSpPr/>
              <p:nvPr/>
            </p:nvSpPr>
            <p:spPr bwMode="auto">
              <a:xfrm>
                <a:off x="2507413" y="4807478"/>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51" name="Gruppieren 450">
              <a:extLst>
                <a:ext uri="{FF2B5EF4-FFF2-40B4-BE49-F238E27FC236}">
                  <a16:creationId xmlns:a16="http://schemas.microsoft.com/office/drawing/2014/main" id="{59AB0434-41BF-4BA8-8BC8-92395BFE4CC2}"/>
                </a:ext>
              </a:extLst>
            </p:cNvPr>
            <p:cNvGrpSpPr/>
            <p:nvPr/>
          </p:nvGrpSpPr>
          <p:grpSpPr>
            <a:xfrm>
              <a:off x="1766089" y="5197510"/>
              <a:ext cx="88172" cy="95490"/>
              <a:chOff x="1781375" y="5214065"/>
              <a:chExt cx="57600" cy="62380"/>
            </a:xfrm>
          </p:grpSpPr>
          <p:grpSp>
            <p:nvGrpSpPr>
              <p:cNvPr id="452" name="Group 249">
                <a:extLst>
                  <a:ext uri="{FF2B5EF4-FFF2-40B4-BE49-F238E27FC236}">
                    <a16:creationId xmlns:a16="http://schemas.microsoft.com/office/drawing/2014/main" id="{EE6A6449-9EF0-48D6-98E8-4E2765B1B882}"/>
                  </a:ext>
                </a:extLst>
              </p:cNvPr>
              <p:cNvGrpSpPr/>
              <p:nvPr/>
            </p:nvGrpSpPr>
            <p:grpSpPr>
              <a:xfrm>
                <a:off x="1788454" y="5214065"/>
                <a:ext cx="49769" cy="58881"/>
                <a:chOff x="335759" y="4105275"/>
                <a:chExt cx="30956" cy="92869"/>
              </a:xfrm>
            </p:grpSpPr>
            <p:cxnSp>
              <p:nvCxnSpPr>
                <p:cNvPr id="454" name="Straight Connector 284">
                  <a:extLst>
                    <a:ext uri="{FF2B5EF4-FFF2-40B4-BE49-F238E27FC236}">
                      <a16:creationId xmlns:a16="http://schemas.microsoft.com/office/drawing/2014/main" id="{C47EEBBB-F642-45A7-8DB8-5EDA06C22FA1}"/>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55" name="Straight Connector 285">
                  <a:extLst>
                    <a:ext uri="{FF2B5EF4-FFF2-40B4-BE49-F238E27FC236}">
                      <a16:creationId xmlns:a16="http://schemas.microsoft.com/office/drawing/2014/main" id="{D2A86A7F-B531-45F8-A169-946F0EDB776C}"/>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56" name="Straight Connector 286">
                  <a:extLst>
                    <a:ext uri="{FF2B5EF4-FFF2-40B4-BE49-F238E27FC236}">
                      <a16:creationId xmlns:a16="http://schemas.microsoft.com/office/drawing/2014/main" id="{33BD3568-8382-4D3D-8D3C-569721B18F0A}"/>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53" name="Oval 244">
                <a:extLst>
                  <a:ext uri="{FF2B5EF4-FFF2-40B4-BE49-F238E27FC236}">
                    <a16:creationId xmlns:a16="http://schemas.microsoft.com/office/drawing/2014/main" id="{D44C1D63-43B6-488A-A018-461AAC498D29}"/>
                  </a:ext>
                </a:extLst>
              </p:cNvPr>
              <p:cNvSpPr/>
              <p:nvPr/>
            </p:nvSpPr>
            <p:spPr bwMode="auto">
              <a:xfrm>
                <a:off x="1781375" y="5218845"/>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57" name="Gruppieren 456">
              <a:extLst>
                <a:ext uri="{FF2B5EF4-FFF2-40B4-BE49-F238E27FC236}">
                  <a16:creationId xmlns:a16="http://schemas.microsoft.com/office/drawing/2014/main" id="{FFA3DEDD-704F-46E1-AA8C-6619EC342DC1}"/>
                </a:ext>
              </a:extLst>
            </p:cNvPr>
            <p:cNvGrpSpPr/>
            <p:nvPr/>
          </p:nvGrpSpPr>
          <p:grpSpPr>
            <a:xfrm>
              <a:off x="1594718" y="5359583"/>
              <a:ext cx="88172" cy="160238"/>
              <a:chOff x="1610004" y="5387363"/>
              <a:chExt cx="57600" cy="104677"/>
            </a:xfrm>
          </p:grpSpPr>
          <p:grpSp>
            <p:nvGrpSpPr>
              <p:cNvPr id="458" name="Group 248">
                <a:extLst>
                  <a:ext uri="{FF2B5EF4-FFF2-40B4-BE49-F238E27FC236}">
                    <a16:creationId xmlns:a16="http://schemas.microsoft.com/office/drawing/2014/main" id="{CAA091F1-F736-480E-9804-D6D65FB4699D}"/>
                  </a:ext>
                </a:extLst>
              </p:cNvPr>
              <p:cNvGrpSpPr/>
              <p:nvPr/>
            </p:nvGrpSpPr>
            <p:grpSpPr>
              <a:xfrm>
                <a:off x="1612898" y="5387363"/>
                <a:ext cx="49769" cy="104677"/>
                <a:chOff x="335759" y="4104620"/>
                <a:chExt cx="30956" cy="93524"/>
              </a:xfrm>
            </p:grpSpPr>
            <p:cxnSp>
              <p:nvCxnSpPr>
                <p:cNvPr id="460" name="Straight Connector 287">
                  <a:extLst>
                    <a:ext uri="{FF2B5EF4-FFF2-40B4-BE49-F238E27FC236}">
                      <a16:creationId xmlns:a16="http://schemas.microsoft.com/office/drawing/2014/main" id="{D1F123AB-D7AB-4B46-97EA-F82992B886EA}"/>
                    </a:ext>
                  </a:extLst>
                </p:cNvPr>
                <p:cNvCxnSpPr/>
                <p:nvPr/>
              </p:nvCxnSpPr>
              <p:spPr bwMode="auto">
                <a:xfrm>
                  <a:off x="335759" y="410462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61" name="Straight Connector 288">
                  <a:extLst>
                    <a:ext uri="{FF2B5EF4-FFF2-40B4-BE49-F238E27FC236}">
                      <a16:creationId xmlns:a16="http://schemas.microsoft.com/office/drawing/2014/main" id="{44097EF8-E2E4-47A0-A927-3CD667DE1F8A}"/>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62" name="Straight Connector 289">
                  <a:extLst>
                    <a:ext uri="{FF2B5EF4-FFF2-40B4-BE49-F238E27FC236}">
                      <a16:creationId xmlns:a16="http://schemas.microsoft.com/office/drawing/2014/main" id="{CA1A9230-AA9A-42BF-B19D-116104574790}"/>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59" name="Oval 245">
                <a:extLst>
                  <a:ext uri="{FF2B5EF4-FFF2-40B4-BE49-F238E27FC236}">
                    <a16:creationId xmlns:a16="http://schemas.microsoft.com/office/drawing/2014/main" id="{3E5B9F09-BA86-49FF-96C8-53383573C74D}"/>
                  </a:ext>
                </a:extLst>
              </p:cNvPr>
              <p:cNvSpPr/>
              <p:nvPr/>
            </p:nvSpPr>
            <p:spPr bwMode="auto">
              <a:xfrm>
                <a:off x="1610004" y="5408411"/>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63" name="Gruppieren 462">
              <a:extLst>
                <a:ext uri="{FF2B5EF4-FFF2-40B4-BE49-F238E27FC236}">
                  <a16:creationId xmlns:a16="http://schemas.microsoft.com/office/drawing/2014/main" id="{BDE1FA7B-0E4B-49BF-A5DA-12A7EEC55386}"/>
                </a:ext>
              </a:extLst>
            </p:cNvPr>
            <p:cNvGrpSpPr/>
            <p:nvPr/>
          </p:nvGrpSpPr>
          <p:grpSpPr>
            <a:xfrm>
              <a:off x="1435346" y="5577433"/>
              <a:ext cx="88174" cy="180268"/>
              <a:chOff x="1450633" y="5608686"/>
              <a:chExt cx="57600" cy="117762"/>
            </a:xfrm>
          </p:grpSpPr>
          <p:grpSp>
            <p:nvGrpSpPr>
              <p:cNvPr id="464" name="Group 247">
                <a:extLst>
                  <a:ext uri="{FF2B5EF4-FFF2-40B4-BE49-F238E27FC236}">
                    <a16:creationId xmlns:a16="http://schemas.microsoft.com/office/drawing/2014/main" id="{3512DA3C-D909-4E12-B82F-719EAC4417D7}"/>
                  </a:ext>
                </a:extLst>
              </p:cNvPr>
              <p:cNvGrpSpPr/>
              <p:nvPr/>
            </p:nvGrpSpPr>
            <p:grpSpPr>
              <a:xfrm>
                <a:off x="1457053" y="5608686"/>
                <a:ext cx="49769" cy="117762"/>
                <a:chOff x="335759" y="4105190"/>
                <a:chExt cx="30956" cy="92954"/>
              </a:xfrm>
            </p:grpSpPr>
            <p:cxnSp>
              <p:nvCxnSpPr>
                <p:cNvPr id="466" name="Straight Connector 290">
                  <a:extLst>
                    <a:ext uri="{FF2B5EF4-FFF2-40B4-BE49-F238E27FC236}">
                      <a16:creationId xmlns:a16="http://schemas.microsoft.com/office/drawing/2014/main" id="{BC275EFE-4E96-490D-B8DF-34A56099CD7A}"/>
                    </a:ext>
                  </a:extLst>
                </p:cNvPr>
                <p:cNvCxnSpPr/>
                <p:nvPr/>
              </p:nvCxnSpPr>
              <p:spPr bwMode="auto">
                <a:xfrm>
                  <a:off x="335759" y="410519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67" name="Straight Connector 291">
                  <a:extLst>
                    <a:ext uri="{FF2B5EF4-FFF2-40B4-BE49-F238E27FC236}">
                      <a16:creationId xmlns:a16="http://schemas.microsoft.com/office/drawing/2014/main" id="{BCD83AB6-37AE-4727-88A8-3CF5D4FDEE1F}"/>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68" name="Straight Connector 292">
                  <a:extLst>
                    <a:ext uri="{FF2B5EF4-FFF2-40B4-BE49-F238E27FC236}">
                      <a16:creationId xmlns:a16="http://schemas.microsoft.com/office/drawing/2014/main" id="{DA2D7995-BC8D-4783-A6E1-31C568D3519D}"/>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65" name="Oval 246">
                <a:extLst>
                  <a:ext uri="{FF2B5EF4-FFF2-40B4-BE49-F238E27FC236}">
                    <a16:creationId xmlns:a16="http://schemas.microsoft.com/office/drawing/2014/main" id="{97607738-7C05-44D5-9E57-978FA5F499D3}"/>
                  </a:ext>
                </a:extLst>
              </p:cNvPr>
              <p:cNvSpPr/>
              <p:nvPr/>
            </p:nvSpPr>
            <p:spPr bwMode="auto">
              <a:xfrm>
                <a:off x="1450633" y="5641591"/>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470" name="Gruppieren 469">
              <a:extLst>
                <a:ext uri="{FF2B5EF4-FFF2-40B4-BE49-F238E27FC236}">
                  <a16:creationId xmlns:a16="http://schemas.microsoft.com/office/drawing/2014/main" id="{50F4FE07-7CE2-4543-AA1E-E6B821B02437}"/>
                </a:ext>
              </a:extLst>
            </p:cNvPr>
            <p:cNvGrpSpPr/>
            <p:nvPr/>
          </p:nvGrpSpPr>
          <p:grpSpPr>
            <a:xfrm>
              <a:off x="3203184" y="4550847"/>
              <a:ext cx="88172" cy="92652"/>
              <a:chOff x="3218470" y="4566910"/>
              <a:chExt cx="57600" cy="60525"/>
            </a:xfrm>
          </p:grpSpPr>
          <p:grpSp>
            <p:nvGrpSpPr>
              <p:cNvPr id="471" name="Group 253">
                <a:extLst>
                  <a:ext uri="{FF2B5EF4-FFF2-40B4-BE49-F238E27FC236}">
                    <a16:creationId xmlns:a16="http://schemas.microsoft.com/office/drawing/2014/main" id="{3BD19E48-5478-4E9B-801C-0248CF8DFD76}"/>
                  </a:ext>
                </a:extLst>
              </p:cNvPr>
              <p:cNvGrpSpPr/>
              <p:nvPr/>
            </p:nvGrpSpPr>
            <p:grpSpPr>
              <a:xfrm>
                <a:off x="3222287" y="4568554"/>
                <a:ext cx="49769" cy="58881"/>
                <a:chOff x="335759" y="4105275"/>
                <a:chExt cx="30956" cy="92869"/>
              </a:xfrm>
            </p:grpSpPr>
            <p:cxnSp>
              <p:nvCxnSpPr>
                <p:cNvPr id="473" name="Straight Connector 272">
                  <a:extLst>
                    <a:ext uri="{FF2B5EF4-FFF2-40B4-BE49-F238E27FC236}">
                      <a16:creationId xmlns:a16="http://schemas.microsoft.com/office/drawing/2014/main" id="{3F4DF726-4431-42E1-85AE-36C099C00827}"/>
                    </a:ext>
                  </a:extLst>
                </p:cNvPr>
                <p:cNvCxnSpPr/>
                <p:nvPr/>
              </p:nvCxnSpPr>
              <p:spPr bwMode="auto">
                <a:xfrm>
                  <a:off x="335759" y="411003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74" name="Straight Connector 273">
                  <a:extLst>
                    <a:ext uri="{FF2B5EF4-FFF2-40B4-BE49-F238E27FC236}">
                      <a16:creationId xmlns:a16="http://schemas.microsoft.com/office/drawing/2014/main" id="{1E8D0259-27BE-40F0-9611-0CA5373B0725}"/>
                    </a:ext>
                  </a:extLst>
                </p:cNvPr>
                <p:cNvCxnSpPr/>
                <p:nvPr/>
              </p:nvCxnSpPr>
              <p:spPr bwMode="auto">
                <a:xfrm>
                  <a:off x="335759" y="4195950"/>
                  <a:ext cx="30956" cy="0"/>
                </a:xfrm>
                <a:prstGeom prst="line">
                  <a:avLst/>
                </a:prstGeom>
                <a:noFill/>
                <a:ln w="9525" cap="flat" cmpd="sng" algn="ctr">
                  <a:solidFill>
                    <a:schemeClr val="accent3"/>
                  </a:solidFill>
                  <a:prstDash val="solid"/>
                  <a:round/>
                  <a:headEnd type="none" w="med" len="med"/>
                  <a:tailEnd type="none" w="med" len="med"/>
                </a:ln>
                <a:effectLst/>
              </p:spPr>
            </p:cxnSp>
            <p:cxnSp>
              <p:nvCxnSpPr>
                <p:cNvPr id="475" name="Straight Connector 274">
                  <a:extLst>
                    <a:ext uri="{FF2B5EF4-FFF2-40B4-BE49-F238E27FC236}">
                      <a16:creationId xmlns:a16="http://schemas.microsoft.com/office/drawing/2014/main" id="{63D51B0B-2CC0-4BAA-BFFE-9D8F74977408}"/>
                    </a:ext>
                  </a:extLst>
                </p:cNvPr>
                <p:cNvCxnSpPr/>
                <p:nvPr/>
              </p:nvCxnSpPr>
              <p:spPr bwMode="auto">
                <a:xfrm>
                  <a:off x="351237" y="4105275"/>
                  <a:ext cx="0" cy="92869"/>
                </a:xfrm>
                <a:prstGeom prst="line">
                  <a:avLst/>
                </a:prstGeom>
                <a:noFill/>
                <a:ln w="9525" cap="flat" cmpd="sng" algn="ctr">
                  <a:solidFill>
                    <a:schemeClr val="accent3"/>
                  </a:solidFill>
                  <a:prstDash val="solid"/>
                  <a:round/>
                  <a:headEnd type="none" w="med" len="med"/>
                  <a:tailEnd type="none" w="med" len="med"/>
                </a:ln>
                <a:effectLst/>
              </p:spPr>
            </p:cxnSp>
          </p:grpSp>
          <p:sp>
            <p:nvSpPr>
              <p:cNvPr id="472" name="Oval 242">
                <a:extLst>
                  <a:ext uri="{FF2B5EF4-FFF2-40B4-BE49-F238E27FC236}">
                    <a16:creationId xmlns:a16="http://schemas.microsoft.com/office/drawing/2014/main" id="{2C0CB01C-B5A7-44F2-8A05-6A961333E0EC}"/>
                  </a:ext>
                </a:extLst>
              </p:cNvPr>
              <p:cNvSpPr/>
              <p:nvPr/>
            </p:nvSpPr>
            <p:spPr bwMode="auto">
              <a:xfrm>
                <a:off x="3218470" y="4566910"/>
                <a:ext cx="57600" cy="57600"/>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grpSp>
          <p:nvGrpSpPr>
            <p:cNvPr id="794" name="Gruppieren 793">
              <a:extLst>
                <a:ext uri="{FF2B5EF4-FFF2-40B4-BE49-F238E27FC236}">
                  <a16:creationId xmlns:a16="http://schemas.microsoft.com/office/drawing/2014/main" id="{803C7C7E-9001-4C45-BCB8-884AA307546D}"/>
                </a:ext>
              </a:extLst>
            </p:cNvPr>
            <p:cNvGrpSpPr/>
            <p:nvPr/>
          </p:nvGrpSpPr>
          <p:grpSpPr>
            <a:xfrm>
              <a:off x="1434774" y="5675661"/>
              <a:ext cx="116744" cy="180268"/>
              <a:chOff x="1455014" y="5706914"/>
              <a:chExt cx="76263" cy="117762"/>
            </a:xfrm>
            <a:solidFill>
              <a:srgbClr val="6F7D7F"/>
            </a:solidFill>
          </p:grpSpPr>
          <p:sp>
            <p:nvSpPr>
              <p:cNvPr id="212" name="Isosceles Triangle 231">
                <a:extLst>
                  <a:ext uri="{FF2B5EF4-FFF2-40B4-BE49-F238E27FC236}">
                    <a16:creationId xmlns:a16="http://schemas.microsoft.com/office/drawing/2014/main" id="{9B29DF2B-1C12-4529-B374-EC8415631D6D}"/>
                  </a:ext>
                </a:extLst>
              </p:cNvPr>
              <p:cNvSpPr/>
              <p:nvPr/>
            </p:nvSpPr>
            <p:spPr bwMode="auto">
              <a:xfrm>
                <a:off x="1455014" y="5729804"/>
                <a:ext cx="76263" cy="52239"/>
              </a:xfrm>
              <a:prstGeom prst="triangle">
                <a:avLst/>
              </a:prstGeom>
              <a:grpFill/>
              <a:ln w="9525" cap="flat" cmpd="sng" algn="ctr">
                <a:solidFill>
                  <a:srgbClr val="6F7D7F"/>
                </a:solid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grpSp>
            <p:nvGrpSpPr>
              <p:cNvPr id="217" name="Group 236">
                <a:extLst>
                  <a:ext uri="{FF2B5EF4-FFF2-40B4-BE49-F238E27FC236}">
                    <a16:creationId xmlns:a16="http://schemas.microsoft.com/office/drawing/2014/main" id="{8E533468-8317-4F16-90EB-43403F3E06E9}"/>
                  </a:ext>
                </a:extLst>
              </p:cNvPr>
              <p:cNvGrpSpPr/>
              <p:nvPr/>
            </p:nvGrpSpPr>
            <p:grpSpPr>
              <a:xfrm>
                <a:off x="1468151" y="5706914"/>
                <a:ext cx="49769" cy="117762"/>
                <a:chOff x="335759" y="4103396"/>
                <a:chExt cx="30956" cy="97001"/>
              </a:xfrm>
              <a:grpFill/>
            </p:grpSpPr>
            <p:cxnSp>
              <p:nvCxnSpPr>
                <p:cNvPr id="274" name="Straight Connector 293">
                  <a:extLst>
                    <a:ext uri="{FF2B5EF4-FFF2-40B4-BE49-F238E27FC236}">
                      <a16:creationId xmlns:a16="http://schemas.microsoft.com/office/drawing/2014/main" id="{215CA382-FB9E-4E0A-A414-69CF3230FF17}"/>
                    </a:ext>
                  </a:extLst>
                </p:cNvPr>
                <p:cNvCxnSpPr/>
                <p:nvPr/>
              </p:nvCxnSpPr>
              <p:spPr bwMode="auto">
                <a:xfrm>
                  <a:off x="335759" y="4103396"/>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75" name="Straight Connector 294">
                  <a:extLst>
                    <a:ext uri="{FF2B5EF4-FFF2-40B4-BE49-F238E27FC236}">
                      <a16:creationId xmlns:a16="http://schemas.microsoft.com/office/drawing/2014/main" id="{00F57CBF-6905-45B9-9049-870EBDC37A61}"/>
                    </a:ext>
                  </a:extLst>
                </p:cNvPr>
                <p:cNvCxnSpPr/>
                <p:nvPr/>
              </p:nvCxnSpPr>
              <p:spPr bwMode="auto">
                <a:xfrm>
                  <a:off x="335759" y="4200397"/>
                  <a:ext cx="30956" cy="0"/>
                </a:xfrm>
                <a:prstGeom prst="line">
                  <a:avLst/>
                </a:prstGeom>
                <a:grpFill/>
                <a:ln w="9525" cap="flat" cmpd="sng" algn="ctr">
                  <a:solidFill>
                    <a:srgbClr val="6F7D7F"/>
                  </a:solidFill>
                  <a:prstDash val="solid"/>
                  <a:round/>
                  <a:headEnd type="none" w="med" len="med"/>
                  <a:tailEnd type="none" w="med" len="med"/>
                </a:ln>
                <a:effectLst/>
              </p:spPr>
            </p:cxnSp>
            <p:cxnSp>
              <p:nvCxnSpPr>
                <p:cNvPr id="276" name="Straight Connector 295">
                  <a:extLst>
                    <a:ext uri="{FF2B5EF4-FFF2-40B4-BE49-F238E27FC236}">
                      <a16:creationId xmlns:a16="http://schemas.microsoft.com/office/drawing/2014/main" id="{35A70A34-6D78-4343-B897-778DD8EEC919}"/>
                    </a:ext>
                  </a:extLst>
                </p:cNvPr>
                <p:cNvCxnSpPr/>
                <p:nvPr/>
              </p:nvCxnSpPr>
              <p:spPr bwMode="auto">
                <a:xfrm>
                  <a:off x="351237" y="4105275"/>
                  <a:ext cx="0" cy="92869"/>
                </a:xfrm>
                <a:prstGeom prst="line">
                  <a:avLst/>
                </a:prstGeom>
                <a:grpFill/>
                <a:ln w="9525" cap="flat" cmpd="sng" algn="ctr">
                  <a:solidFill>
                    <a:srgbClr val="6F7D7F"/>
                  </a:solidFill>
                  <a:prstDash val="solid"/>
                  <a:round/>
                  <a:headEnd type="none" w="med" len="med"/>
                  <a:tailEnd type="none" w="med" len="med"/>
                </a:ln>
                <a:effectLst/>
              </p:spPr>
            </p:cxnSp>
          </p:grpSp>
        </p:grpSp>
        <p:sp>
          <p:nvSpPr>
            <p:cNvPr id="469" name="Oval 257">
              <a:extLst>
                <a:ext uri="{FF2B5EF4-FFF2-40B4-BE49-F238E27FC236}">
                  <a16:creationId xmlns:a16="http://schemas.microsoft.com/office/drawing/2014/main" id="{95B73FDA-5104-438E-B858-75A7B2BDFC0B}"/>
                </a:ext>
              </a:extLst>
            </p:cNvPr>
            <p:cNvSpPr/>
            <p:nvPr/>
          </p:nvSpPr>
          <p:spPr bwMode="auto">
            <a:xfrm>
              <a:off x="1398620" y="5750597"/>
              <a:ext cx="88172" cy="88172"/>
            </a:xfrm>
            <a:prstGeom prst="ellipse">
              <a:avLst/>
            </a:prstGeom>
            <a:solidFill>
              <a:schemeClr val="accent3"/>
            </a:solidFill>
            <a:ln w="6350"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p>
              <a:pPr defTabSz="874857" fontAlgn="base">
                <a:spcBef>
                  <a:spcPct val="0"/>
                </a:spcBef>
                <a:spcAft>
                  <a:spcPct val="0"/>
                </a:spcAft>
              </a:pPr>
              <a:endParaRPr sz="738" dirty="0">
                <a:solidFill>
                  <a:srgbClr val="515151"/>
                </a:solidFill>
                <a:latin typeface="Arial" panose="020B0604020202020204" pitchFamily="34" charset="0"/>
                <a:cs typeface="Arial" panose="020B0604020202020204" pitchFamily="34" charset="0"/>
              </a:endParaRPr>
            </a:p>
          </p:txBody>
        </p:sp>
        <p:sp>
          <p:nvSpPr>
            <p:cNvPr id="513" name="Rectangle 4229">
              <a:extLst>
                <a:ext uri="{FF2B5EF4-FFF2-40B4-BE49-F238E27FC236}">
                  <a16:creationId xmlns:a16="http://schemas.microsoft.com/office/drawing/2014/main" id="{22552C10-432E-4723-9CC6-E35123B3EF06}"/>
                </a:ext>
              </a:extLst>
            </p:cNvPr>
            <p:cNvSpPr>
              <a:spLocks noChangeArrowheads="1"/>
            </p:cNvSpPr>
            <p:nvPr/>
          </p:nvSpPr>
          <p:spPr bwMode="auto">
            <a:xfrm rot="16200000">
              <a:off x="-252121" y="4935185"/>
              <a:ext cx="2058091" cy="323165"/>
            </a:xfrm>
            <a:prstGeom prst="rect">
              <a:avLst/>
            </a:prstGeom>
            <a:noFill/>
            <a:ln w="9525">
              <a:noFill/>
              <a:miter lim="800000"/>
              <a:headEnd/>
              <a:tailEnd/>
            </a:ln>
          </p:spPr>
          <p:txBody>
            <a:bodyPr wrap="square" lIns="0" tIns="0" rIns="0" bIns="0">
              <a:spAutoFit/>
            </a:bodyPr>
            <a:lstStyle/>
            <a:p>
              <a:pPr algn="ctr"/>
              <a:r>
                <a:rPr lang="de-DE" sz="1050" b="1" dirty="0">
                  <a:solidFill>
                    <a:srgbClr val="515151"/>
                  </a:solidFill>
                  <a:latin typeface="Arial" panose="020B0604020202020204" pitchFamily="34" charset="0"/>
                  <a:cs typeface="Arial" panose="020B0604020202020204" pitchFamily="34" charset="0"/>
                </a:rPr>
                <a:t>Veränderung im Vergleich zum Ausgangswert (%)</a:t>
              </a:r>
              <a:endParaRPr sz="1050" b="1" dirty="0">
                <a:solidFill>
                  <a:srgbClr val="51515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969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Jährliche Inzidenz neuer vertebraler und nonvertebraler Frakturen – Langzeitgruppe</a:t>
            </a:r>
            <a:endParaRPr lang="de-DE" b="1" dirty="0"/>
          </a:p>
        </p:txBody>
      </p:sp>
      <p:sp>
        <p:nvSpPr>
          <p:cNvPr id="11" name="Textplatzhalter 10">
            <a:extLst>
              <a:ext uri="{FF2B5EF4-FFF2-40B4-BE49-F238E27FC236}">
                <a16:creationId xmlns:a16="http://schemas.microsoft.com/office/drawing/2014/main" id="{7D6CBF1C-2726-41DC-8CCA-E0A8855DCAC3}"/>
              </a:ext>
            </a:extLst>
          </p:cNvPr>
          <p:cNvSpPr>
            <a:spLocks noGrp="1"/>
          </p:cNvSpPr>
          <p:nvPr>
            <p:ph type="body" sz="quarter" idx="10"/>
          </p:nvPr>
        </p:nvSpPr>
        <p:spPr>
          <a:xfrm>
            <a:off x="661988" y="6447720"/>
            <a:ext cx="11131550" cy="343491"/>
          </a:xfrm>
        </p:spPr>
        <p:txBody>
          <a:bodyPr/>
          <a:lstStyle/>
          <a:p>
            <a:r>
              <a:rPr lang="de-DE" sz="800" baseline="30000" dirty="0"/>
              <a:t>a</a:t>
            </a:r>
            <a:r>
              <a:rPr lang="de-DE" sz="800" dirty="0"/>
              <a:t> 2-Jahresinzidenz/2; radiologische Untersuchungen in den Jahren 5, 6, 8 und 10. </a:t>
            </a:r>
          </a:p>
          <a:p>
            <a:r>
              <a:rPr lang="de-DE" sz="880" dirty="0">
                <a:solidFill>
                  <a:srgbClr val="3B839F"/>
                </a:solidFill>
              </a:rPr>
              <a:t>Bone HG et al. Lancet Diabetes Endocrinol 2017; 5 (7): 513</a:t>
            </a:r>
            <a:r>
              <a:rPr lang="de-DE" dirty="0">
                <a:solidFill>
                  <a:srgbClr val="3B839F"/>
                </a:solidFill>
              </a:rPr>
              <a:t>–</a:t>
            </a:r>
            <a:r>
              <a:rPr lang="de-DE" sz="880" dirty="0">
                <a:solidFill>
                  <a:srgbClr val="3B839F"/>
                </a:solidFill>
              </a:rPr>
              <a:t>523. </a:t>
            </a:r>
          </a:p>
        </p:txBody>
      </p:sp>
      <p:sp>
        <p:nvSpPr>
          <p:cNvPr id="4" name="TextBox 3">
            <a:extLst>
              <a:ext uri="{FF2B5EF4-FFF2-40B4-BE49-F238E27FC236}">
                <a16:creationId xmlns:a16="http://schemas.microsoft.com/office/drawing/2014/main" id="{21D1684F-ACE7-4714-BF97-07E7491F83B6}"/>
              </a:ext>
            </a:extLst>
          </p:cNvPr>
          <p:cNvSpPr txBox="1"/>
          <p:nvPr/>
        </p:nvSpPr>
        <p:spPr>
          <a:xfrm>
            <a:off x="564058" y="5610101"/>
            <a:ext cx="11533186" cy="343492"/>
          </a:xfrm>
          <a:prstGeom prst="rect">
            <a:avLst/>
          </a:prstGeom>
          <a:noFill/>
        </p:spPr>
        <p:txBody>
          <a:bodyPr wrap="square" rtlCol="0">
            <a:spAutoFit/>
          </a:bodyPr>
          <a:lstStyle/>
          <a:p>
            <a:r>
              <a:rPr lang="de-DE" sz="1632" dirty="0">
                <a:solidFill>
                  <a:srgbClr val="515151"/>
                </a:solidFill>
              </a:rPr>
              <a:t>Die jährlichen Raten neuer vertebraler und nonvertebraler Frakturen blieben niedrig.</a:t>
            </a:r>
            <a:endParaRPr lang="de-DE" sz="1270" dirty="0">
              <a:solidFill>
                <a:srgbClr val="515151"/>
              </a:solidFill>
              <a:latin typeface="Calibri" panose="020F0502020204030204" pitchFamily="34" charset="0"/>
              <a:cs typeface="Calibri" panose="020F0502020204030204" pitchFamily="34" charset="0"/>
            </a:endParaRPr>
          </a:p>
        </p:txBody>
      </p:sp>
      <p:grpSp>
        <p:nvGrpSpPr>
          <p:cNvPr id="8" name="Gruppieren 7">
            <a:extLst>
              <a:ext uri="{FF2B5EF4-FFF2-40B4-BE49-F238E27FC236}">
                <a16:creationId xmlns:a16="http://schemas.microsoft.com/office/drawing/2014/main" id="{7279D292-D8CD-4788-8A3C-F59A24BA9E3E}"/>
              </a:ext>
            </a:extLst>
          </p:cNvPr>
          <p:cNvGrpSpPr/>
          <p:nvPr/>
        </p:nvGrpSpPr>
        <p:grpSpPr>
          <a:xfrm>
            <a:off x="585055" y="1908859"/>
            <a:ext cx="5290020" cy="3693316"/>
            <a:chOff x="797655" y="2011003"/>
            <a:chExt cx="5290020" cy="3693316"/>
          </a:xfrm>
        </p:grpSpPr>
        <p:sp>
          <p:nvSpPr>
            <p:cNvPr id="49" name="Rectangle 3">
              <a:extLst>
                <a:ext uri="{FF2B5EF4-FFF2-40B4-BE49-F238E27FC236}">
                  <a16:creationId xmlns:a16="http://schemas.microsoft.com/office/drawing/2014/main" id="{17C677D9-9A09-4F98-AB57-DD1B801836DF}"/>
                </a:ext>
              </a:extLst>
            </p:cNvPr>
            <p:cNvSpPr/>
            <p:nvPr/>
          </p:nvSpPr>
          <p:spPr bwMode="auto">
            <a:xfrm>
              <a:off x="1302226" y="2183786"/>
              <a:ext cx="1984143" cy="2889790"/>
            </a:xfrm>
            <a:prstGeom prst="rect">
              <a:avLst/>
            </a:prstGeom>
            <a:solidFill>
              <a:srgbClr val="DBE5ED">
                <a:alpha val="54000"/>
              </a:srgbClr>
            </a:solidFill>
            <a:ln w="9525"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74857" fontAlgn="base">
                <a:spcBef>
                  <a:spcPct val="0"/>
                </a:spcBef>
                <a:spcAft>
                  <a:spcPct val="0"/>
                </a:spcAft>
              </a:pPr>
              <a:endParaRPr lang="en-US" sz="738" dirty="0">
                <a:solidFill>
                  <a:srgbClr val="000000"/>
                </a:solidFill>
                <a:latin typeface="Arial" panose="020B0604020202020204" pitchFamily="34" charset="0"/>
                <a:cs typeface="Arial" panose="020B0604020202020204" pitchFamily="34" charset="0"/>
              </a:endParaRPr>
            </a:p>
          </p:txBody>
        </p:sp>
        <p:graphicFrame>
          <p:nvGraphicFramePr>
            <p:cNvPr id="10" name="Chart 4">
              <a:extLst>
                <a:ext uri="{FF2B5EF4-FFF2-40B4-BE49-F238E27FC236}">
                  <a16:creationId xmlns:a16="http://schemas.microsoft.com/office/drawing/2014/main" id="{42642E40-F190-4EDB-A457-50FD48FE3245}"/>
                </a:ext>
              </a:extLst>
            </p:cNvPr>
            <p:cNvGraphicFramePr/>
            <p:nvPr>
              <p:extLst>
                <p:ext uri="{D42A27DB-BD31-4B8C-83A1-F6EECF244321}">
                  <p14:modId xmlns:p14="http://schemas.microsoft.com/office/powerpoint/2010/main" val="2031009848"/>
                </p:ext>
              </p:extLst>
            </p:nvPr>
          </p:nvGraphicFramePr>
          <p:xfrm>
            <a:off x="797655" y="2011003"/>
            <a:ext cx="5290020" cy="369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4">
              <a:extLst>
                <a:ext uri="{FF2B5EF4-FFF2-40B4-BE49-F238E27FC236}">
                  <a16:creationId xmlns:a16="http://schemas.microsoft.com/office/drawing/2014/main" id="{A712FEE4-ECBB-48A6-86BA-90B55FDE6D63}"/>
                </a:ext>
              </a:extLst>
            </p:cNvPr>
            <p:cNvGraphicFramePr/>
            <p:nvPr>
              <p:extLst>
                <p:ext uri="{D42A27DB-BD31-4B8C-83A1-F6EECF244321}">
                  <p14:modId xmlns:p14="http://schemas.microsoft.com/office/powerpoint/2010/main" val="3558359059"/>
                </p:ext>
              </p:extLst>
            </p:nvPr>
          </p:nvGraphicFramePr>
          <p:xfrm>
            <a:off x="2996367" y="2012069"/>
            <a:ext cx="3031344" cy="369225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4472">
              <a:extLst>
                <a:ext uri="{FF2B5EF4-FFF2-40B4-BE49-F238E27FC236}">
                  <a16:creationId xmlns:a16="http://schemas.microsoft.com/office/drawing/2014/main" id="{8E499478-B500-402B-AB8B-405A6209C6CF}"/>
                </a:ext>
              </a:extLst>
            </p:cNvPr>
            <p:cNvSpPr>
              <a:spLocks noChangeArrowheads="1"/>
            </p:cNvSpPr>
            <p:nvPr/>
          </p:nvSpPr>
          <p:spPr bwMode="auto">
            <a:xfrm>
              <a:off x="1302226" y="2200267"/>
              <a:ext cx="1984143" cy="215444"/>
            </a:xfrm>
            <a:prstGeom prst="rect">
              <a:avLst/>
            </a:prstGeom>
            <a:noFill/>
            <a:ln w="9525">
              <a:noFill/>
              <a:miter lim="800000"/>
              <a:headEnd/>
              <a:tailEnd/>
            </a:ln>
          </p:spPr>
          <p:txBody>
            <a:bodyPr wrap="square" lIns="0" tIns="0" rIns="0" bIns="0">
              <a:spAutoFit/>
            </a:bodyPr>
            <a:lstStyle/>
            <a:p>
              <a:pPr algn="ctr">
                <a:defRPr/>
              </a:pPr>
              <a:r>
                <a:rPr lang="en-US" sz="1400" kern="0" cap="all" dirty="0">
                  <a:solidFill>
                    <a:srgbClr val="515151"/>
                  </a:solidFill>
                  <a:latin typeface="Arial" panose="020B0604020202020204" pitchFamily="34" charset="0"/>
                  <a:cs typeface="Arial" panose="020B0604020202020204" pitchFamily="34" charset="0"/>
                </a:rPr>
                <a:t>Freedom</a:t>
              </a:r>
            </a:p>
          </p:txBody>
        </p:sp>
        <p:sp>
          <p:nvSpPr>
            <p:cNvPr id="16" name="Rectangle 4473">
              <a:extLst>
                <a:ext uri="{FF2B5EF4-FFF2-40B4-BE49-F238E27FC236}">
                  <a16:creationId xmlns:a16="http://schemas.microsoft.com/office/drawing/2014/main" id="{012C556E-F907-4DF9-9D3C-28D5AE918CF9}"/>
                </a:ext>
              </a:extLst>
            </p:cNvPr>
            <p:cNvSpPr>
              <a:spLocks noChangeArrowheads="1"/>
            </p:cNvSpPr>
            <p:nvPr/>
          </p:nvSpPr>
          <p:spPr bwMode="auto">
            <a:xfrm>
              <a:off x="3286369" y="2200267"/>
              <a:ext cx="2626017" cy="215444"/>
            </a:xfrm>
            <a:prstGeom prst="rect">
              <a:avLst/>
            </a:prstGeom>
            <a:noFill/>
            <a:ln w="9525">
              <a:noFill/>
              <a:miter lim="800000"/>
              <a:headEnd/>
              <a:tailEnd/>
            </a:ln>
          </p:spPr>
          <p:txBody>
            <a:bodyPr wrap="square" lIns="0" tIns="0" rIns="0" bIns="0">
              <a:spAutoFit/>
            </a:bodyPr>
            <a:lstStyle/>
            <a:p>
              <a:pPr algn="ctr">
                <a:defRPr/>
              </a:pPr>
              <a:r>
                <a:rPr lang="de-DE" sz="1400" kern="0" dirty="0">
                  <a:solidFill>
                    <a:srgbClr val="515151"/>
                  </a:solidFill>
                  <a:latin typeface="Arial" panose="020B0604020202020204" pitchFamily="34" charset="0"/>
                  <a:cs typeface="Arial" panose="020B0604020202020204" pitchFamily="34" charset="0"/>
                </a:rPr>
                <a:t>Verlängerung</a:t>
              </a:r>
            </a:p>
          </p:txBody>
        </p:sp>
      </p:grpSp>
      <p:sp>
        <p:nvSpPr>
          <p:cNvPr id="27" name="TextBox 35">
            <a:extLst>
              <a:ext uri="{FF2B5EF4-FFF2-40B4-BE49-F238E27FC236}">
                <a16:creationId xmlns:a16="http://schemas.microsoft.com/office/drawing/2014/main" id="{8EF53D5A-87BC-4C48-8636-7DB82E0DB577}"/>
              </a:ext>
            </a:extLst>
          </p:cNvPr>
          <p:cNvSpPr txBox="1"/>
          <p:nvPr/>
        </p:nvSpPr>
        <p:spPr>
          <a:xfrm>
            <a:off x="585055" y="1411802"/>
            <a:ext cx="2826415" cy="348109"/>
          </a:xfrm>
          <a:prstGeom prst="rect">
            <a:avLst/>
          </a:prstGeom>
          <a:noFill/>
          <a:ln>
            <a:noFill/>
          </a:ln>
        </p:spPr>
        <p:txBody>
          <a:bodyPr wrap="none" rtlCol="0">
            <a:spAutoFit/>
          </a:bodyPr>
          <a:lstStyle/>
          <a:p>
            <a:r>
              <a:rPr lang="de-CH" sz="1662" b="1" dirty="0">
                <a:solidFill>
                  <a:srgbClr val="515151"/>
                </a:solidFill>
                <a:latin typeface="Arial" panose="020B0604020202020204" pitchFamily="34" charset="0"/>
                <a:cs typeface="Arial" panose="020B0604020202020204" pitchFamily="34" charset="0"/>
              </a:rPr>
              <a:t>Neue vertebrale Frakturen</a:t>
            </a:r>
          </a:p>
        </p:txBody>
      </p:sp>
      <p:grpSp>
        <p:nvGrpSpPr>
          <p:cNvPr id="7" name="Gruppieren 6">
            <a:extLst>
              <a:ext uri="{FF2B5EF4-FFF2-40B4-BE49-F238E27FC236}">
                <a16:creationId xmlns:a16="http://schemas.microsoft.com/office/drawing/2014/main" id="{D1B1B1EE-D69E-468B-B183-8AD05641FC65}"/>
              </a:ext>
            </a:extLst>
          </p:cNvPr>
          <p:cNvGrpSpPr/>
          <p:nvPr/>
        </p:nvGrpSpPr>
        <p:grpSpPr>
          <a:xfrm>
            <a:off x="6274850" y="1908859"/>
            <a:ext cx="5626634" cy="3693316"/>
            <a:chOff x="6274850" y="2011003"/>
            <a:chExt cx="5626634" cy="3693316"/>
          </a:xfrm>
        </p:grpSpPr>
        <p:sp>
          <p:nvSpPr>
            <p:cNvPr id="21" name="Rectangle 3">
              <a:extLst>
                <a:ext uri="{FF2B5EF4-FFF2-40B4-BE49-F238E27FC236}">
                  <a16:creationId xmlns:a16="http://schemas.microsoft.com/office/drawing/2014/main" id="{E9AA61F3-FB75-41B5-9D41-734620942647}"/>
                </a:ext>
              </a:extLst>
            </p:cNvPr>
            <p:cNvSpPr/>
            <p:nvPr/>
          </p:nvSpPr>
          <p:spPr bwMode="auto">
            <a:xfrm>
              <a:off x="6663720" y="2183786"/>
              <a:ext cx="2061270" cy="2889790"/>
            </a:xfrm>
            <a:prstGeom prst="rect">
              <a:avLst/>
            </a:prstGeom>
            <a:solidFill>
              <a:srgbClr val="DBE5ED">
                <a:alpha val="54000"/>
              </a:srgbClr>
            </a:solidFill>
            <a:ln w="9525" cap="flat" cmpd="sng" algn="ctr">
              <a:noFill/>
              <a:prstDash val="solid"/>
              <a:round/>
              <a:headEnd type="none" w="med" len="med"/>
              <a:tailEnd type="none" w="med" len="med"/>
            </a:ln>
            <a:effectLst/>
          </p:spPr>
          <p:txBody>
            <a:bodyPr vert="horz" wrap="square" lIns="8441" tIns="8441" rIns="8441" bIns="8441"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874857" fontAlgn="base">
                <a:spcBef>
                  <a:spcPct val="0"/>
                </a:spcBef>
                <a:spcAft>
                  <a:spcPct val="0"/>
                </a:spcAft>
              </a:pPr>
              <a:endParaRPr lang="en-US" sz="738" dirty="0">
                <a:solidFill>
                  <a:srgbClr val="000000"/>
                </a:solidFill>
                <a:latin typeface="Arial" panose="020B0604020202020204" pitchFamily="34" charset="0"/>
                <a:cs typeface="Arial" panose="020B0604020202020204" pitchFamily="34" charset="0"/>
              </a:endParaRPr>
            </a:p>
          </p:txBody>
        </p:sp>
        <p:graphicFrame>
          <p:nvGraphicFramePr>
            <p:cNvPr id="22" name="Chart 4">
              <a:extLst>
                <a:ext uri="{FF2B5EF4-FFF2-40B4-BE49-F238E27FC236}">
                  <a16:creationId xmlns:a16="http://schemas.microsoft.com/office/drawing/2014/main" id="{FFD8B195-96CF-4230-8D9E-955697FAB341}"/>
                </a:ext>
              </a:extLst>
            </p:cNvPr>
            <p:cNvGraphicFramePr/>
            <p:nvPr>
              <p:extLst>
                <p:ext uri="{D42A27DB-BD31-4B8C-83A1-F6EECF244321}">
                  <p14:modId xmlns:p14="http://schemas.microsoft.com/office/powerpoint/2010/main" val="3704404575"/>
                </p:ext>
              </p:extLst>
            </p:nvPr>
          </p:nvGraphicFramePr>
          <p:xfrm>
            <a:off x="6274850" y="2011003"/>
            <a:ext cx="2450050" cy="3692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4">
              <a:extLst>
                <a:ext uri="{FF2B5EF4-FFF2-40B4-BE49-F238E27FC236}">
                  <a16:creationId xmlns:a16="http://schemas.microsoft.com/office/drawing/2014/main" id="{1BBAB412-5B0D-4B7B-90B1-6920C5E361F8}"/>
                </a:ext>
              </a:extLst>
            </p:cNvPr>
            <p:cNvGraphicFramePr/>
            <p:nvPr>
              <p:extLst>
                <p:ext uri="{D42A27DB-BD31-4B8C-83A1-F6EECF244321}">
                  <p14:modId xmlns:p14="http://schemas.microsoft.com/office/powerpoint/2010/main" val="761054568"/>
                </p:ext>
              </p:extLst>
            </p:nvPr>
          </p:nvGraphicFramePr>
          <p:xfrm>
            <a:off x="8478321" y="2012069"/>
            <a:ext cx="3423163" cy="3692250"/>
          </p:xfrm>
          <a:graphic>
            <a:graphicData uri="http://schemas.openxmlformats.org/drawingml/2006/chart">
              <c:chart xmlns:c="http://schemas.openxmlformats.org/drawingml/2006/chart" xmlns:r="http://schemas.openxmlformats.org/officeDocument/2006/relationships" r:id="rId6"/>
            </a:graphicData>
          </a:graphic>
        </p:graphicFrame>
        <p:sp>
          <p:nvSpPr>
            <p:cNvPr id="25" name="Rectangle 4472">
              <a:extLst>
                <a:ext uri="{FF2B5EF4-FFF2-40B4-BE49-F238E27FC236}">
                  <a16:creationId xmlns:a16="http://schemas.microsoft.com/office/drawing/2014/main" id="{DD453C5A-7690-4011-B8A0-CDC8B762545C}"/>
                </a:ext>
              </a:extLst>
            </p:cNvPr>
            <p:cNvSpPr>
              <a:spLocks noChangeArrowheads="1"/>
            </p:cNvSpPr>
            <p:nvPr/>
          </p:nvSpPr>
          <p:spPr bwMode="auto">
            <a:xfrm>
              <a:off x="6822284" y="2185457"/>
              <a:ext cx="1984143" cy="215444"/>
            </a:xfrm>
            <a:prstGeom prst="rect">
              <a:avLst/>
            </a:prstGeom>
            <a:noFill/>
            <a:ln w="9525">
              <a:noFill/>
              <a:miter lim="800000"/>
              <a:headEnd/>
              <a:tailEnd/>
            </a:ln>
          </p:spPr>
          <p:txBody>
            <a:bodyPr wrap="square" lIns="0" tIns="0" rIns="0" bIns="0">
              <a:spAutoFit/>
            </a:bodyPr>
            <a:lstStyle/>
            <a:p>
              <a:pPr algn="ctr">
                <a:defRPr/>
              </a:pPr>
              <a:r>
                <a:rPr lang="en-US" sz="1400" kern="0" cap="all" dirty="0">
                  <a:solidFill>
                    <a:srgbClr val="515151"/>
                  </a:solidFill>
                  <a:latin typeface="Arial" panose="020B0604020202020204" pitchFamily="34" charset="0"/>
                  <a:cs typeface="Arial" panose="020B0604020202020204" pitchFamily="34" charset="0"/>
                </a:rPr>
                <a:t>Freedom</a:t>
              </a:r>
            </a:p>
          </p:txBody>
        </p:sp>
        <p:sp>
          <p:nvSpPr>
            <p:cNvPr id="26" name="Rectangle 4473">
              <a:extLst>
                <a:ext uri="{FF2B5EF4-FFF2-40B4-BE49-F238E27FC236}">
                  <a16:creationId xmlns:a16="http://schemas.microsoft.com/office/drawing/2014/main" id="{B01B4330-6C4E-427A-A5AE-4671E4697386}"/>
                </a:ext>
              </a:extLst>
            </p:cNvPr>
            <p:cNvSpPr>
              <a:spLocks noChangeArrowheads="1"/>
            </p:cNvSpPr>
            <p:nvPr/>
          </p:nvSpPr>
          <p:spPr bwMode="auto">
            <a:xfrm>
              <a:off x="8806427" y="2185457"/>
              <a:ext cx="2626017" cy="215444"/>
            </a:xfrm>
            <a:prstGeom prst="rect">
              <a:avLst/>
            </a:prstGeom>
            <a:noFill/>
            <a:ln w="9525">
              <a:noFill/>
              <a:miter lim="800000"/>
              <a:headEnd/>
              <a:tailEnd/>
            </a:ln>
          </p:spPr>
          <p:txBody>
            <a:bodyPr wrap="square" lIns="0" tIns="0" rIns="0" bIns="0">
              <a:spAutoFit/>
            </a:bodyPr>
            <a:lstStyle/>
            <a:p>
              <a:pPr algn="ctr">
                <a:defRPr/>
              </a:pPr>
              <a:r>
                <a:rPr lang="de-DE" sz="1400" kern="0" dirty="0">
                  <a:solidFill>
                    <a:srgbClr val="515151"/>
                  </a:solidFill>
                  <a:latin typeface="Arial" panose="020B0604020202020204" pitchFamily="34" charset="0"/>
                  <a:cs typeface="Arial" panose="020B0604020202020204" pitchFamily="34" charset="0"/>
                </a:rPr>
                <a:t>Verlängerung</a:t>
              </a:r>
            </a:p>
          </p:txBody>
        </p:sp>
      </p:grpSp>
      <p:sp>
        <p:nvSpPr>
          <p:cNvPr id="28" name="TextBox 35">
            <a:extLst>
              <a:ext uri="{FF2B5EF4-FFF2-40B4-BE49-F238E27FC236}">
                <a16:creationId xmlns:a16="http://schemas.microsoft.com/office/drawing/2014/main" id="{8AD91C9D-762F-49DA-B17E-A2A4679A17DC}"/>
              </a:ext>
            </a:extLst>
          </p:cNvPr>
          <p:cNvSpPr txBox="1"/>
          <p:nvPr/>
        </p:nvSpPr>
        <p:spPr>
          <a:xfrm>
            <a:off x="6185756" y="1411802"/>
            <a:ext cx="2659702" cy="348109"/>
          </a:xfrm>
          <a:prstGeom prst="rect">
            <a:avLst/>
          </a:prstGeom>
          <a:noFill/>
          <a:ln>
            <a:noFill/>
          </a:ln>
        </p:spPr>
        <p:txBody>
          <a:bodyPr wrap="none" rtlCol="0">
            <a:spAutoFit/>
          </a:bodyPr>
          <a:lstStyle/>
          <a:p>
            <a:r>
              <a:rPr lang="de-CH" sz="1662" b="1" dirty="0">
                <a:solidFill>
                  <a:srgbClr val="515151"/>
                </a:solidFill>
                <a:latin typeface="Arial" panose="020B0604020202020204" pitchFamily="34" charset="0"/>
                <a:cs typeface="Arial" panose="020B0604020202020204" pitchFamily="34" charset="0"/>
              </a:rPr>
              <a:t>Nonvertebrale Frakturen</a:t>
            </a:r>
          </a:p>
        </p:txBody>
      </p:sp>
      <p:grpSp>
        <p:nvGrpSpPr>
          <p:cNvPr id="5" name="Gruppieren 4">
            <a:extLst>
              <a:ext uri="{FF2B5EF4-FFF2-40B4-BE49-F238E27FC236}">
                <a16:creationId xmlns:a16="http://schemas.microsoft.com/office/drawing/2014/main" id="{224BF56A-C94C-4E36-A812-F8B32AF1179C}"/>
              </a:ext>
            </a:extLst>
          </p:cNvPr>
          <p:cNvGrpSpPr/>
          <p:nvPr/>
        </p:nvGrpSpPr>
        <p:grpSpPr>
          <a:xfrm>
            <a:off x="676585" y="5962084"/>
            <a:ext cx="2922313" cy="276999"/>
            <a:chOff x="676585" y="6064228"/>
            <a:chExt cx="2922313" cy="276999"/>
          </a:xfrm>
        </p:grpSpPr>
        <p:sp>
          <p:nvSpPr>
            <p:cNvPr id="32" name="TextBox 65">
              <a:extLst>
                <a:ext uri="{FF2B5EF4-FFF2-40B4-BE49-F238E27FC236}">
                  <a16:creationId xmlns:a16="http://schemas.microsoft.com/office/drawing/2014/main" id="{241A0C00-3B1C-44B0-A701-A8890BC5C75D}"/>
                </a:ext>
              </a:extLst>
            </p:cNvPr>
            <p:cNvSpPr txBox="1"/>
            <p:nvPr/>
          </p:nvSpPr>
          <p:spPr>
            <a:xfrm>
              <a:off x="757433" y="6064228"/>
              <a:ext cx="2841465" cy="276999"/>
            </a:xfrm>
            <a:prstGeom prst="rect">
              <a:avLst/>
            </a:prstGeom>
            <a:noFill/>
          </p:spPr>
          <p:txBody>
            <a:bodyPr wrap="square" rtlCol="0">
              <a:spAutoFit/>
            </a:bodyPr>
            <a:lstStyle/>
            <a:p>
              <a:pPr defTabSz="727272">
                <a:tabLst>
                  <a:tab pos="1074738" algn="l"/>
                </a:tabLst>
                <a:defRPr/>
              </a:pPr>
              <a:r>
                <a:rPr lang="de-DE" sz="1200" dirty="0">
                  <a:solidFill>
                    <a:srgbClr val="515151"/>
                  </a:solidFill>
                </a:rPr>
                <a:t>Placebo	Denosumab (Langzeit)</a:t>
              </a:r>
              <a:endParaRPr lang="de-DE" sz="1200" dirty="0">
                <a:cs typeface="Arial"/>
              </a:endParaRPr>
            </a:p>
          </p:txBody>
        </p:sp>
        <p:sp>
          <p:nvSpPr>
            <p:cNvPr id="33" name="Rechteck 32">
              <a:extLst>
                <a:ext uri="{FF2B5EF4-FFF2-40B4-BE49-F238E27FC236}">
                  <a16:creationId xmlns:a16="http://schemas.microsoft.com/office/drawing/2014/main" id="{BC750BBE-7BE1-449F-B7E5-8AAF0A6CC692}"/>
                </a:ext>
              </a:extLst>
            </p:cNvPr>
            <p:cNvSpPr/>
            <p:nvPr/>
          </p:nvSpPr>
          <p:spPr bwMode="auto">
            <a:xfrm>
              <a:off x="676585" y="6146660"/>
              <a:ext cx="108000" cy="108000"/>
            </a:xfrm>
            <a:prstGeom prst="rect">
              <a:avLst/>
            </a:prstGeom>
            <a:solidFill>
              <a:srgbClr val="6F7D7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4" name="Rechteck 33">
              <a:extLst>
                <a:ext uri="{FF2B5EF4-FFF2-40B4-BE49-F238E27FC236}">
                  <a16:creationId xmlns:a16="http://schemas.microsoft.com/office/drawing/2014/main" id="{7F799EDE-AF22-4D5A-9E9D-1C1615A038D7}"/>
                </a:ext>
              </a:extLst>
            </p:cNvPr>
            <p:cNvSpPr/>
            <p:nvPr/>
          </p:nvSpPr>
          <p:spPr bwMode="auto">
            <a:xfrm>
              <a:off x="1746354" y="6146660"/>
              <a:ext cx="108000" cy="10800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274233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A8F6-A4FC-440D-8AFA-751F08503B55}"/>
              </a:ext>
            </a:extLst>
          </p:cNvPr>
          <p:cNvSpPr>
            <a:spLocks noGrp="1"/>
          </p:cNvSpPr>
          <p:nvPr>
            <p:ph type="title"/>
          </p:nvPr>
        </p:nvSpPr>
        <p:spPr/>
        <p:txBody>
          <a:bodyPr/>
          <a:lstStyle/>
          <a:p>
            <a:r>
              <a:rPr lang="de-AT" b="1" dirty="0"/>
              <a:t>Hochrisikopatienten profitieren am meisten von Denosumab</a:t>
            </a:r>
            <a:endParaRPr lang="de-DE" b="1" dirty="0"/>
          </a:p>
        </p:txBody>
      </p:sp>
      <p:sp>
        <p:nvSpPr>
          <p:cNvPr id="14" name="Textplatzhalter 13">
            <a:extLst>
              <a:ext uri="{FF2B5EF4-FFF2-40B4-BE49-F238E27FC236}">
                <a16:creationId xmlns:a16="http://schemas.microsoft.com/office/drawing/2014/main" id="{F9492851-63FA-472B-986B-5481C870ED74}"/>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a:t>
            </a:r>
            <a:r>
              <a:rPr lang="da-DK" sz="800" dirty="0"/>
              <a:t>RRR = relative Risikoreduktion. </a:t>
            </a:r>
          </a:p>
          <a:p>
            <a:r>
              <a:rPr lang="da-DK" sz="880" dirty="0">
                <a:solidFill>
                  <a:srgbClr val="3B839F"/>
                </a:solidFill>
              </a:rPr>
              <a:t>Boonen S et al. J Clin Endocrinol Metab 2011; 96 (6): 1727–36.</a:t>
            </a:r>
          </a:p>
        </p:txBody>
      </p:sp>
      <p:sp>
        <p:nvSpPr>
          <p:cNvPr id="16" name="Inhaltsplatzhalter 15">
            <a:extLst>
              <a:ext uri="{FF2B5EF4-FFF2-40B4-BE49-F238E27FC236}">
                <a16:creationId xmlns:a16="http://schemas.microsoft.com/office/drawing/2014/main" id="{9757679A-7333-4B72-8853-3A5CE972E7C2}"/>
              </a:ext>
            </a:extLst>
          </p:cNvPr>
          <p:cNvSpPr>
            <a:spLocks noGrp="1"/>
          </p:cNvSpPr>
          <p:nvPr>
            <p:ph idx="1"/>
          </p:nvPr>
        </p:nvSpPr>
        <p:spPr>
          <a:xfrm>
            <a:off x="673935" y="5724337"/>
            <a:ext cx="11040447" cy="280576"/>
          </a:xfrm>
        </p:spPr>
        <p:txBody>
          <a:bodyPr/>
          <a:lstStyle/>
          <a:p>
            <a:pPr marL="0" indent="0">
              <a:buNone/>
            </a:pPr>
            <a:r>
              <a:rPr lang="de-DE" sz="1600" dirty="0"/>
              <a:t>Ältere Patienten (≥ 75 Jahre) profitieren besonders stark von einer Risikoreduktion für eine Hüftfraktur unter Denosumab. </a:t>
            </a:r>
          </a:p>
        </p:txBody>
      </p:sp>
      <p:grpSp>
        <p:nvGrpSpPr>
          <p:cNvPr id="6" name="Gruppieren 5">
            <a:extLst>
              <a:ext uri="{FF2B5EF4-FFF2-40B4-BE49-F238E27FC236}">
                <a16:creationId xmlns:a16="http://schemas.microsoft.com/office/drawing/2014/main" id="{D054367C-D195-444E-AF10-1E2786180A43}"/>
              </a:ext>
            </a:extLst>
          </p:cNvPr>
          <p:cNvGrpSpPr/>
          <p:nvPr/>
        </p:nvGrpSpPr>
        <p:grpSpPr>
          <a:xfrm>
            <a:off x="1301727" y="1240143"/>
            <a:ext cx="8355081" cy="4377714"/>
            <a:chOff x="1301727" y="1240143"/>
            <a:chExt cx="8355081" cy="4377714"/>
          </a:xfrm>
        </p:grpSpPr>
        <p:grpSp>
          <p:nvGrpSpPr>
            <p:cNvPr id="106" name="Gruppieren 105">
              <a:extLst>
                <a:ext uri="{FF2B5EF4-FFF2-40B4-BE49-F238E27FC236}">
                  <a16:creationId xmlns:a16="http://schemas.microsoft.com/office/drawing/2014/main" id="{238B7D07-29D1-493D-BD1D-D39F7A183F87}"/>
                </a:ext>
              </a:extLst>
            </p:cNvPr>
            <p:cNvGrpSpPr/>
            <p:nvPr/>
          </p:nvGrpSpPr>
          <p:grpSpPr>
            <a:xfrm>
              <a:off x="1301727" y="1240143"/>
              <a:ext cx="8355081" cy="4377714"/>
              <a:chOff x="161564" y="1776084"/>
              <a:chExt cx="8355081" cy="4377714"/>
            </a:xfrm>
          </p:grpSpPr>
          <p:graphicFrame>
            <p:nvGraphicFramePr>
              <p:cNvPr id="103" name="Chart 87">
                <a:extLst>
                  <a:ext uri="{FF2B5EF4-FFF2-40B4-BE49-F238E27FC236}">
                    <a16:creationId xmlns:a16="http://schemas.microsoft.com/office/drawing/2014/main" id="{52AFEE5E-D257-4BE1-8866-24E287D664FE}"/>
                  </a:ext>
                </a:extLst>
              </p:cNvPr>
              <p:cNvGraphicFramePr>
                <a:graphicFrameLocks/>
              </p:cNvGraphicFramePr>
              <p:nvPr>
                <p:extLst>
                  <p:ext uri="{D42A27DB-BD31-4B8C-83A1-F6EECF244321}">
                    <p14:modId xmlns:p14="http://schemas.microsoft.com/office/powerpoint/2010/main" val="455149698"/>
                  </p:ext>
                </p:extLst>
              </p:nvPr>
            </p:nvGraphicFramePr>
            <p:xfrm>
              <a:off x="161564" y="2535051"/>
              <a:ext cx="8355081" cy="3618747"/>
            </p:xfrm>
            <a:graphic>
              <a:graphicData uri="http://schemas.openxmlformats.org/drawingml/2006/chart">
                <c:chart xmlns:c="http://schemas.openxmlformats.org/drawingml/2006/chart" xmlns:r="http://schemas.openxmlformats.org/officeDocument/2006/relationships" r:id="rId3"/>
              </a:graphicData>
            </a:graphic>
          </p:graphicFrame>
          <p:grpSp>
            <p:nvGrpSpPr>
              <p:cNvPr id="105" name="Gruppieren 104">
                <a:extLst>
                  <a:ext uri="{FF2B5EF4-FFF2-40B4-BE49-F238E27FC236}">
                    <a16:creationId xmlns:a16="http://schemas.microsoft.com/office/drawing/2014/main" id="{40B2C0AA-F3A5-42B9-9E0D-DD582395FAA3}"/>
                  </a:ext>
                </a:extLst>
              </p:cNvPr>
              <p:cNvGrpSpPr/>
              <p:nvPr/>
            </p:nvGrpSpPr>
            <p:grpSpPr>
              <a:xfrm>
                <a:off x="1363305" y="1776084"/>
                <a:ext cx="6889854" cy="3730866"/>
                <a:chOff x="1291864" y="1776084"/>
                <a:chExt cx="6889854" cy="3730866"/>
              </a:xfrm>
            </p:grpSpPr>
            <p:sp>
              <p:nvSpPr>
                <p:cNvPr id="99" name="object 31">
                  <a:extLst>
                    <a:ext uri="{FF2B5EF4-FFF2-40B4-BE49-F238E27FC236}">
                      <a16:creationId xmlns:a16="http://schemas.microsoft.com/office/drawing/2014/main" id="{5FDF1509-43E5-414E-8EE2-B5A3E510DEA3}"/>
                    </a:ext>
                  </a:extLst>
                </p:cNvPr>
                <p:cNvSpPr txBox="1"/>
                <p:nvPr/>
              </p:nvSpPr>
              <p:spPr>
                <a:xfrm>
                  <a:off x="6189837" y="1833671"/>
                  <a:ext cx="1991881" cy="771365"/>
                </a:xfrm>
                <a:prstGeom prst="rect">
                  <a:avLst/>
                </a:prstGeom>
              </p:spPr>
              <p:txBody>
                <a:bodyPr vert="horz" wrap="square" lIns="0" tIns="12065" rIns="0" bIns="0" rtlCol="0">
                  <a:spAutoFit/>
                </a:bodyPr>
                <a:lstStyle/>
                <a:p>
                  <a:pPr marR="5080" algn="ctr">
                    <a:lnSpc>
                      <a:spcPct val="100000"/>
                    </a:lnSpc>
                    <a:spcBef>
                      <a:spcPts val="95"/>
                    </a:spcBef>
                  </a:pPr>
                  <a:r>
                    <a:rPr lang="de-DE" sz="1200" b="1" dirty="0">
                      <a:solidFill>
                        <a:srgbClr val="515151"/>
                      </a:solidFill>
                      <a:latin typeface="Arial" panose="020B0604020202020204" pitchFamily="34" charset="0"/>
                      <a:cs typeface="Arial" panose="020B0604020202020204" pitchFamily="34" charset="0"/>
                    </a:rPr>
                    <a:t>Kombiniert</a:t>
                  </a:r>
                  <a:endParaRPr lang="de-DE" sz="1200" dirty="0">
                    <a:solidFill>
                      <a:srgbClr val="515151"/>
                    </a:solidFill>
                    <a:latin typeface="Arial" panose="020B0604020202020204" pitchFamily="34" charset="0"/>
                    <a:cs typeface="Arial" panose="020B0604020202020204" pitchFamily="34" charset="0"/>
                  </a:endParaRPr>
                </a:p>
                <a:p>
                  <a:pPr>
                    <a:spcBef>
                      <a:spcPts val="40"/>
                    </a:spcBef>
                  </a:pPr>
                  <a:endParaRPr lang="de-DE" sz="1600" dirty="0">
                    <a:solidFill>
                      <a:srgbClr val="515151"/>
                    </a:solidFill>
                    <a:latin typeface="Arial" panose="020B0604020202020204" pitchFamily="34" charset="0"/>
                    <a:cs typeface="Arial" panose="020B0604020202020204" pitchFamily="34" charset="0"/>
                  </a:endParaRPr>
                </a:p>
                <a:p>
                  <a:pPr marR="6985" algn="ctr">
                    <a:lnSpc>
                      <a:spcPct val="100000"/>
                    </a:lnSpc>
                  </a:pPr>
                  <a:r>
                    <a:rPr sz="3200" i="1" baseline="5847" dirty="0">
                      <a:solidFill>
                        <a:srgbClr val="515151"/>
                      </a:solidFill>
                      <a:latin typeface="Arial" panose="020B0604020202020204" pitchFamily="34" charset="0"/>
                      <a:cs typeface="Arial" panose="020B0604020202020204" pitchFamily="34" charset="0"/>
                    </a:rPr>
                    <a:t>p</a:t>
                  </a:r>
                  <a:r>
                    <a:rPr sz="1100" b="1" dirty="0">
                      <a:solidFill>
                        <a:srgbClr val="515151"/>
                      </a:solidFill>
                      <a:latin typeface="Arial" panose="020B0604020202020204" pitchFamily="34" charset="0"/>
                      <a:cs typeface="Arial" panose="020B0604020202020204" pitchFamily="34" charset="0"/>
                    </a:rPr>
                    <a:t>Interaktion </a:t>
                  </a:r>
                  <a:r>
                    <a:rPr sz="2000" baseline="7936" dirty="0">
                      <a:solidFill>
                        <a:srgbClr val="515151"/>
                      </a:solidFill>
                      <a:latin typeface="Arial" panose="020B0604020202020204" pitchFamily="34" charset="0"/>
                      <a:cs typeface="Arial" panose="020B0604020202020204" pitchFamily="34" charset="0"/>
                    </a:rPr>
                    <a:t>= 0,</a:t>
                  </a:r>
                  <a:r>
                    <a:rPr lang="de-DE" sz="2000" baseline="7936" dirty="0">
                      <a:solidFill>
                        <a:srgbClr val="515151"/>
                      </a:solidFill>
                      <a:latin typeface="Arial" panose="020B0604020202020204" pitchFamily="34" charset="0"/>
                      <a:cs typeface="Arial" panose="020B0604020202020204" pitchFamily="34" charset="0"/>
                    </a:rPr>
                    <a:t>20</a:t>
                  </a:r>
                  <a:endParaRPr sz="2000" baseline="7936" dirty="0">
                    <a:solidFill>
                      <a:srgbClr val="515151"/>
                    </a:solidFill>
                    <a:latin typeface="Arial" panose="020B0604020202020204" pitchFamily="34" charset="0"/>
                    <a:cs typeface="Arial" panose="020B0604020202020204" pitchFamily="34" charset="0"/>
                  </a:endParaRPr>
                </a:p>
              </p:txBody>
            </p:sp>
            <p:sp>
              <p:nvSpPr>
                <p:cNvPr id="76" name="object 29">
                  <a:extLst>
                    <a:ext uri="{FF2B5EF4-FFF2-40B4-BE49-F238E27FC236}">
                      <a16:creationId xmlns:a16="http://schemas.microsoft.com/office/drawing/2014/main" id="{3860D48B-9AE9-4CFE-9536-E30733042F16}"/>
                    </a:ext>
                  </a:extLst>
                </p:cNvPr>
                <p:cNvSpPr txBox="1"/>
                <p:nvPr/>
              </p:nvSpPr>
              <p:spPr>
                <a:xfrm>
                  <a:off x="1333229" y="4341870"/>
                  <a:ext cx="773298"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40 %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0,04</a:t>
                  </a:r>
                </a:p>
              </p:txBody>
            </p:sp>
            <p:sp>
              <p:nvSpPr>
                <p:cNvPr id="77" name="object 30">
                  <a:extLst>
                    <a:ext uri="{FF2B5EF4-FFF2-40B4-BE49-F238E27FC236}">
                      <a16:creationId xmlns:a16="http://schemas.microsoft.com/office/drawing/2014/main" id="{9F58FF3A-3B9A-444A-8EF2-F1F2C3D5EB1D}"/>
                    </a:ext>
                  </a:extLst>
                </p:cNvPr>
                <p:cNvSpPr txBox="1"/>
                <p:nvPr/>
              </p:nvSpPr>
              <p:spPr>
                <a:xfrm>
                  <a:off x="2329024" y="3716288"/>
                  <a:ext cx="773298"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62 %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0,007</a:t>
                  </a:r>
                </a:p>
              </p:txBody>
            </p:sp>
            <p:sp>
              <p:nvSpPr>
                <p:cNvPr id="78" name="object 31">
                  <a:extLst>
                    <a:ext uri="{FF2B5EF4-FFF2-40B4-BE49-F238E27FC236}">
                      <a16:creationId xmlns:a16="http://schemas.microsoft.com/office/drawing/2014/main" id="{D8FABB9E-452D-4FFF-BB26-C1809CD5AA22}"/>
                    </a:ext>
                  </a:extLst>
                </p:cNvPr>
                <p:cNvSpPr txBox="1"/>
                <p:nvPr/>
              </p:nvSpPr>
              <p:spPr>
                <a:xfrm>
                  <a:off x="2211382" y="1833671"/>
                  <a:ext cx="1991881" cy="771365"/>
                </a:xfrm>
                <a:prstGeom prst="rect">
                  <a:avLst/>
                </a:prstGeom>
              </p:spPr>
              <p:txBody>
                <a:bodyPr vert="horz" wrap="square" lIns="0" tIns="12065" rIns="0" bIns="0" rtlCol="0">
                  <a:spAutoFit/>
                </a:bodyPr>
                <a:lstStyle/>
                <a:p>
                  <a:pPr marR="5080" algn="ctr">
                    <a:spcBef>
                      <a:spcPts val="95"/>
                    </a:spcBef>
                  </a:pPr>
                  <a:r>
                    <a:rPr sz="1200" b="1" dirty="0">
                      <a:solidFill>
                        <a:srgbClr val="515151"/>
                      </a:solidFill>
                      <a:latin typeface="Arial" panose="020B0604020202020204" pitchFamily="34" charset="0"/>
                      <a:cs typeface="Arial" panose="020B0604020202020204" pitchFamily="34" charset="0"/>
                    </a:rPr>
                    <a:t>Alter ≥ 75 Jahre</a:t>
                  </a:r>
                  <a:endParaRPr sz="1200" dirty="0">
                    <a:solidFill>
                      <a:srgbClr val="515151"/>
                    </a:solidFill>
                    <a:latin typeface="Arial" panose="020B0604020202020204" pitchFamily="34" charset="0"/>
                    <a:cs typeface="Arial" panose="020B0604020202020204" pitchFamily="34" charset="0"/>
                  </a:endParaRPr>
                </a:p>
                <a:p>
                  <a:pPr>
                    <a:spcBef>
                      <a:spcPts val="40"/>
                    </a:spcBef>
                  </a:pPr>
                  <a:endParaRPr sz="1600" dirty="0">
                    <a:solidFill>
                      <a:srgbClr val="515151"/>
                    </a:solidFill>
                    <a:latin typeface="Arial" panose="020B0604020202020204" pitchFamily="34" charset="0"/>
                    <a:cs typeface="Arial" panose="020B0604020202020204" pitchFamily="34" charset="0"/>
                  </a:endParaRPr>
                </a:p>
                <a:p>
                  <a:pPr marR="6985" algn="ctr">
                    <a:lnSpc>
                      <a:spcPct val="100000"/>
                    </a:lnSpc>
                  </a:pPr>
                  <a:r>
                    <a:rPr sz="3200" i="1" baseline="5847" dirty="0">
                      <a:solidFill>
                        <a:srgbClr val="515151"/>
                      </a:solidFill>
                      <a:latin typeface="Arial" panose="020B0604020202020204" pitchFamily="34" charset="0"/>
                      <a:cs typeface="Arial" panose="020B0604020202020204" pitchFamily="34" charset="0"/>
                    </a:rPr>
                    <a:t>p</a:t>
                  </a:r>
                  <a:r>
                    <a:rPr sz="1100" b="1" dirty="0">
                      <a:solidFill>
                        <a:srgbClr val="515151"/>
                      </a:solidFill>
                      <a:latin typeface="Arial" panose="020B0604020202020204" pitchFamily="34" charset="0"/>
                      <a:cs typeface="Arial" panose="020B0604020202020204" pitchFamily="34" charset="0"/>
                    </a:rPr>
                    <a:t>Interaktion </a:t>
                  </a:r>
                  <a:r>
                    <a:rPr sz="2000" baseline="7936" dirty="0">
                      <a:solidFill>
                        <a:srgbClr val="515151"/>
                      </a:solidFill>
                      <a:latin typeface="Arial" panose="020B0604020202020204" pitchFamily="34" charset="0"/>
                      <a:cs typeface="Arial" panose="020B0604020202020204" pitchFamily="34" charset="0"/>
                    </a:rPr>
                    <a:t>= 0,07</a:t>
                  </a:r>
                </a:p>
              </p:txBody>
            </p:sp>
            <p:sp>
              <p:nvSpPr>
                <p:cNvPr id="79" name="object 32">
                  <a:extLst>
                    <a:ext uri="{FF2B5EF4-FFF2-40B4-BE49-F238E27FC236}">
                      <a16:creationId xmlns:a16="http://schemas.microsoft.com/office/drawing/2014/main" id="{2BB16E05-6131-4CDC-966E-A0B3C4CFE992}"/>
                    </a:ext>
                  </a:extLst>
                </p:cNvPr>
                <p:cNvSpPr txBox="1"/>
                <p:nvPr/>
              </p:nvSpPr>
              <p:spPr>
                <a:xfrm>
                  <a:off x="4189147" y="1776084"/>
                  <a:ext cx="1991881" cy="835485"/>
                </a:xfrm>
                <a:prstGeom prst="rect">
                  <a:avLst/>
                </a:prstGeom>
              </p:spPr>
              <p:txBody>
                <a:bodyPr vert="horz" wrap="square" lIns="0" tIns="22225" rIns="0" bIns="0" rtlCol="0">
                  <a:spAutoFit/>
                </a:bodyPr>
                <a:lstStyle/>
                <a:p>
                  <a:pPr marL="25400" marR="30480" indent="-2540" algn="ctr">
                    <a:spcBef>
                      <a:spcPts val="175"/>
                    </a:spcBef>
                  </a:pPr>
                  <a:r>
                    <a:rPr sz="1200" b="1" dirty="0">
                      <a:solidFill>
                        <a:srgbClr val="515151"/>
                      </a:solidFill>
                      <a:latin typeface="Arial" panose="020B0604020202020204" pitchFamily="34" charset="0"/>
                      <a:cs typeface="Arial" panose="020B0604020202020204" pitchFamily="34" charset="0"/>
                    </a:rPr>
                    <a:t>BMD-T-Score  Schenkelhals ≤ -2,5</a:t>
                  </a:r>
                  <a:endParaRPr sz="1200" dirty="0">
                    <a:solidFill>
                      <a:srgbClr val="515151"/>
                    </a:solidFill>
                    <a:latin typeface="Arial" panose="020B0604020202020204" pitchFamily="34" charset="0"/>
                    <a:cs typeface="Arial" panose="020B0604020202020204" pitchFamily="34" charset="0"/>
                  </a:endParaRPr>
                </a:p>
                <a:p>
                  <a:pPr marR="6985" lvl="0" algn="ctr">
                    <a:spcBef>
                      <a:spcPts val="900"/>
                    </a:spcBef>
                  </a:pPr>
                  <a:r>
                    <a:rPr lang="en-US" sz="3200" i="1" baseline="5847" dirty="0">
                      <a:solidFill>
                        <a:srgbClr val="515151"/>
                      </a:solidFill>
                      <a:latin typeface="Arial" panose="020B0604020202020204" pitchFamily="34" charset="0"/>
                      <a:cs typeface="Arial" panose="020B0604020202020204" pitchFamily="34" charset="0"/>
                    </a:rPr>
                    <a:t>p</a:t>
                  </a:r>
                  <a:r>
                    <a:rPr lang="en-US" sz="1100" b="1" dirty="0">
                      <a:solidFill>
                        <a:srgbClr val="515151"/>
                      </a:solidFill>
                      <a:latin typeface="Arial" panose="020B0604020202020204" pitchFamily="34" charset="0"/>
                      <a:cs typeface="Arial" panose="020B0604020202020204" pitchFamily="34" charset="0"/>
                    </a:rPr>
                    <a:t>Interaktion</a:t>
                  </a:r>
                  <a:r>
                    <a:rPr lang="de-DE" sz="1100" b="1" dirty="0">
                      <a:solidFill>
                        <a:srgbClr val="515151"/>
                      </a:solidFill>
                      <a:latin typeface="Arial" panose="020B0604020202020204" pitchFamily="34" charset="0"/>
                      <a:cs typeface="Arial" panose="020B0604020202020204" pitchFamily="34" charset="0"/>
                    </a:rPr>
                    <a:t> </a:t>
                  </a:r>
                  <a:r>
                    <a:rPr lang="de-DE" sz="2000" baseline="7936" dirty="0">
                      <a:solidFill>
                        <a:srgbClr val="515151"/>
                      </a:solidFill>
                      <a:latin typeface="Arial" panose="020B0604020202020204" pitchFamily="34" charset="0"/>
                      <a:cs typeface="Arial" panose="020B0604020202020204" pitchFamily="34" charset="0"/>
                    </a:rPr>
                    <a:t>= 0,51</a:t>
                  </a:r>
                </a:p>
              </p:txBody>
            </p:sp>
            <p:sp>
              <p:nvSpPr>
                <p:cNvPr id="80" name="object 34">
                  <a:extLst>
                    <a:ext uri="{FF2B5EF4-FFF2-40B4-BE49-F238E27FC236}">
                      <a16:creationId xmlns:a16="http://schemas.microsoft.com/office/drawing/2014/main" id="{14CFD557-94D5-417E-9340-967A17AFFADD}"/>
                    </a:ext>
                  </a:extLst>
                </p:cNvPr>
                <p:cNvSpPr txBox="1"/>
                <p:nvPr/>
              </p:nvSpPr>
              <p:spPr>
                <a:xfrm>
                  <a:off x="3353119" y="4591314"/>
                  <a:ext cx="693485"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6 %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0,85</a:t>
                  </a:r>
                </a:p>
              </p:txBody>
            </p:sp>
            <p:sp>
              <p:nvSpPr>
                <p:cNvPr id="81" name="object 35">
                  <a:extLst>
                    <a:ext uri="{FF2B5EF4-FFF2-40B4-BE49-F238E27FC236}">
                      <a16:creationId xmlns:a16="http://schemas.microsoft.com/office/drawing/2014/main" id="{DAA70FA2-9C0B-40F3-902B-D65DECACFAB9}"/>
                    </a:ext>
                  </a:extLst>
                </p:cNvPr>
                <p:cNvSpPr txBox="1"/>
                <p:nvPr/>
              </p:nvSpPr>
              <p:spPr>
                <a:xfrm>
                  <a:off x="4309295" y="3449024"/>
                  <a:ext cx="773298"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47 %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0,02</a:t>
                  </a:r>
                </a:p>
              </p:txBody>
            </p:sp>
            <p:sp>
              <p:nvSpPr>
                <p:cNvPr id="82" name="object 37">
                  <a:extLst>
                    <a:ext uri="{FF2B5EF4-FFF2-40B4-BE49-F238E27FC236}">
                      <a16:creationId xmlns:a16="http://schemas.microsoft.com/office/drawing/2014/main" id="{39A6D06F-0D02-4EDD-AF2F-92EA605D8882}"/>
                    </a:ext>
                  </a:extLst>
                </p:cNvPr>
                <p:cNvSpPr txBox="1"/>
                <p:nvPr/>
              </p:nvSpPr>
              <p:spPr>
                <a:xfrm>
                  <a:off x="5303074" y="4817004"/>
                  <a:ext cx="773298"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17 %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0,75</a:t>
                  </a:r>
                </a:p>
              </p:txBody>
            </p:sp>
            <p:sp>
              <p:nvSpPr>
                <p:cNvPr id="83" name="object 38">
                  <a:extLst>
                    <a:ext uri="{FF2B5EF4-FFF2-40B4-BE49-F238E27FC236}">
                      <a16:creationId xmlns:a16="http://schemas.microsoft.com/office/drawing/2014/main" id="{0CE5E840-B5DB-491A-B172-B2DD584FFDEE}"/>
                    </a:ext>
                  </a:extLst>
                </p:cNvPr>
                <p:cNvSpPr txBox="1"/>
                <p:nvPr/>
              </p:nvSpPr>
              <p:spPr>
                <a:xfrm>
                  <a:off x="7292441" y="4660606"/>
                  <a:ext cx="773298"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22 %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0,47</a:t>
                  </a:r>
                </a:p>
              </p:txBody>
            </p:sp>
            <p:sp>
              <p:nvSpPr>
                <p:cNvPr id="84" name="object 45">
                  <a:extLst>
                    <a:ext uri="{FF2B5EF4-FFF2-40B4-BE49-F238E27FC236}">
                      <a16:creationId xmlns:a16="http://schemas.microsoft.com/office/drawing/2014/main" id="{CE8AF114-BC17-4244-8B0A-2B894DE9FC52}"/>
                    </a:ext>
                  </a:extLst>
                </p:cNvPr>
                <p:cNvSpPr/>
                <p:nvPr/>
              </p:nvSpPr>
              <p:spPr>
                <a:xfrm>
                  <a:off x="1503589" y="4772804"/>
                  <a:ext cx="425749" cy="364976"/>
                </a:xfrm>
                <a:custGeom>
                  <a:avLst/>
                  <a:gdLst/>
                  <a:ahLst/>
                  <a:cxnLst/>
                  <a:rect l="l" t="t" r="r" b="b"/>
                  <a:pathLst>
                    <a:path w="328294" h="318770">
                      <a:moveTo>
                        <a:pt x="328193" y="318566"/>
                      </a:moveTo>
                      <a:lnTo>
                        <a:pt x="327304" y="0"/>
                      </a:lnTo>
                      <a:lnTo>
                        <a:pt x="0" y="12"/>
                      </a:lnTo>
                      <a:lnTo>
                        <a:pt x="0" y="78803"/>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85" name="object 46">
                  <a:extLst>
                    <a:ext uri="{FF2B5EF4-FFF2-40B4-BE49-F238E27FC236}">
                      <a16:creationId xmlns:a16="http://schemas.microsoft.com/office/drawing/2014/main" id="{06781045-A687-43A3-B5EA-138CD05BE27B}"/>
                    </a:ext>
                  </a:extLst>
                </p:cNvPr>
                <p:cNvSpPr/>
                <p:nvPr/>
              </p:nvSpPr>
              <p:spPr>
                <a:xfrm>
                  <a:off x="2494638" y="4148737"/>
                  <a:ext cx="425749" cy="860094"/>
                </a:xfrm>
                <a:custGeom>
                  <a:avLst/>
                  <a:gdLst/>
                  <a:ahLst/>
                  <a:cxnLst/>
                  <a:rect l="l" t="t" r="r" b="b"/>
                  <a:pathLst>
                    <a:path w="328294" h="751204">
                      <a:moveTo>
                        <a:pt x="328193" y="750836"/>
                      </a:moveTo>
                      <a:lnTo>
                        <a:pt x="327304" y="0"/>
                      </a:lnTo>
                      <a:lnTo>
                        <a:pt x="0" y="12"/>
                      </a:lnTo>
                      <a:lnTo>
                        <a:pt x="0" y="130670"/>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86" name="object 47">
                  <a:extLst>
                    <a:ext uri="{FF2B5EF4-FFF2-40B4-BE49-F238E27FC236}">
                      <a16:creationId xmlns:a16="http://schemas.microsoft.com/office/drawing/2014/main" id="{531C89FC-858D-483B-BBD1-266828142C10}"/>
                    </a:ext>
                  </a:extLst>
                </p:cNvPr>
                <p:cNvSpPr/>
                <p:nvPr/>
              </p:nvSpPr>
              <p:spPr>
                <a:xfrm>
                  <a:off x="3487889" y="5019812"/>
                  <a:ext cx="425749" cy="158496"/>
                </a:xfrm>
                <a:custGeom>
                  <a:avLst/>
                  <a:gdLst/>
                  <a:ahLst/>
                  <a:cxnLst/>
                  <a:rect l="l" t="t" r="r" b="b"/>
                  <a:pathLst>
                    <a:path w="328295" h="138429">
                      <a:moveTo>
                        <a:pt x="328193" y="138353"/>
                      </a:moveTo>
                      <a:lnTo>
                        <a:pt x="327304" y="0"/>
                      </a:lnTo>
                      <a:lnTo>
                        <a:pt x="0" y="0"/>
                      </a:lnTo>
                      <a:lnTo>
                        <a:pt x="0" y="87845"/>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87" name="object 48">
                  <a:extLst>
                    <a:ext uri="{FF2B5EF4-FFF2-40B4-BE49-F238E27FC236}">
                      <a16:creationId xmlns:a16="http://schemas.microsoft.com/office/drawing/2014/main" id="{4F4EA65D-53CB-465A-971B-DB20887A2958}"/>
                    </a:ext>
                  </a:extLst>
                </p:cNvPr>
                <p:cNvSpPr/>
                <p:nvPr/>
              </p:nvSpPr>
              <p:spPr>
                <a:xfrm>
                  <a:off x="4481160" y="3873353"/>
                  <a:ext cx="425749" cy="899354"/>
                </a:xfrm>
                <a:custGeom>
                  <a:avLst/>
                  <a:gdLst/>
                  <a:ahLst/>
                  <a:cxnLst/>
                  <a:rect l="l" t="t" r="r" b="b"/>
                  <a:pathLst>
                    <a:path w="328295" h="785495">
                      <a:moveTo>
                        <a:pt x="328180" y="785418"/>
                      </a:moveTo>
                      <a:lnTo>
                        <a:pt x="327291" y="0"/>
                      </a:lnTo>
                      <a:lnTo>
                        <a:pt x="0" y="12"/>
                      </a:lnTo>
                      <a:lnTo>
                        <a:pt x="0" y="139319"/>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88" name="object 49">
                  <a:extLst>
                    <a:ext uri="{FF2B5EF4-FFF2-40B4-BE49-F238E27FC236}">
                      <a16:creationId xmlns:a16="http://schemas.microsoft.com/office/drawing/2014/main" id="{50EF61A7-10E4-4033-B2AB-9A7C454CC5EC}"/>
                    </a:ext>
                  </a:extLst>
                </p:cNvPr>
                <p:cNvSpPr/>
                <p:nvPr/>
              </p:nvSpPr>
              <p:spPr>
                <a:xfrm>
                  <a:off x="5474394" y="5249461"/>
                  <a:ext cx="425749" cy="138138"/>
                </a:xfrm>
                <a:custGeom>
                  <a:avLst/>
                  <a:gdLst/>
                  <a:ahLst/>
                  <a:cxnLst/>
                  <a:rect l="l" t="t" r="r" b="b"/>
                  <a:pathLst>
                    <a:path w="328295" h="120650">
                      <a:moveTo>
                        <a:pt x="328193" y="120205"/>
                      </a:moveTo>
                      <a:lnTo>
                        <a:pt x="327304" y="0"/>
                      </a:lnTo>
                      <a:lnTo>
                        <a:pt x="0" y="0"/>
                      </a:lnTo>
                      <a:lnTo>
                        <a:pt x="0" y="68821"/>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89" name="object 50">
                  <a:extLst>
                    <a:ext uri="{FF2B5EF4-FFF2-40B4-BE49-F238E27FC236}">
                      <a16:creationId xmlns:a16="http://schemas.microsoft.com/office/drawing/2014/main" id="{F6C760D2-A126-4F96-8782-FAA2FECD0A0A}"/>
                    </a:ext>
                  </a:extLst>
                </p:cNvPr>
                <p:cNvSpPr/>
                <p:nvPr/>
              </p:nvSpPr>
              <p:spPr>
                <a:xfrm>
                  <a:off x="6467647" y="3214313"/>
                  <a:ext cx="425749" cy="1384293"/>
                </a:xfrm>
                <a:custGeom>
                  <a:avLst/>
                  <a:gdLst/>
                  <a:ahLst/>
                  <a:cxnLst/>
                  <a:rect l="l" t="t" r="r" b="b"/>
                  <a:pathLst>
                    <a:path w="328295" h="1209039">
                      <a:moveTo>
                        <a:pt x="328193" y="1209040"/>
                      </a:moveTo>
                      <a:lnTo>
                        <a:pt x="327304" y="0"/>
                      </a:lnTo>
                      <a:lnTo>
                        <a:pt x="0" y="12"/>
                      </a:lnTo>
                      <a:lnTo>
                        <a:pt x="0" y="139319"/>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90" name="object 51">
                  <a:extLst>
                    <a:ext uri="{FF2B5EF4-FFF2-40B4-BE49-F238E27FC236}">
                      <a16:creationId xmlns:a16="http://schemas.microsoft.com/office/drawing/2014/main" id="{B81C9DFF-9C08-479D-8F11-08DF8C5CDEB7}"/>
                    </a:ext>
                  </a:extLst>
                </p:cNvPr>
                <p:cNvSpPr/>
                <p:nvPr/>
              </p:nvSpPr>
              <p:spPr>
                <a:xfrm>
                  <a:off x="7460899" y="5087114"/>
                  <a:ext cx="425749" cy="151225"/>
                </a:xfrm>
                <a:custGeom>
                  <a:avLst/>
                  <a:gdLst/>
                  <a:ahLst/>
                  <a:cxnLst/>
                  <a:rect l="l" t="t" r="r" b="b"/>
                  <a:pathLst>
                    <a:path w="328295" h="132079">
                      <a:moveTo>
                        <a:pt x="328193" y="131699"/>
                      </a:moveTo>
                      <a:lnTo>
                        <a:pt x="327304" y="0"/>
                      </a:lnTo>
                      <a:lnTo>
                        <a:pt x="0" y="12"/>
                      </a:lnTo>
                      <a:lnTo>
                        <a:pt x="0" y="89585"/>
                      </a:lnTo>
                    </a:path>
                  </a:pathLst>
                </a:custGeom>
                <a:ln w="11950">
                  <a:solidFill>
                    <a:srgbClr val="51515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91" name="object 52">
                  <a:extLst>
                    <a:ext uri="{FF2B5EF4-FFF2-40B4-BE49-F238E27FC236}">
                      <a16:creationId xmlns:a16="http://schemas.microsoft.com/office/drawing/2014/main" id="{EC35D582-6BF3-4034-BE82-2E999CA68675}"/>
                    </a:ext>
                  </a:extLst>
                </p:cNvPr>
                <p:cNvSpPr/>
                <p:nvPr/>
              </p:nvSpPr>
              <p:spPr>
                <a:xfrm>
                  <a:off x="1291864" y="3409252"/>
                  <a:ext cx="6380469" cy="2097524"/>
                </a:xfrm>
                <a:custGeom>
                  <a:avLst/>
                  <a:gdLst/>
                  <a:ahLst/>
                  <a:cxnLst/>
                  <a:rect l="l" t="t" r="r" b="b"/>
                  <a:pathLst>
                    <a:path w="4919980" h="1831975">
                      <a:moveTo>
                        <a:pt x="326059" y="1300264"/>
                      </a:moveTo>
                      <a:lnTo>
                        <a:pt x="0" y="1300264"/>
                      </a:lnTo>
                      <a:lnTo>
                        <a:pt x="0" y="1831670"/>
                      </a:lnTo>
                      <a:lnTo>
                        <a:pt x="326059" y="1831670"/>
                      </a:lnTo>
                      <a:lnTo>
                        <a:pt x="326059" y="1300264"/>
                      </a:lnTo>
                      <a:close/>
                    </a:path>
                    <a:path w="4919980" h="1831975">
                      <a:moveTo>
                        <a:pt x="1090269" y="812673"/>
                      </a:moveTo>
                      <a:lnTo>
                        <a:pt x="764209" y="812673"/>
                      </a:lnTo>
                      <a:lnTo>
                        <a:pt x="764209" y="1831670"/>
                      </a:lnTo>
                      <a:lnTo>
                        <a:pt x="1090269" y="1831670"/>
                      </a:lnTo>
                      <a:lnTo>
                        <a:pt x="1090269" y="812673"/>
                      </a:lnTo>
                      <a:close/>
                    </a:path>
                    <a:path w="4919980" h="1831975">
                      <a:moveTo>
                        <a:pt x="1856155" y="1531962"/>
                      </a:moveTo>
                      <a:lnTo>
                        <a:pt x="1530096" y="1531962"/>
                      </a:lnTo>
                      <a:lnTo>
                        <a:pt x="1530096" y="1831670"/>
                      </a:lnTo>
                      <a:lnTo>
                        <a:pt x="1856155" y="1831670"/>
                      </a:lnTo>
                      <a:lnTo>
                        <a:pt x="1856155" y="1531962"/>
                      </a:lnTo>
                      <a:close/>
                    </a:path>
                    <a:path w="4919980" h="1831975">
                      <a:moveTo>
                        <a:pt x="2622042" y="584428"/>
                      </a:moveTo>
                      <a:lnTo>
                        <a:pt x="2295995" y="584428"/>
                      </a:lnTo>
                      <a:lnTo>
                        <a:pt x="2295995" y="1831670"/>
                      </a:lnTo>
                      <a:lnTo>
                        <a:pt x="2622042" y="1831670"/>
                      </a:lnTo>
                      <a:lnTo>
                        <a:pt x="2622042" y="584428"/>
                      </a:lnTo>
                      <a:close/>
                    </a:path>
                    <a:path w="4919980" h="1831975">
                      <a:moveTo>
                        <a:pt x="3387941" y="1704873"/>
                      </a:moveTo>
                      <a:lnTo>
                        <a:pt x="3061893" y="1704873"/>
                      </a:lnTo>
                      <a:lnTo>
                        <a:pt x="3061893" y="1831670"/>
                      </a:lnTo>
                      <a:lnTo>
                        <a:pt x="3387941" y="1831670"/>
                      </a:lnTo>
                      <a:lnTo>
                        <a:pt x="3387941" y="1704873"/>
                      </a:lnTo>
                      <a:close/>
                    </a:path>
                    <a:path w="4919980" h="1831975">
                      <a:moveTo>
                        <a:pt x="4153852" y="0"/>
                      </a:moveTo>
                      <a:lnTo>
                        <a:pt x="3827792" y="0"/>
                      </a:lnTo>
                      <a:lnTo>
                        <a:pt x="3827792" y="1831670"/>
                      </a:lnTo>
                      <a:lnTo>
                        <a:pt x="4153852" y="1831670"/>
                      </a:lnTo>
                      <a:lnTo>
                        <a:pt x="4153852" y="0"/>
                      </a:lnTo>
                      <a:close/>
                    </a:path>
                    <a:path w="4919980" h="1831975">
                      <a:moveTo>
                        <a:pt x="4919751" y="1576920"/>
                      </a:moveTo>
                      <a:lnTo>
                        <a:pt x="4593691" y="1576920"/>
                      </a:lnTo>
                      <a:lnTo>
                        <a:pt x="4593691" y="1831670"/>
                      </a:lnTo>
                      <a:lnTo>
                        <a:pt x="4919751" y="1831670"/>
                      </a:lnTo>
                      <a:lnTo>
                        <a:pt x="4919751" y="1576920"/>
                      </a:lnTo>
                      <a:close/>
                    </a:path>
                  </a:pathLst>
                </a:custGeom>
                <a:solidFill>
                  <a:srgbClr val="6F7D7F"/>
                </a:solidFill>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92" name="object 53">
                  <a:extLst>
                    <a:ext uri="{FF2B5EF4-FFF2-40B4-BE49-F238E27FC236}">
                      <a16:creationId xmlns:a16="http://schemas.microsoft.com/office/drawing/2014/main" id="{99237EFF-3F8E-47BE-8910-D6A9DABBB6CC}"/>
                    </a:ext>
                  </a:extLst>
                </p:cNvPr>
                <p:cNvSpPr/>
                <p:nvPr/>
              </p:nvSpPr>
              <p:spPr>
                <a:xfrm>
                  <a:off x="1714715" y="4636678"/>
                  <a:ext cx="6380469" cy="870272"/>
                </a:xfrm>
                <a:custGeom>
                  <a:avLst/>
                  <a:gdLst/>
                  <a:ahLst/>
                  <a:cxnLst/>
                  <a:rect l="l" t="t" r="r" b="b"/>
                  <a:pathLst>
                    <a:path w="4919980" h="760095">
                      <a:moveTo>
                        <a:pt x="326059" y="470306"/>
                      </a:moveTo>
                      <a:lnTo>
                        <a:pt x="0" y="470306"/>
                      </a:lnTo>
                      <a:lnTo>
                        <a:pt x="0" y="759637"/>
                      </a:lnTo>
                      <a:lnTo>
                        <a:pt x="326059" y="759637"/>
                      </a:lnTo>
                      <a:lnTo>
                        <a:pt x="326059" y="470306"/>
                      </a:lnTo>
                      <a:close/>
                    </a:path>
                    <a:path w="4919980" h="760095">
                      <a:moveTo>
                        <a:pt x="1090256" y="363105"/>
                      </a:moveTo>
                      <a:lnTo>
                        <a:pt x="764197" y="363105"/>
                      </a:lnTo>
                      <a:lnTo>
                        <a:pt x="764197" y="759637"/>
                      </a:lnTo>
                      <a:lnTo>
                        <a:pt x="1090256" y="759637"/>
                      </a:lnTo>
                      <a:lnTo>
                        <a:pt x="1090256" y="363105"/>
                      </a:lnTo>
                      <a:close/>
                    </a:path>
                    <a:path w="4919980" h="760095">
                      <a:moveTo>
                        <a:pt x="1856143" y="504888"/>
                      </a:moveTo>
                      <a:lnTo>
                        <a:pt x="1530096" y="504888"/>
                      </a:lnTo>
                      <a:lnTo>
                        <a:pt x="1530096" y="759637"/>
                      </a:lnTo>
                      <a:lnTo>
                        <a:pt x="1856143" y="759637"/>
                      </a:lnTo>
                      <a:lnTo>
                        <a:pt x="1856143" y="504888"/>
                      </a:lnTo>
                      <a:close/>
                    </a:path>
                    <a:path w="4919980" h="760095">
                      <a:moveTo>
                        <a:pt x="2622054" y="152158"/>
                      </a:moveTo>
                      <a:lnTo>
                        <a:pt x="2295995" y="152158"/>
                      </a:lnTo>
                      <a:lnTo>
                        <a:pt x="2295995" y="759637"/>
                      </a:lnTo>
                      <a:lnTo>
                        <a:pt x="2622054" y="759637"/>
                      </a:lnTo>
                      <a:lnTo>
                        <a:pt x="2622054" y="152158"/>
                      </a:lnTo>
                      <a:close/>
                    </a:path>
                    <a:path w="4919980" h="760095">
                      <a:moveTo>
                        <a:pt x="3387953" y="681253"/>
                      </a:moveTo>
                      <a:lnTo>
                        <a:pt x="3061893" y="681253"/>
                      </a:lnTo>
                      <a:lnTo>
                        <a:pt x="3061893" y="759637"/>
                      </a:lnTo>
                      <a:lnTo>
                        <a:pt x="3387953" y="759637"/>
                      </a:lnTo>
                      <a:lnTo>
                        <a:pt x="3387953" y="681253"/>
                      </a:lnTo>
                      <a:close/>
                    </a:path>
                    <a:path w="4919980" h="760095">
                      <a:moveTo>
                        <a:pt x="4153839" y="0"/>
                      </a:moveTo>
                      <a:lnTo>
                        <a:pt x="3827792" y="0"/>
                      </a:lnTo>
                      <a:lnTo>
                        <a:pt x="3827792" y="759637"/>
                      </a:lnTo>
                      <a:lnTo>
                        <a:pt x="4153839" y="759637"/>
                      </a:lnTo>
                      <a:lnTo>
                        <a:pt x="4153839" y="0"/>
                      </a:lnTo>
                      <a:close/>
                    </a:path>
                    <a:path w="4919980" h="760095">
                      <a:moveTo>
                        <a:pt x="4919751" y="560222"/>
                      </a:moveTo>
                      <a:lnTo>
                        <a:pt x="4593691" y="560222"/>
                      </a:lnTo>
                      <a:lnTo>
                        <a:pt x="4593691" y="759637"/>
                      </a:lnTo>
                      <a:lnTo>
                        <a:pt x="4919751" y="759637"/>
                      </a:lnTo>
                      <a:lnTo>
                        <a:pt x="4919751" y="560222"/>
                      </a:lnTo>
                      <a:close/>
                    </a:path>
                  </a:pathLst>
                </a:custGeom>
                <a:solidFill>
                  <a:schemeClr val="accent3"/>
                </a:solidFill>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93" name="object 62">
                  <a:extLst>
                    <a:ext uri="{FF2B5EF4-FFF2-40B4-BE49-F238E27FC236}">
                      <a16:creationId xmlns:a16="http://schemas.microsoft.com/office/drawing/2014/main" id="{23C53D6C-79B8-415F-AF36-2A1041FF8D3B}"/>
                    </a:ext>
                  </a:extLst>
                </p:cNvPr>
                <p:cNvSpPr/>
                <p:nvPr/>
              </p:nvSpPr>
              <p:spPr>
                <a:xfrm>
                  <a:off x="2289411" y="2233623"/>
                  <a:ext cx="1828991" cy="0"/>
                </a:xfrm>
                <a:custGeom>
                  <a:avLst/>
                  <a:gdLst/>
                  <a:ahLst/>
                  <a:cxnLst/>
                  <a:rect l="l" t="t" r="r" b="b"/>
                  <a:pathLst>
                    <a:path w="1410335">
                      <a:moveTo>
                        <a:pt x="0" y="0"/>
                      </a:moveTo>
                      <a:lnTo>
                        <a:pt x="1409738" y="0"/>
                      </a:lnTo>
                    </a:path>
                  </a:pathLst>
                </a:custGeom>
                <a:ln w="9525">
                  <a:solidFill>
                    <a:srgbClr val="6D6E7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94" name="object 63">
                  <a:extLst>
                    <a:ext uri="{FF2B5EF4-FFF2-40B4-BE49-F238E27FC236}">
                      <a16:creationId xmlns:a16="http://schemas.microsoft.com/office/drawing/2014/main" id="{A12C7658-A590-4BF5-A81D-E11C267D176B}"/>
                    </a:ext>
                  </a:extLst>
                </p:cNvPr>
                <p:cNvSpPr/>
                <p:nvPr/>
              </p:nvSpPr>
              <p:spPr>
                <a:xfrm>
                  <a:off x="4267664" y="2233626"/>
                  <a:ext cx="1828991" cy="0"/>
                </a:xfrm>
                <a:custGeom>
                  <a:avLst/>
                  <a:gdLst/>
                  <a:ahLst/>
                  <a:cxnLst/>
                  <a:rect l="l" t="t" r="r" b="b"/>
                  <a:pathLst>
                    <a:path w="1410335">
                      <a:moveTo>
                        <a:pt x="0" y="0"/>
                      </a:moveTo>
                      <a:lnTo>
                        <a:pt x="1409738" y="0"/>
                      </a:lnTo>
                    </a:path>
                  </a:pathLst>
                </a:custGeom>
                <a:ln w="9525">
                  <a:solidFill>
                    <a:srgbClr val="6D6E7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95" name="object 64">
                  <a:extLst>
                    <a:ext uri="{FF2B5EF4-FFF2-40B4-BE49-F238E27FC236}">
                      <a16:creationId xmlns:a16="http://schemas.microsoft.com/office/drawing/2014/main" id="{2F755DBE-B7D7-4770-8C05-68D1274A7B52}"/>
                    </a:ext>
                  </a:extLst>
                </p:cNvPr>
                <p:cNvSpPr/>
                <p:nvPr/>
              </p:nvSpPr>
              <p:spPr>
                <a:xfrm>
                  <a:off x="6257033" y="2233623"/>
                  <a:ext cx="1828991" cy="0"/>
                </a:xfrm>
                <a:custGeom>
                  <a:avLst/>
                  <a:gdLst/>
                  <a:ahLst/>
                  <a:cxnLst/>
                  <a:rect l="l" t="t" r="r" b="b"/>
                  <a:pathLst>
                    <a:path w="1410334">
                      <a:moveTo>
                        <a:pt x="0" y="0"/>
                      </a:moveTo>
                      <a:lnTo>
                        <a:pt x="1409738" y="0"/>
                      </a:lnTo>
                    </a:path>
                  </a:pathLst>
                </a:custGeom>
                <a:ln w="9525">
                  <a:solidFill>
                    <a:srgbClr val="6D6E71"/>
                  </a:solidFill>
                </a:ln>
              </p:spPr>
              <p:txBody>
                <a:bodyPr wrap="square" lIns="0" tIns="0" rIns="0" bIns="0" rtlCol="0"/>
                <a:lstStyle/>
                <a:p>
                  <a:endParaRPr sz="2400" dirty="0">
                    <a:solidFill>
                      <a:srgbClr val="515151"/>
                    </a:solidFill>
                    <a:latin typeface="Arial" panose="020B0604020202020204" pitchFamily="34" charset="0"/>
                    <a:cs typeface="Arial" panose="020B0604020202020204" pitchFamily="34" charset="0"/>
                  </a:endParaRPr>
                </a:p>
              </p:txBody>
            </p:sp>
            <p:sp>
              <p:nvSpPr>
                <p:cNvPr id="100" name="object 38">
                  <a:extLst>
                    <a:ext uri="{FF2B5EF4-FFF2-40B4-BE49-F238E27FC236}">
                      <a16:creationId xmlns:a16="http://schemas.microsoft.com/office/drawing/2014/main" id="{EB37B4C4-D10D-4E42-85FB-D164E143736D}"/>
                    </a:ext>
                  </a:extLst>
                </p:cNvPr>
                <p:cNvSpPr txBox="1"/>
                <p:nvPr/>
              </p:nvSpPr>
              <p:spPr>
                <a:xfrm>
                  <a:off x="6256341" y="2765193"/>
                  <a:ext cx="773298" cy="383438"/>
                </a:xfrm>
                <a:prstGeom prst="rect">
                  <a:avLst/>
                </a:prstGeom>
              </p:spPr>
              <p:txBody>
                <a:bodyPr vert="horz" wrap="square" lIns="0" tIns="34290" rIns="0" bIns="0" rtlCol="0">
                  <a:spAutoFit/>
                </a:bodyPr>
                <a:lstStyle/>
                <a:p>
                  <a:pPr marR="5080" algn="ctr">
                    <a:lnSpc>
                      <a:spcPct val="100000"/>
                    </a:lnSpc>
                    <a:spcBef>
                      <a:spcPts val="270"/>
                    </a:spcBef>
                  </a:pPr>
                  <a:r>
                    <a:rPr sz="1050" b="1" dirty="0">
                      <a:solidFill>
                        <a:srgbClr val="515151"/>
                      </a:solidFill>
                      <a:latin typeface="Arial" panose="020B0604020202020204" pitchFamily="34" charset="0"/>
                      <a:cs typeface="Arial" panose="020B0604020202020204" pitchFamily="34" charset="0"/>
                    </a:rPr>
                    <a:t>RRR = </a:t>
                  </a:r>
                  <a:r>
                    <a:rPr lang="de-DE" sz="1050" b="1" dirty="0">
                      <a:solidFill>
                        <a:srgbClr val="515151"/>
                      </a:solidFill>
                      <a:latin typeface="Arial" panose="020B0604020202020204" pitchFamily="34" charset="0"/>
                      <a:cs typeface="Arial" panose="020B0604020202020204" pitchFamily="34" charset="0"/>
                    </a:rPr>
                    <a:t>60</a:t>
                  </a:r>
                  <a:r>
                    <a:rPr sz="1050" b="1" dirty="0">
                      <a:solidFill>
                        <a:srgbClr val="515151"/>
                      </a:solidFill>
                      <a:latin typeface="Arial" panose="020B0604020202020204" pitchFamily="34" charset="0"/>
                      <a:cs typeface="Arial" panose="020B0604020202020204" pitchFamily="34" charset="0"/>
                    </a:rPr>
                    <a:t> %</a:t>
                  </a:r>
                  <a:endParaRPr sz="1050" dirty="0">
                    <a:solidFill>
                      <a:srgbClr val="515151"/>
                    </a:solidFill>
                    <a:latin typeface="Arial" panose="020B0604020202020204" pitchFamily="34" charset="0"/>
                    <a:cs typeface="Arial" panose="020B0604020202020204" pitchFamily="34" charset="0"/>
                  </a:endParaRPr>
                </a:p>
                <a:p>
                  <a:pPr marR="3175" algn="ctr">
                    <a:lnSpc>
                      <a:spcPct val="100000"/>
                    </a:lnSpc>
                    <a:spcBef>
                      <a:spcPts val="160"/>
                    </a:spcBef>
                  </a:pPr>
                  <a:r>
                    <a:rPr sz="1050" dirty="0">
                      <a:solidFill>
                        <a:srgbClr val="515151"/>
                      </a:solidFill>
                      <a:latin typeface="Arial" panose="020B0604020202020204" pitchFamily="34" charset="0"/>
                      <a:cs typeface="Arial" panose="020B0604020202020204" pitchFamily="34" charset="0"/>
                    </a:rPr>
                    <a:t>p = 0,</a:t>
                  </a:r>
                  <a:r>
                    <a:rPr lang="de-DE" sz="1050" dirty="0">
                      <a:solidFill>
                        <a:srgbClr val="515151"/>
                      </a:solidFill>
                      <a:latin typeface="Arial" panose="020B0604020202020204" pitchFamily="34" charset="0"/>
                      <a:cs typeface="Arial" panose="020B0604020202020204" pitchFamily="34" charset="0"/>
                    </a:rPr>
                    <a:t>02</a:t>
                  </a:r>
                  <a:endParaRPr sz="1050" dirty="0">
                    <a:solidFill>
                      <a:srgbClr val="515151"/>
                    </a:solidFill>
                    <a:latin typeface="Arial" panose="020B0604020202020204" pitchFamily="34" charset="0"/>
                    <a:cs typeface="Arial" panose="020B0604020202020204" pitchFamily="34" charset="0"/>
                  </a:endParaRPr>
                </a:p>
              </p:txBody>
            </p:sp>
          </p:grpSp>
        </p:grpSp>
        <p:cxnSp>
          <p:nvCxnSpPr>
            <p:cNvPr id="37" name="Gerader Verbinder 36">
              <a:extLst>
                <a:ext uri="{FF2B5EF4-FFF2-40B4-BE49-F238E27FC236}">
                  <a16:creationId xmlns:a16="http://schemas.microsoft.com/office/drawing/2014/main" id="{1D388BE1-1B06-4050-9E80-A370F9F42063}"/>
                </a:ext>
              </a:extLst>
            </p:cNvPr>
            <p:cNvCxnSpPr>
              <a:cxnSpLocks/>
            </p:cNvCxnSpPr>
            <p:nvPr/>
          </p:nvCxnSpPr>
          <p:spPr bwMode="auto">
            <a:xfrm>
              <a:off x="3397342" y="1342417"/>
              <a:ext cx="0" cy="3623554"/>
            </a:xfrm>
            <a:prstGeom prst="line">
              <a:avLst/>
            </a:prstGeom>
            <a:noFill/>
            <a:ln w="9525" cap="flat" cmpd="sng" algn="ctr">
              <a:solidFill>
                <a:srgbClr val="515151"/>
              </a:solidFill>
              <a:prstDash val="dash"/>
              <a:round/>
              <a:headEnd type="none" w="med" len="med"/>
              <a:tailEnd type="none" w="med" len="med"/>
            </a:ln>
            <a:effectLst/>
          </p:spPr>
        </p:cxnSp>
        <p:cxnSp>
          <p:nvCxnSpPr>
            <p:cNvPr id="39" name="Gerader Verbinder 38">
              <a:extLst>
                <a:ext uri="{FF2B5EF4-FFF2-40B4-BE49-F238E27FC236}">
                  <a16:creationId xmlns:a16="http://schemas.microsoft.com/office/drawing/2014/main" id="{98EFF226-5C1C-4AC1-863C-4FEE4BE627A1}"/>
                </a:ext>
              </a:extLst>
            </p:cNvPr>
            <p:cNvCxnSpPr>
              <a:cxnSpLocks/>
            </p:cNvCxnSpPr>
            <p:nvPr/>
          </p:nvCxnSpPr>
          <p:spPr bwMode="auto">
            <a:xfrm>
              <a:off x="5391512" y="1342417"/>
              <a:ext cx="0" cy="3623554"/>
            </a:xfrm>
            <a:prstGeom prst="line">
              <a:avLst/>
            </a:prstGeom>
            <a:noFill/>
            <a:ln w="9525" cap="flat" cmpd="sng" algn="ctr">
              <a:solidFill>
                <a:srgbClr val="515151"/>
              </a:solidFill>
              <a:prstDash val="dash"/>
              <a:round/>
              <a:headEnd type="none" w="med" len="med"/>
              <a:tailEnd type="none" w="med" len="med"/>
            </a:ln>
            <a:effectLst/>
          </p:spPr>
        </p:cxnSp>
        <p:cxnSp>
          <p:nvCxnSpPr>
            <p:cNvPr id="40" name="Gerader Verbinder 39">
              <a:extLst>
                <a:ext uri="{FF2B5EF4-FFF2-40B4-BE49-F238E27FC236}">
                  <a16:creationId xmlns:a16="http://schemas.microsoft.com/office/drawing/2014/main" id="{7D0D7C18-9150-4122-8C41-1453447C3CBF}"/>
                </a:ext>
              </a:extLst>
            </p:cNvPr>
            <p:cNvCxnSpPr>
              <a:cxnSpLocks/>
            </p:cNvCxnSpPr>
            <p:nvPr/>
          </p:nvCxnSpPr>
          <p:spPr bwMode="auto">
            <a:xfrm>
              <a:off x="7385683" y="1342417"/>
              <a:ext cx="0" cy="3623554"/>
            </a:xfrm>
            <a:prstGeom prst="line">
              <a:avLst/>
            </a:prstGeom>
            <a:noFill/>
            <a:ln w="9525" cap="flat" cmpd="sng" algn="ctr">
              <a:solidFill>
                <a:srgbClr val="515151"/>
              </a:solidFill>
              <a:prstDash val="dash"/>
              <a:round/>
              <a:headEnd type="none" w="med" len="med"/>
              <a:tailEnd type="none" w="med" len="med"/>
            </a:ln>
            <a:effectLst/>
          </p:spPr>
        </p:cxnSp>
      </p:grpSp>
      <p:grpSp>
        <p:nvGrpSpPr>
          <p:cNvPr id="42" name="Gruppieren 41">
            <a:extLst>
              <a:ext uri="{FF2B5EF4-FFF2-40B4-BE49-F238E27FC236}">
                <a16:creationId xmlns:a16="http://schemas.microsoft.com/office/drawing/2014/main" id="{777B59B8-28F3-403F-A02A-CA19E2BE6AA1}"/>
              </a:ext>
            </a:extLst>
          </p:cNvPr>
          <p:cNvGrpSpPr/>
          <p:nvPr/>
        </p:nvGrpSpPr>
        <p:grpSpPr>
          <a:xfrm>
            <a:off x="676585" y="6064228"/>
            <a:ext cx="2922313" cy="276999"/>
            <a:chOff x="676585" y="6064228"/>
            <a:chExt cx="2922313" cy="276999"/>
          </a:xfrm>
        </p:grpSpPr>
        <p:sp>
          <p:nvSpPr>
            <p:cNvPr id="43" name="TextBox 65">
              <a:extLst>
                <a:ext uri="{FF2B5EF4-FFF2-40B4-BE49-F238E27FC236}">
                  <a16:creationId xmlns:a16="http://schemas.microsoft.com/office/drawing/2014/main" id="{6DF52FCE-9652-44EC-A67F-9A7292145DBE}"/>
                </a:ext>
              </a:extLst>
            </p:cNvPr>
            <p:cNvSpPr txBox="1"/>
            <p:nvPr/>
          </p:nvSpPr>
          <p:spPr>
            <a:xfrm>
              <a:off x="757433" y="6064228"/>
              <a:ext cx="2841465" cy="276999"/>
            </a:xfrm>
            <a:prstGeom prst="rect">
              <a:avLst/>
            </a:prstGeom>
            <a:noFill/>
          </p:spPr>
          <p:txBody>
            <a:bodyPr wrap="square" rtlCol="0">
              <a:spAutoFit/>
            </a:bodyPr>
            <a:lstStyle/>
            <a:p>
              <a:pPr defTabSz="727272">
                <a:tabLst>
                  <a:tab pos="1074738" algn="l"/>
                </a:tabLst>
                <a:defRPr/>
              </a:pPr>
              <a:r>
                <a:rPr lang="de-DE" sz="1200" dirty="0">
                  <a:solidFill>
                    <a:srgbClr val="515151"/>
                  </a:solidFill>
                </a:rPr>
                <a:t>Placebo	Denosumab</a:t>
              </a:r>
              <a:endParaRPr lang="de-DE" sz="1200" dirty="0">
                <a:cs typeface="Arial"/>
              </a:endParaRPr>
            </a:p>
          </p:txBody>
        </p:sp>
        <p:sp>
          <p:nvSpPr>
            <p:cNvPr id="44" name="Rechteck 43">
              <a:extLst>
                <a:ext uri="{FF2B5EF4-FFF2-40B4-BE49-F238E27FC236}">
                  <a16:creationId xmlns:a16="http://schemas.microsoft.com/office/drawing/2014/main" id="{CFC3C9B7-9C5E-42A2-891D-261AB90FBCEF}"/>
                </a:ext>
              </a:extLst>
            </p:cNvPr>
            <p:cNvSpPr/>
            <p:nvPr/>
          </p:nvSpPr>
          <p:spPr bwMode="auto">
            <a:xfrm>
              <a:off x="676585" y="6146660"/>
              <a:ext cx="108000" cy="108000"/>
            </a:xfrm>
            <a:prstGeom prst="rect">
              <a:avLst/>
            </a:prstGeom>
            <a:solidFill>
              <a:srgbClr val="6F7D7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5" name="Rechteck 44">
              <a:extLst>
                <a:ext uri="{FF2B5EF4-FFF2-40B4-BE49-F238E27FC236}">
                  <a16:creationId xmlns:a16="http://schemas.microsoft.com/office/drawing/2014/main" id="{FD301132-9E7D-4AD4-AD0E-BF4C7AB5FF24}"/>
                </a:ext>
              </a:extLst>
            </p:cNvPr>
            <p:cNvSpPr/>
            <p:nvPr/>
          </p:nvSpPr>
          <p:spPr bwMode="auto">
            <a:xfrm>
              <a:off x="1746354" y="6146660"/>
              <a:ext cx="108000" cy="10800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14108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7A3777-505A-47BE-97AE-19FADE99007A}"/>
              </a:ext>
            </a:extLst>
          </p:cNvPr>
          <p:cNvSpPr>
            <a:spLocks noGrp="1"/>
          </p:cNvSpPr>
          <p:nvPr>
            <p:ph type="title"/>
          </p:nvPr>
        </p:nvSpPr>
        <p:spPr>
          <a:xfrm>
            <a:off x="673101" y="114300"/>
            <a:ext cx="8103152" cy="609600"/>
          </a:xfrm>
        </p:spPr>
        <p:txBody>
          <a:bodyPr/>
          <a:lstStyle/>
          <a:p>
            <a:r>
              <a:rPr lang="de-DE" b="1" dirty="0"/>
              <a:t>Wirksamkeit und Sicherheit bei Umstellung auf Denosumab</a:t>
            </a:r>
          </a:p>
        </p:txBody>
      </p:sp>
      <p:sp>
        <p:nvSpPr>
          <p:cNvPr id="3" name="Text Placeholder 2">
            <a:extLst>
              <a:ext uri="{FF2B5EF4-FFF2-40B4-BE49-F238E27FC236}">
                <a16:creationId xmlns:a16="http://schemas.microsoft.com/office/drawing/2014/main" id="{8D72DFCF-89CF-4ED5-B286-02F48781C8F3}"/>
              </a:ext>
            </a:extLst>
          </p:cNvPr>
          <p:cNvSpPr>
            <a:spLocks noGrp="1"/>
          </p:cNvSpPr>
          <p:nvPr>
            <p:ph type="body" sz="quarter" idx="10"/>
          </p:nvPr>
        </p:nvSpPr>
        <p:spPr/>
        <p:txBody>
          <a:bodyPr/>
          <a:lstStyle/>
          <a:p>
            <a:r>
              <a:rPr lang="de-DE" sz="800" dirty="0"/>
              <a:t>ALN = Alendronat, BP = Bisphosphonate, Dmab = Denosumab, IBN = Ibandronat, </a:t>
            </a:r>
            <a:r>
              <a:rPr lang="de-de" sz="800" dirty="0"/>
              <a:t>RCT = randomisierte kontrollierte Studie</a:t>
            </a:r>
            <a:r>
              <a:rPr lang="de-DE" sz="800" dirty="0"/>
              <a:t>, RIS = Risedronat, </a:t>
            </a:r>
            <a:r>
              <a:rPr lang="de-de" sz="800" dirty="0"/>
              <a:t>QW = jede Woche</a:t>
            </a:r>
            <a:r>
              <a:rPr lang="de-DE" sz="800" dirty="0"/>
              <a:t>, ZOL = Zoledronat</a:t>
            </a:r>
            <a:r>
              <a:rPr lang="de-de" sz="800" dirty="0"/>
              <a:t>.</a:t>
            </a:r>
          </a:p>
          <a:p>
            <a:r>
              <a:rPr lang="de-de" sz="880" dirty="0">
                <a:solidFill>
                  <a:srgbClr val="3B839F"/>
                </a:solidFill>
              </a:rPr>
              <a:t>Miller PD et al. </a:t>
            </a:r>
            <a:r>
              <a:rPr lang="de-de" sz="880" dirty="0" err="1">
                <a:solidFill>
                  <a:srgbClr val="3B839F"/>
                </a:solidFill>
              </a:rPr>
              <a:t>Osteoporos</a:t>
            </a:r>
            <a:r>
              <a:rPr lang="de-de" sz="880" dirty="0">
                <a:solidFill>
                  <a:srgbClr val="3B839F"/>
                </a:solidFill>
              </a:rPr>
              <a:t> </a:t>
            </a:r>
            <a:r>
              <a:rPr lang="de-de" sz="880" dirty="0" err="1">
                <a:solidFill>
                  <a:srgbClr val="3B839F"/>
                </a:solidFill>
              </a:rPr>
              <a:t>Int</a:t>
            </a:r>
            <a:r>
              <a:rPr lang="de-de" sz="880" dirty="0">
                <a:solidFill>
                  <a:srgbClr val="3B839F"/>
                </a:solidFill>
              </a:rPr>
              <a:t> 2020;</a:t>
            </a:r>
            <a:r>
              <a:rPr lang="de-DE" sz="880" dirty="0">
                <a:solidFill>
                  <a:srgbClr val="3B839F"/>
                </a:solidFill>
              </a:rPr>
              <a:t> </a:t>
            </a:r>
            <a:r>
              <a:rPr lang="de-de" sz="880" dirty="0">
                <a:solidFill>
                  <a:srgbClr val="3B839F"/>
                </a:solidFill>
              </a:rPr>
              <a:t>31:</a:t>
            </a:r>
            <a:r>
              <a:rPr lang="de-DE" sz="880" dirty="0">
                <a:solidFill>
                  <a:srgbClr val="3B839F"/>
                </a:solidFill>
              </a:rPr>
              <a:t> </a:t>
            </a:r>
            <a:r>
              <a:rPr lang="de-de" sz="880" dirty="0">
                <a:solidFill>
                  <a:srgbClr val="3B839F"/>
                </a:solidFill>
              </a:rPr>
              <a:t>181–91.</a:t>
            </a:r>
          </a:p>
        </p:txBody>
      </p:sp>
      <p:grpSp>
        <p:nvGrpSpPr>
          <p:cNvPr id="6" name="Group 5">
            <a:extLst>
              <a:ext uri="{FF2B5EF4-FFF2-40B4-BE49-F238E27FC236}">
                <a16:creationId xmlns:a16="http://schemas.microsoft.com/office/drawing/2014/main" id="{AAA07B36-1E34-40ED-8EC9-FE2ADC911AE5}"/>
              </a:ext>
            </a:extLst>
          </p:cNvPr>
          <p:cNvGrpSpPr/>
          <p:nvPr/>
        </p:nvGrpSpPr>
        <p:grpSpPr>
          <a:xfrm>
            <a:off x="1157412" y="1635639"/>
            <a:ext cx="9090501" cy="4402616"/>
            <a:chOff x="1699918" y="1205668"/>
            <a:chExt cx="7542598" cy="4374761"/>
          </a:xfrm>
        </p:grpSpPr>
        <p:sp>
          <p:nvSpPr>
            <p:cNvPr id="26" name="TextBox 25">
              <a:extLst>
                <a:ext uri="{FF2B5EF4-FFF2-40B4-BE49-F238E27FC236}">
                  <a16:creationId xmlns:a16="http://schemas.microsoft.com/office/drawing/2014/main" id="{DA543E7A-C28B-4881-9F07-A75256CE9863}"/>
                </a:ext>
              </a:extLst>
            </p:cNvPr>
            <p:cNvSpPr txBox="1"/>
            <p:nvPr/>
          </p:nvSpPr>
          <p:spPr>
            <a:xfrm>
              <a:off x="1699918" y="3037998"/>
              <a:ext cx="1637555" cy="1070403"/>
            </a:xfrm>
            <a:prstGeom prst="rect">
              <a:avLst/>
            </a:prstGeom>
            <a:noFill/>
          </p:spPr>
          <p:txBody>
            <a:bodyPr wrap="none" rtlCol="0">
              <a:spAutoFit/>
            </a:bodyPr>
            <a:lstStyle/>
            <a:p>
              <a:pPr defTabSz="727272">
                <a:defRPr/>
              </a:pPr>
              <a:r>
                <a:rPr lang="de-de" dirty="0">
                  <a:solidFill>
                    <a:srgbClr val="515151"/>
                  </a:solidFill>
                  <a:latin typeface="Arial"/>
                </a:rPr>
                <a:t>4 RCT</a:t>
              </a:r>
            </a:p>
            <a:p>
              <a:pPr defTabSz="727272">
                <a:defRPr/>
              </a:pPr>
              <a:r>
                <a:rPr lang="de-de" u="sng" dirty="0">
                  <a:solidFill>
                    <a:srgbClr val="515151"/>
                  </a:solidFill>
                  <a:latin typeface="Arial"/>
                </a:rPr>
                <a:t>n gesamt</a:t>
              </a:r>
              <a:r>
                <a:rPr lang="de-de" dirty="0">
                  <a:solidFill>
                    <a:srgbClr val="515151"/>
                  </a:solidFill>
                  <a:latin typeface="Arial"/>
                </a:rPr>
                <a:t> = 2.850</a:t>
              </a:r>
            </a:p>
            <a:p>
              <a:pPr defTabSz="727272">
                <a:defRPr/>
              </a:pPr>
              <a:r>
                <a:rPr lang="de-de" sz="1400" dirty="0">
                  <a:solidFill>
                    <a:srgbClr val="515151"/>
                  </a:solidFill>
                  <a:latin typeface="Arial"/>
                </a:rPr>
                <a:t>1.424 BP</a:t>
              </a:r>
            </a:p>
            <a:p>
              <a:pPr defTabSz="727272">
                <a:defRPr/>
              </a:pPr>
              <a:r>
                <a:rPr lang="de-de" sz="1400" dirty="0">
                  <a:solidFill>
                    <a:srgbClr val="515151"/>
                  </a:solidFill>
                  <a:latin typeface="Arial"/>
                </a:rPr>
                <a:t>1.426 Dmab</a:t>
              </a:r>
            </a:p>
          </p:txBody>
        </p:sp>
        <p:grpSp>
          <p:nvGrpSpPr>
            <p:cNvPr id="8" name="Group 7">
              <a:extLst>
                <a:ext uri="{FF2B5EF4-FFF2-40B4-BE49-F238E27FC236}">
                  <a16:creationId xmlns:a16="http://schemas.microsoft.com/office/drawing/2014/main" id="{C8507747-2DAD-46CC-81D1-C6EF83F175CB}"/>
                </a:ext>
              </a:extLst>
            </p:cNvPr>
            <p:cNvGrpSpPr/>
            <p:nvPr/>
          </p:nvGrpSpPr>
          <p:grpSpPr>
            <a:xfrm>
              <a:off x="3646907" y="1492480"/>
              <a:ext cx="5595609" cy="4052536"/>
              <a:chOff x="2370575" y="789646"/>
              <a:chExt cx="4441139" cy="3456938"/>
            </a:xfrm>
          </p:grpSpPr>
          <p:grpSp>
            <p:nvGrpSpPr>
              <p:cNvPr id="12" name="Group 11">
                <a:extLst>
                  <a:ext uri="{FF2B5EF4-FFF2-40B4-BE49-F238E27FC236}">
                    <a16:creationId xmlns:a16="http://schemas.microsoft.com/office/drawing/2014/main" id="{04A5C069-07DF-4268-8CCA-B4CF140DA667}"/>
                  </a:ext>
                </a:extLst>
              </p:cNvPr>
              <p:cNvGrpSpPr/>
              <p:nvPr/>
            </p:nvGrpSpPr>
            <p:grpSpPr>
              <a:xfrm>
                <a:off x="2370575" y="789646"/>
                <a:ext cx="4441139" cy="3297336"/>
                <a:chOff x="1963328" y="833134"/>
                <a:chExt cx="4441139" cy="3297336"/>
              </a:xfrm>
            </p:grpSpPr>
            <p:sp>
              <p:nvSpPr>
                <p:cNvPr id="14" name="Rectangle 13">
                  <a:extLst>
                    <a:ext uri="{FF2B5EF4-FFF2-40B4-BE49-F238E27FC236}">
                      <a16:creationId xmlns:a16="http://schemas.microsoft.com/office/drawing/2014/main" id="{36555DBF-D914-4CFA-A802-1C146EBC0577}"/>
                    </a:ext>
                  </a:extLst>
                </p:cNvPr>
                <p:cNvSpPr/>
                <p:nvPr/>
              </p:nvSpPr>
              <p:spPr>
                <a:xfrm>
                  <a:off x="1963330" y="1003886"/>
                  <a:ext cx="2102480" cy="423853"/>
                </a:xfrm>
                <a:prstGeom prst="rect">
                  <a:avLst/>
                </a:prstGeom>
                <a:solidFill>
                  <a:schemeClr val="accent4"/>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ALN 70 mg QW</a:t>
                  </a:r>
                </a:p>
                <a:p>
                  <a:pPr algn="ctr" defTabSz="727272">
                    <a:defRPr/>
                  </a:pPr>
                  <a:r>
                    <a:rPr lang="de-de" sz="1600" dirty="0">
                      <a:solidFill>
                        <a:schemeClr val="bg1"/>
                      </a:solidFill>
                      <a:latin typeface="Arial"/>
                    </a:rPr>
                    <a:t> ≥ 6 Monate, n = 504</a:t>
                  </a:r>
                </a:p>
              </p:txBody>
            </p:sp>
            <p:sp>
              <p:nvSpPr>
                <p:cNvPr id="15" name="Rectangle 14">
                  <a:extLst>
                    <a:ext uri="{FF2B5EF4-FFF2-40B4-BE49-F238E27FC236}">
                      <a16:creationId xmlns:a16="http://schemas.microsoft.com/office/drawing/2014/main" id="{A08CC78C-8E1A-4F9B-9CF7-DEC2A63E38C1}"/>
                    </a:ext>
                  </a:extLst>
                </p:cNvPr>
                <p:cNvSpPr/>
                <p:nvPr/>
              </p:nvSpPr>
              <p:spPr>
                <a:xfrm>
                  <a:off x="4301987" y="833134"/>
                  <a:ext cx="2102480" cy="328532"/>
                </a:xfrm>
                <a:prstGeom prst="rect">
                  <a:avLst/>
                </a:prstGeom>
                <a:solidFill>
                  <a:schemeClr val="accent3"/>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Dmab n = 253</a:t>
                  </a:r>
                </a:p>
              </p:txBody>
            </p:sp>
            <p:sp>
              <p:nvSpPr>
                <p:cNvPr id="16" name="Rectangle 15">
                  <a:extLst>
                    <a:ext uri="{FF2B5EF4-FFF2-40B4-BE49-F238E27FC236}">
                      <a16:creationId xmlns:a16="http://schemas.microsoft.com/office/drawing/2014/main" id="{E9DFCFBE-0FFE-40ED-9D74-CCF341478AB9}"/>
                    </a:ext>
                  </a:extLst>
                </p:cNvPr>
                <p:cNvSpPr/>
                <p:nvPr/>
              </p:nvSpPr>
              <p:spPr>
                <a:xfrm>
                  <a:off x="4301986" y="1245712"/>
                  <a:ext cx="2102480" cy="307777"/>
                </a:xfrm>
                <a:prstGeom prst="rect">
                  <a:avLst/>
                </a:prstGeom>
                <a:solidFill>
                  <a:schemeClr val="accent4"/>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ALN n = 251</a:t>
                  </a:r>
                </a:p>
              </p:txBody>
            </p:sp>
            <p:sp>
              <p:nvSpPr>
                <p:cNvPr id="17" name="Rectangle 16">
                  <a:extLst>
                    <a:ext uri="{FF2B5EF4-FFF2-40B4-BE49-F238E27FC236}">
                      <a16:creationId xmlns:a16="http://schemas.microsoft.com/office/drawing/2014/main" id="{A49C1D5E-3FAA-4DFC-B603-902FAE07E616}"/>
                    </a:ext>
                  </a:extLst>
                </p:cNvPr>
                <p:cNvSpPr/>
                <p:nvPr/>
              </p:nvSpPr>
              <p:spPr>
                <a:xfrm>
                  <a:off x="1963330" y="1943996"/>
                  <a:ext cx="2102480" cy="423853"/>
                </a:xfrm>
                <a:prstGeom prst="rect">
                  <a:avLst/>
                </a:prstGeom>
                <a:solidFill>
                  <a:schemeClr val="accent4"/>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ALN 70 mg QW </a:t>
                  </a:r>
                  <a:br>
                    <a:rPr lang="de-de" sz="1600" dirty="0">
                      <a:solidFill>
                        <a:schemeClr val="bg1"/>
                      </a:solidFill>
                      <a:latin typeface="Arial"/>
                    </a:rPr>
                  </a:br>
                  <a:r>
                    <a:rPr lang="de-de" sz="1600" dirty="0">
                      <a:solidFill>
                        <a:schemeClr val="bg1"/>
                      </a:solidFill>
                      <a:latin typeface="Arial"/>
                    </a:rPr>
                    <a:t>n = 870</a:t>
                  </a:r>
                </a:p>
              </p:txBody>
            </p:sp>
            <p:sp>
              <p:nvSpPr>
                <p:cNvPr id="18" name="Rectangle 17">
                  <a:extLst>
                    <a:ext uri="{FF2B5EF4-FFF2-40B4-BE49-F238E27FC236}">
                      <a16:creationId xmlns:a16="http://schemas.microsoft.com/office/drawing/2014/main" id="{26CDA64A-84BB-4E25-A76E-B9ED4017F8A0}"/>
                    </a:ext>
                  </a:extLst>
                </p:cNvPr>
                <p:cNvSpPr/>
                <p:nvPr/>
              </p:nvSpPr>
              <p:spPr>
                <a:xfrm>
                  <a:off x="4301986" y="1780198"/>
                  <a:ext cx="2102480" cy="328532"/>
                </a:xfrm>
                <a:prstGeom prst="rect">
                  <a:avLst/>
                </a:prstGeom>
                <a:solidFill>
                  <a:schemeClr val="accent3"/>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Dmab n = 435</a:t>
                  </a:r>
                </a:p>
              </p:txBody>
            </p:sp>
            <p:sp>
              <p:nvSpPr>
                <p:cNvPr id="19" name="Rectangle 18">
                  <a:extLst>
                    <a:ext uri="{FF2B5EF4-FFF2-40B4-BE49-F238E27FC236}">
                      <a16:creationId xmlns:a16="http://schemas.microsoft.com/office/drawing/2014/main" id="{C2F0F8D8-880A-4E83-BA2C-EC1B82B38CBB}"/>
                    </a:ext>
                  </a:extLst>
                </p:cNvPr>
                <p:cNvSpPr/>
                <p:nvPr/>
              </p:nvSpPr>
              <p:spPr>
                <a:xfrm>
                  <a:off x="4301986" y="2181550"/>
                  <a:ext cx="2102480" cy="307777"/>
                </a:xfrm>
                <a:prstGeom prst="rect">
                  <a:avLst/>
                </a:prstGeom>
                <a:solidFill>
                  <a:schemeClr val="accent2"/>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RIS n = 435</a:t>
                  </a:r>
                </a:p>
              </p:txBody>
            </p:sp>
            <p:sp>
              <p:nvSpPr>
                <p:cNvPr id="20" name="Rectangle 19">
                  <a:extLst>
                    <a:ext uri="{FF2B5EF4-FFF2-40B4-BE49-F238E27FC236}">
                      <a16:creationId xmlns:a16="http://schemas.microsoft.com/office/drawing/2014/main" id="{0868B73E-4CEB-4256-B35E-1701B6AC2AF3}"/>
                    </a:ext>
                  </a:extLst>
                </p:cNvPr>
                <p:cNvSpPr/>
                <p:nvPr/>
              </p:nvSpPr>
              <p:spPr>
                <a:xfrm>
                  <a:off x="1963328" y="2723767"/>
                  <a:ext cx="2102481" cy="605859"/>
                </a:xfrm>
                <a:prstGeom prst="rect">
                  <a:avLst/>
                </a:prstGeom>
                <a:solidFill>
                  <a:schemeClr val="bg2"/>
                </a:solidFill>
                <a:ln w="12700" cap="flat" cmpd="sng" algn="ctr">
                  <a:noFill/>
                  <a:prstDash val="solid"/>
                  <a:miter lim="800000"/>
                </a:ln>
                <a:effectLst/>
              </p:spPr>
              <p:txBody>
                <a:bodyPr rtlCol="0" anchor="ctr"/>
                <a:lstStyle/>
                <a:p>
                  <a:pPr algn="ctr" defTabSz="727272">
                    <a:defRPr/>
                  </a:pPr>
                  <a:r>
                    <a:rPr lang="de-de" sz="1600" dirty="0">
                      <a:solidFill>
                        <a:srgbClr val="515151"/>
                      </a:solidFill>
                      <a:latin typeface="Arial"/>
                    </a:rPr>
                    <a:t>täglich und wöchentlich </a:t>
                  </a:r>
                  <a:br>
                    <a:rPr lang="de-DE" sz="1600" dirty="0">
                      <a:solidFill>
                        <a:srgbClr val="515151"/>
                      </a:solidFill>
                      <a:latin typeface="Arial"/>
                    </a:rPr>
                  </a:br>
                  <a:r>
                    <a:rPr lang="de-de" sz="1600" dirty="0">
                      <a:solidFill>
                        <a:srgbClr val="515151"/>
                      </a:solidFill>
                      <a:latin typeface="Arial"/>
                    </a:rPr>
                    <a:t>orales BP </a:t>
                  </a:r>
                  <a:br>
                    <a:rPr lang="de-de" sz="1600" dirty="0">
                      <a:solidFill>
                        <a:srgbClr val="515151"/>
                      </a:solidFill>
                      <a:latin typeface="Arial"/>
                    </a:rPr>
                  </a:br>
                  <a:r>
                    <a:rPr lang="de-de" sz="1600" dirty="0">
                      <a:solidFill>
                        <a:srgbClr val="515151"/>
                      </a:solidFill>
                      <a:latin typeface="Arial"/>
                    </a:rPr>
                    <a:t>n = 833</a:t>
                  </a:r>
                </a:p>
              </p:txBody>
            </p:sp>
            <p:sp>
              <p:nvSpPr>
                <p:cNvPr id="21" name="Rectangle 20">
                  <a:extLst>
                    <a:ext uri="{FF2B5EF4-FFF2-40B4-BE49-F238E27FC236}">
                      <a16:creationId xmlns:a16="http://schemas.microsoft.com/office/drawing/2014/main" id="{D5F5E505-383F-456D-9F56-6B7E790E03B4}"/>
                    </a:ext>
                  </a:extLst>
                </p:cNvPr>
                <p:cNvSpPr/>
                <p:nvPr/>
              </p:nvSpPr>
              <p:spPr>
                <a:xfrm>
                  <a:off x="4301986" y="2652018"/>
                  <a:ext cx="2102480" cy="328532"/>
                </a:xfrm>
                <a:prstGeom prst="rect">
                  <a:avLst/>
                </a:prstGeom>
                <a:solidFill>
                  <a:schemeClr val="accent3"/>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Dmab n = 417</a:t>
                  </a:r>
                </a:p>
              </p:txBody>
            </p:sp>
            <p:sp>
              <p:nvSpPr>
                <p:cNvPr id="22" name="Rectangle 21">
                  <a:extLst>
                    <a:ext uri="{FF2B5EF4-FFF2-40B4-BE49-F238E27FC236}">
                      <a16:creationId xmlns:a16="http://schemas.microsoft.com/office/drawing/2014/main" id="{661D1B0F-EE23-4544-8250-D516093B3E86}"/>
                    </a:ext>
                  </a:extLst>
                </p:cNvPr>
                <p:cNvSpPr/>
                <p:nvPr/>
              </p:nvSpPr>
              <p:spPr>
                <a:xfrm>
                  <a:off x="4301986" y="3064595"/>
                  <a:ext cx="2102480" cy="307777"/>
                </a:xfrm>
                <a:prstGeom prst="rect">
                  <a:avLst/>
                </a:prstGeom>
                <a:solidFill>
                  <a:schemeClr val="accent5"/>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IBN n = 416</a:t>
                  </a:r>
                </a:p>
              </p:txBody>
            </p:sp>
            <p:sp>
              <p:nvSpPr>
                <p:cNvPr id="23" name="Rectangle 22">
                  <a:extLst>
                    <a:ext uri="{FF2B5EF4-FFF2-40B4-BE49-F238E27FC236}">
                      <a16:creationId xmlns:a16="http://schemas.microsoft.com/office/drawing/2014/main" id="{0896676B-07C0-42D4-8AB2-204EDC1CEEE9}"/>
                    </a:ext>
                  </a:extLst>
                </p:cNvPr>
                <p:cNvSpPr/>
                <p:nvPr/>
              </p:nvSpPr>
              <p:spPr>
                <a:xfrm>
                  <a:off x="1963330" y="3706617"/>
                  <a:ext cx="2102480" cy="423853"/>
                </a:xfrm>
                <a:prstGeom prst="rect">
                  <a:avLst/>
                </a:prstGeom>
                <a:solidFill>
                  <a:schemeClr val="bg2"/>
                </a:solidFill>
                <a:ln w="12700" cap="flat" cmpd="sng" algn="ctr">
                  <a:noFill/>
                  <a:prstDash val="solid"/>
                  <a:miter lim="800000"/>
                </a:ln>
                <a:effectLst/>
              </p:spPr>
              <p:txBody>
                <a:bodyPr rtlCol="0" anchor="ctr"/>
                <a:lstStyle/>
                <a:p>
                  <a:pPr algn="ctr" defTabSz="727272">
                    <a:defRPr/>
                  </a:pPr>
                  <a:r>
                    <a:rPr lang="de-de" sz="1600" dirty="0">
                      <a:solidFill>
                        <a:srgbClr val="515151"/>
                      </a:solidFill>
                      <a:latin typeface="Arial"/>
                    </a:rPr>
                    <a:t> ≥ 2 Jahre orales BP</a:t>
                  </a:r>
                </a:p>
                <a:p>
                  <a:pPr algn="ctr" defTabSz="727272">
                    <a:defRPr/>
                  </a:pPr>
                  <a:r>
                    <a:rPr lang="de-de" sz="1600" dirty="0">
                      <a:solidFill>
                        <a:srgbClr val="515151"/>
                      </a:solidFill>
                      <a:latin typeface="Arial"/>
                    </a:rPr>
                    <a:t> n = 643</a:t>
                  </a:r>
                </a:p>
              </p:txBody>
            </p:sp>
            <p:sp>
              <p:nvSpPr>
                <p:cNvPr id="24" name="Rectangle 23">
                  <a:extLst>
                    <a:ext uri="{FF2B5EF4-FFF2-40B4-BE49-F238E27FC236}">
                      <a16:creationId xmlns:a16="http://schemas.microsoft.com/office/drawing/2014/main" id="{072EC9DF-BF0A-4580-883E-0865E4A2A5EB}"/>
                    </a:ext>
                  </a:extLst>
                </p:cNvPr>
                <p:cNvSpPr/>
                <p:nvPr/>
              </p:nvSpPr>
              <p:spPr>
                <a:xfrm>
                  <a:off x="4301986" y="3590012"/>
                  <a:ext cx="2102480" cy="328532"/>
                </a:xfrm>
                <a:prstGeom prst="rect">
                  <a:avLst/>
                </a:prstGeom>
                <a:solidFill>
                  <a:schemeClr val="accent3"/>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Dmab n = 321</a:t>
                  </a:r>
                </a:p>
              </p:txBody>
            </p:sp>
          </p:grpSp>
          <p:sp>
            <p:nvSpPr>
              <p:cNvPr id="13" name="Rectangle 12">
                <a:extLst>
                  <a:ext uri="{FF2B5EF4-FFF2-40B4-BE49-F238E27FC236}">
                    <a16:creationId xmlns:a16="http://schemas.microsoft.com/office/drawing/2014/main" id="{157AC4BD-2822-4E85-AF6E-86DFAB6E3778}"/>
                  </a:ext>
                </a:extLst>
              </p:cNvPr>
              <p:cNvSpPr/>
              <p:nvPr/>
            </p:nvSpPr>
            <p:spPr>
              <a:xfrm>
                <a:off x="4709233" y="3938807"/>
                <a:ext cx="2102480" cy="307777"/>
              </a:xfrm>
              <a:prstGeom prst="rect">
                <a:avLst/>
              </a:prstGeom>
              <a:solidFill>
                <a:schemeClr val="accent1"/>
              </a:solidFill>
              <a:ln w="12700" cap="flat" cmpd="sng" algn="ctr">
                <a:noFill/>
                <a:prstDash val="solid"/>
                <a:miter lim="800000"/>
              </a:ln>
              <a:effectLst/>
            </p:spPr>
            <p:txBody>
              <a:bodyPr rtlCol="0" anchor="ctr"/>
              <a:lstStyle/>
              <a:p>
                <a:pPr algn="ctr" defTabSz="727272">
                  <a:defRPr/>
                </a:pPr>
                <a:r>
                  <a:rPr lang="de-de" sz="1600" dirty="0">
                    <a:solidFill>
                      <a:schemeClr val="bg1"/>
                    </a:solidFill>
                    <a:latin typeface="Arial"/>
                  </a:rPr>
                  <a:t>ZOL n = 322</a:t>
                </a:r>
              </a:p>
            </p:txBody>
          </p:sp>
        </p:grpSp>
        <p:cxnSp>
          <p:nvCxnSpPr>
            <p:cNvPr id="9" name="Straight Connector 8">
              <a:extLst>
                <a:ext uri="{FF2B5EF4-FFF2-40B4-BE49-F238E27FC236}">
                  <a16:creationId xmlns:a16="http://schemas.microsoft.com/office/drawing/2014/main" id="{FDC80164-51FD-4FB0-9138-C77F104CD28F}"/>
                </a:ext>
              </a:extLst>
            </p:cNvPr>
            <p:cNvCxnSpPr>
              <a:cxnSpLocks/>
            </p:cNvCxnSpPr>
            <p:nvPr/>
          </p:nvCxnSpPr>
          <p:spPr>
            <a:xfrm>
              <a:off x="6487429" y="1348397"/>
              <a:ext cx="0" cy="4232032"/>
            </a:xfrm>
            <a:prstGeom prst="line">
              <a:avLst/>
            </a:prstGeom>
            <a:noFill/>
            <a:ln w="19050" cap="flat" cmpd="sng" algn="ctr">
              <a:solidFill>
                <a:srgbClr val="515151"/>
              </a:solidFill>
              <a:prstDash val="dash"/>
              <a:round/>
              <a:headEnd type="none" w="med" len="med"/>
              <a:tailEnd type="none" w="med" len="med"/>
            </a:ln>
            <a:effectLst/>
          </p:spPr>
        </p:cxnSp>
        <p:cxnSp>
          <p:nvCxnSpPr>
            <p:cNvPr id="10" name="Straight Arrow Connector 9">
              <a:extLst>
                <a:ext uri="{FF2B5EF4-FFF2-40B4-BE49-F238E27FC236}">
                  <a16:creationId xmlns:a16="http://schemas.microsoft.com/office/drawing/2014/main" id="{5A8323CF-82C5-4B5E-A054-9DE16F1190FF}"/>
                </a:ext>
              </a:extLst>
            </p:cNvPr>
            <p:cNvCxnSpPr>
              <a:cxnSpLocks/>
            </p:cNvCxnSpPr>
            <p:nvPr/>
          </p:nvCxnSpPr>
          <p:spPr>
            <a:xfrm flipV="1">
              <a:off x="3646909" y="1527745"/>
              <a:ext cx="2649017" cy="1"/>
            </a:xfrm>
            <a:prstGeom prst="straightConnector1">
              <a:avLst/>
            </a:prstGeom>
            <a:noFill/>
            <a:ln w="28575" cap="rnd" cmpd="sng" algn="ctr">
              <a:solidFill>
                <a:srgbClr val="515151"/>
              </a:solidFill>
              <a:prstDash val="solid"/>
              <a:miter lim="800000"/>
              <a:tailEnd type="triangle"/>
            </a:ln>
            <a:effectLst/>
          </p:spPr>
        </p:cxnSp>
        <p:sp>
          <p:nvSpPr>
            <p:cNvPr id="11" name="TextBox 10">
              <a:extLst>
                <a:ext uri="{FF2B5EF4-FFF2-40B4-BE49-F238E27FC236}">
                  <a16:creationId xmlns:a16="http://schemas.microsoft.com/office/drawing/2014/main" id="{F3175F49-EE2E-484B-99DA-71CE04F2AE3D}"/>
                </a:ext>
              </a:extLst>
            </p:cNvPr>
            <p:cNvSpPr txBox="1"/>
            <p:nvPr/>
          </p:nvSpPr>
          <p:spPr>
            <a:xfrm>
              <a:off x="3646907" y="1205668"/>
              <a:ext cx="2599076" cy="336412"/>
            </a:xfrm>
            <a:prstGeom prst="rect">
              <a:avLst/>
            </a:prstGeom>
            <a:noFill/>
          </p:spPr>
          <p:txBody>
            <a:bodyPr wrap="square" rtlCol="0">
              <a:spAutoFit/>
            </a:bodyPr>
            <a:lstStyle/>
            <a:p>
              <a:pPr algn="ctr" defTabSz="727272">
                <a:defRPr/>
              </a:pPr>
              <a:r>
                <a:rPr lang="de-DE" sz="1600" dirty="0">
                  <a:solidFill>
                    <a:srgbClr val="515151"/>
                  </a:solidFill>
                  <a:latin typeface="Arial"/>
                </a:rPr>
                <a:t>d</a:t>
              </a:r>
              <a:r>
                <a:rPr lang="de-de" sz="1600" dirty="0">
                  <a:solidFill>
                    <a:srgbClr val="515151"/>
                  </a:solidFill>
                  <a:latin typeface="Arial"/>
                </a:rPr>
                <a:t>urchschnittlich 2,8 bis 3 Jahre</a:t>
              </a:r>
            </a:p>
          </p:txBody>
        </p:sp>
      </p:grpSp>
      <p:sp>
        <p:nvSpPr>
          <p:cNvPr id="25" name="Freihandform 11">
            <a:extLst>
              <a:ext uri="{FF2B5EF4-FFF2-40B4-BE49-F238E27FC236}">
                <a16:creationId xmlns:a16="http://schemas.microsoft.com/office/drawing/2014/main" id="{65097AA2-F578-400F-BDCC-D3C1E62A7458}"/>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380" dirty="0">
                <a:solidFill>
                  <a:srgbClr val="3B839F"/>
                </a:solidFill>
              </a:rPr>
              <a:t>Metaanalyse zur Langzeittherapie mit BPs vs. Umstellung auf Dmab bei BP-vorbehandelten postmenopausalen Frauen </a:t>
            </a:r>
          </a:p>
        </p:txBody>
      </p:sp>
    </p:spTree>
    <p:extLst>
      <p:ext uri="{BB962C8B-B14F-4D97-AF65-F5344CB8AC3E}">
        <p14:creationId xmlns:p14="http://schemas.microsoft.com/office/powerpoint/2010/main" val="357720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22A0-9433-491A-A2FC-337D27F175E2}"/>
              </a:ext>
            </a:extLst>
          </p:cNvPr>
          <p:cNvSpPr>
            <a:spLocks noGrp="1"/>
          </p:cNvSpPr>
          <p:nvPr>
            <p:ph type="title"/>
          </p:nvPr>
        </p:nvSpPr>
        <p:spPr/>
        <p:txBody>
          <a:bodyPr/>
          <a:lstStyle/>
          <a:p>
            <a:r>
              <a:rPr lang="de-DE" b="1" dirty="0"/>
              <a:t>Wirksamkeit und Sicherheit bei Umstellung auf Denosumab</a:t>
            </a:r>
          </a:p>
        </p:txBody>
      </p:sp>
      <p:sp>
        <p:nvSpPr>
          <p:cNvPr id="138" name="Inhaltsplatzhalter 17">
            <a:extLst>
              <a:ext uri="{FF2B5EF4-FFF2-40B4-BE49-F238E27FC236}">
                <a16:creationId xmlns:a16="http://schemas.microsoft.com/office/drawing/2014/main" id="{8B721B01-6A1A-4A3A-A856-6DAE452FB03A}"/>
              </a:ext>
            </a:extLst>
          </p:cNvPr>
          <p:cNvSpPr>
            <a:spLocks noGrp="1"/>
          </p:cNvSpPr>
          <p:nvPr>
            <p:ph idx="1"/>
          </p:nvPr>
        </p:nvSpPr>
        <p:spPr>
          <a:xfrm>
            <a:off x="673100" y="1311109"/>
            <a:ext cx="11118851" cy="4317624"/>
          </a:xfrm>
        </p:spPr>
        <p:txBody>
          <a:bodyPr/>
          <a:lstStyle/>
          <a:p>
            <a:pPr>
              <a:spcBef>
                <a:spcPts val="300"/>
              </a:spcBef>
            </a:pPr>
            <a:r>
              <a:rPr lang="de-DE" sz="1400" spc="-10" dirty="0"/>
              <a:t>Postmenopausale Frauen mit Osteoporose können von einem Wechsel von Bisphosphonaten zu Denosumab profitieren. </a:t>
            </a:r>
          </a:p>
          <a:p>
            <a:pPr>
              <a:spcBef>
                <a:spcPts val="300"/>
              </a:spcBef>
            </a:pPr>
            <a:r>
              <a:rPr lang="de-DE" sz="1400" spc="-10" dirty="0"/>
              <a:t>Die Umstellung auf Denosumab führte zu einer effektiveren Steigerung der Knochenmineraldichte (BMD) im Vergleich zu Bisphosphonaten. </a:t>
            </a:r>
          </a:p>
          <a:p>
            <a:pPr>
              <a:spcBef>
                <a:spcPts val="300"/>
              </a:spcBef>
            </a:pPr>
            <a:r>
              <a:rPr lang="de-DE" sz="1400" spc="-10" dirty="0"/>
              <a:t>Patienten, die nach weniger als 3 Jahren Bisphosphonat-Therapie auf Denosumab umgestellt wurden, profitierten stärker als Patienten mit längerer Vorbehandlung. </a:t>
            </a:r>
          </a:p>
          <a:p>
            <a:pPr>
              <a:spcBef>
                <a:spcPts val="300"/>
              </a:spcBef>
            </a:pPr>
            <a:r>
              <a:rPr lang="de-DE" sz="1400" spc="-10" dirty="0"/>
              <a:t>Von einem frühen Wechsel zu Denosumab könnten besonders Patienten mit unzureichendem Ansprechen auf Bisphosphonate oder mit mangelnder Adhärenz profitieren. </a:t>
            </a:r>
          </a:p>
        </p:txBody>
      </p:sp>
      <p:sp>
        <p:nvSpPr>
          <p:cNvPr id="139" name="Text Placeholder 2">
            <a:extLst>
              <a:ext uri="{FF2B5EF4-FFF2-40B4-BE49-F238E27FC236}">
                <a16:creationId xmlns:a16="http://schemas.microsoft.com/office/drawing/2014/main" id="{0CF898BB-2D25-42A4-AB0C-78EA64DBDBBA}"/>
              </a:ext>
            </a:extLst>
          </p:cNvPr>
          <p:cNvSpPr txBox="1">
            <a:spLocks/>
          </p:cNvSpPr>
          <p:nvPr/>
        </p:nvSpPr>
        <p:spPr bwMode="auto">
          <a:xfrm>
            <a:off x="661988" y="6691440"/>
            <a:ext cx="11131550" cy="99771"/>
          </a:xfrm>
          <a:prstGeom prst="rect">
            <a:avLst/>
          </a:prstGeom>
          <a:noFill/>
          <a:ln w="9525">
            <a:noFill/>
            <a:miter lim="800000"/>
            <a:headEnd/>
            <a:tailEnd/>
          </a:ln>
        </p:spPr>
        <p:txBody>
          <a:bodyPr vert="horz" wrap="square" lIns="0" tIns="45720" rIns="91440" bIns="0" numCol="1" anchor="b" anchorCtr="0" compatLnSpc="1">
            <a:prstTxWarp prst="textNoShape">
              <a:avLst/>
            </a:prstTxWarp>
          </a:bodyPr>
          <a:lstStyle>
            <a:lvl1pPr marL="0" indent="0" algn="l" rtl="0" eaLnBrk="0" fontAlgn="base" hangingPunct="0">
              <a:lnSpc>
                <a:spcPct val="100000"/>
              </a:lnSpc>
              <a:spcBef>
                <a:spcPts val="300"/>
              </a:spcBef>
              <a:spcAft>
                <a:spcPct val="0"/>
              </a:spcAft>
              <a:buClr>
                <a:schemeClr val="tx2"/>
              </a:buClr>
              <a:buFont typeface="Wingdings" pitchFamily="2" charset="2"/>
              <a:buNone/>
              <a:defRPr sz="880">
                <a:solidFill>
                  <a:srgbClr val="515151"/>
                </a:solidFill>
                <a:latin typeface="+mn-lt"/>
                <a:ea typeface="+mn-ea"/>
                <a:cs typeface="+mn-cs"/>
              </a:defRPr>
            </a:lvl1pPr>
            <a:lvl2pPr marL="457200" indent="0" algn="l" rtl="0" eaLnBrk="0" fontAlgn="base" hangingPunct="0">
              <a:lnSpc>
                <a:spcPct val="90000"/>
              </a:lnSpc>
              <a:spcBef>
                <a:spcPct val="30000"/>
              </a:spcBef>
              <a:spcAft>
                <a:spcPct val="0"/>
              </a:spcAft>
              <a:buClr>
                <a:schemeClr val="tx2"/>
              </a:buClr>
              <a:buNone/>
              <a:defRPr sz="1000">
                <a:solidFill>
                  <a:srgbClr val="515151"/>
                </a:solidFill>
                <a:latin typeface="+mn-lt"/>
              </a:defRPr>
            </a:lvl2pPr>
            <a:lvl3pPr marL="914400" indent="0" algn="l" rtl="0" eaLnBrk="0" fontAlgn="base" hangingPunct="0">
              <a:lnSpc>
                <a:spcPct val="90000"/>
              </a:lnSpc>
              <a:spcBef>
                <a:spcPct val="30000"/>
              </a:spcBef>
              <a:spcAft>
                <a:spcPct val="0"/>
              </a:spcAft>
              <a:buClr>
                <a:schemeClr val="tx2"/>
              </a:buClr>
              <a:buNone/>
              <a:defRPr sz="1000">
                <a:solidFill>
                  <a:srgbClr val="515151"/>
                </a:solidFill>
                <a:latin typeface="+mn-lt"/>
              </a:defRPr>
            </a:lvl3pPr>
            <a:lvl4pPr marL="1371600" indent="0" algn="l" rtl="0" eaLnBrk="0" fontAlgn="base" hangingPunct="0">
              <a:lnSpc>
                <a:spcPct val="90000"/>
              </a:lnSpc>
              <a:spcBef>
                <a:spcPct val="30000"/>
              </a:spcBef>
              <a:spcAft>
                <a:spcPct val="0"/>
              </a:spcAft>
              <a:buClr>
                <a:schemeClr val="tx2"/>
              </a:buClr>
              <a:buNone/>
              <a:defRPr sz="1000">
                <a:solidFill>
                  <a:srgbClr val="515151"/>
                </a:solidFill>
                <a:latin typeface="+mn-lt"/>
              </a:defRPr>
            </a:lvl4pPr>
            <a:lvl5pPr marL="1828800" indent="0" algn="l" rtl="0" eaLnBrk="0" fontAlgn="base" hangingPunct="0">
              <a:lnSpc>
                <a:spcPct val="90000"/>
              </a:lnSpc>
              <a:spcBef>
                <a:spcPct val="30000"/>
              </a:spcBef>
              <a:spcAft>
                <a:spcPct val="0"/>
              </a:spcAft>
              <a:buClr>
                <a:schemeClr val="tx2"/>
              </a:buClr>
              <a:buFont typeface="Arial" pitchFamily="34" charset="0"/>
              <a:buNone/>
              <a:defRPr sz="10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r>
              <a:rPr lang="en-US" sz="800" kern="0" dirty="0"/>
              <a:t>BP = Bisphosphonate, BMD = </a:t>
            </a:r>
            <a:r>
              <a:rPr lang="de-DE" sz="800" kern="0" dirty="0"/>
              <a:t>Knochenmineraldichte</a:t>
            </a:r>
            <a:r>
              <a:rPr lang="en-US" sz="800" kern="0" dirty="0"/>
              <a:t> (bone mineral density), Dmab = Denosumab.</a:t>
            </a:r>
          </a:p>
          <a:p>
            <a:r>
              <a:rPr lang="en-US" kern="0" dirty="0">
                <a:solidFill>
                  <a:srgbClr val="3B839F"/>
                </a:solidFill>
              </a:rPr>
              <a:t>Miller PD et al. Osteoporos Int 2020; 31: 181–91.</a:t>
            </a:r>
          </a:p>
        </p:txBody>
      </p:sp>
      <p:grpSp>
        <p:nvGrpSpPr>
          <p:cNvPr id="140" name="Gruppieren 139">
            <a:extLst>
              <a:ext uri="{FF2B5EF4-FFF2-40B4-BE49-F238E27FC236}">
                <a16:creationId xmlns:a16="http://schemas.microsoft.com/office/drawing/2014/main" id="{927338E6-CAF5-4F62-B642-6124A84314EE}"/>
              </a:ext>
            </a:extLst>
          </p:cNvPr>
          <p:cNvGrpSpPr/>
          <p:nvPr/>
        </p:nvGrpSpPr>
        <p:grpSpPr>
          <a:xfrm>
            <a:off x="549517" y="2945961"/>
            <a:ext cx="5471504" cy="3074934"/>
            <a:chOff x="549517" y="3195638"/>
            <a:chExt cx="5471504" cy="3074934"/>
          </a:xfrm>
        </p:grpSpPr>
        <p:graphicFrame>
          <p:nvGraphicFramePr>
            <p:cNvPr id="141" name="Chart 87">
              <a:extLst>
                <a:ext uri="{FF2B5EF4-FFF2-40B4-BE49-F238E27FC236}">
                  <a16:creationId xmlns:a16="http://schemas.microsoft.com/office/drawing/2014/main" id="{A6E45BAB-4BF2-471E-90E3-727925BBB7A8}"/>
                </a:ext>
              </a:extLst>
            </p:cNvPr>
            <p:cNvGraphicFramePr>
              <a:graphicFrameLocks/>
            </p:cNvGraphicFramePr>
            <p:nvPr>
              <p:extLst>
                <p:ext uri="{D42A27DB-BD31-4B8C-83A1-F6EECF244321}">
                  <p14:modId xmlns:p14="http://schemas.microsoft.com/office/powerpoint/2010/main" val="320584904"/>
                </p:ext>
              </p:extLst>
            </p:nvPr>
          </p:nvGraphicFramePr>
          <p:xfrm>
            <a:off x="549517" y="3195638"/>
            <a:ext cx="5337174" cy="2553909"/>
          </p:xfrm>
          <a:graphic>
            <a:graphicData uri="http://schemas.openxmlformats.org/drawingml/2006/chart">
              <c:chart xmlns:c="http://schemas.openxmlformats.org/drawingml/2006/chart" xmlns:r="http://schemas.openxmlformats.org/officeDocument/2006/relationships" r:id="rId3"/>
            </a:graphicData>
          </a:graphic>
        </p:graphicFrame>
        <p:sp>
          <p:nvSpPr>
            <p:cNvPr id="142" name="Inhaltsplatzhalter 13">
              <a:extLst>
                <a:ext uri="{FF2B5EF4-FFF2-40B4-BE49-F238E27FC236}">
                  <a16:creationId xmlns:a16="http://schemas.microsoft.com/office/drawing/2014/main" id="{B5472998-7013-4424-BBCD-0BD6B78C3589}"/>
                </a:ext>
              </a:extLst>
            </p:cNvPr>
            <p:cNvSpPr txBox="1">
              <a:spLocks/>
            </p:cNvSpPr>
            <p:nvPr/>
          </p:nvSpPr>
          <p:spPr>
            <a:xfrm>
              <a:off x="673101" y="5878812"/>
              <a:ext cx="5337174" cy="391760"/>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nSpc>
                  <a:spcPct val="100000"/>
                </a:lnSpc>
              </a:pPr>
              <a:r>
                <a:rPr lang="de-DE" sz="800" b="1" dirty="0">
                  <a:solidFill>
                    <a:srgbClr val="515151"/>
                  </a:solidFill>
                </a:rPr>
                <a:t>Abbildung 1</a:t>
              </a:r>
              <a:r>
                <a:rPr lang="de-DE" sz="800" dirty="0">
                  <a:solidFill>
                    <a:srgbClr val="515151"/>
                  </a:solidFill>
                </a:rPr>
                <a:t>: Mittlere prozentuale BMD-Änderung vom Ausgangswert nach 12 Monaten an der Lendenwirbelsäule, der Gesamthüfte, dem Schenkelhals und an 1/3 Radius nach Umstellung von Bisphosphonaten auf Denosumab (Dmab) vs. Bisphosphonat-Weiterbehandlung (BP). </a:t>
              </a:r>
            </a:p>
          </p:txBody>
        </p:sp>
        <p:grpSp>
          <p:nvGrpSpPr>
            <p:cNvPr id="143" name="Gruppieren 142">
              <a:extLst>
                <a:ext uri="{FF2B5EF4-FFF2-40B4-BE49-F238E27FC236}">
                  <a16:creationId xmlns:a16="http://schemas.microsoft.com/office/drawing/2014/main" id="{66813BB4-3F93-436B-9F3E-C2D973D91DA8}"/>
                </a:ext>
              </a:extLst>
            </p:cNvPr>
            <p:cNvGrpSpPr/>
            <p:nvPr/>
          </p:nvGrpSpPr>
          <p:grpSpPr>
            <a:xfrm>
              <a:off x="1536800" y="4472593"/>
              <a:ext cx="99073" cy="146928"/>
              <a:chOff x="401830" y="3868577"/>
              <a:chExt cx="79100" cy="282609"/>
            </a:xfrm>
          </p:grpSpPr>
          <p:cxnSp>
            <p:nvCxnSpPr>
              <p:cNvPr id="180" name="Gerader Verbinder 179">
                <a:extLst>
                  <a:ext uri="{FF2B5EF4-FFF2-40B4-BE49-F238E27FC236}">
                    <a16:creationId xmlns:a16="http://schemas.microsoft.com/office/drawing/2014/main" id="{22F6E60B-4883-47C5-AFCD-1BDAC5D8FB8B}"/>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81" name="Gerader Verbinder 180">
                <a:extLst>
                  <a:ext uri="{FF2B5EF4-FFF2-40B4-BE49-F238E27FC236}">
                    <a16:creationId xmlns:a16="http://schemas.microsoft.com/office/drawing/2014/main" id="{5DD28D33-8C7F-47E7-910C-EA1954A5A409}"/>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82" name="Gerader Verbinder 181">
                <a:extLst>
                  <a:ext uri="{FF2B5EF4-FFF2-40B4-BE49-F238E27FC236}">
                    <a16:creationId xmlns:a16="http://schemas.microsoft.com/office/drawing/2014/main" id="{15103103-D453-469C-A965-9A371FBA414F}"/>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44" name="Gruppieren 143">
              <a:extLst>
                <a:ext uri="{FF2B5EF4-FFF2-40B4-BE49-F238E27FC236}">
                  <a16:creationId xmlns:a16="http://schemas.microsoft.com/office/drawing/2014/main" id="{5D32B1A8-2042-412D-9889-839C8A43C74D}"/>
                </a:ext>
              </a:extLst>
            </p:cNvPr>
            <p:cNvGrpSpPr/>
            <p:nvPr/>
          </p:nvGrpSpPr>
          <p:grpSpPr>
            <a:xfrm>
              <a:off x="1965769" y="3491952"/>
              <a:ext cx="99073" cy="178607"/>
              <a:chOff x="401830" y="3868577"/>
              <a:chExt cx="79100" cy="282609"/>
            </a:xfrm>
          </p:grpSpPr>
          <p:cxnSp>
            <p:nvCxnSpPr>
              <p:cNvPr id="177" name="Gerader Verbinder 176">
                <a:extLst>
                  <a:ext uri="{FF2B5EF4-FFF2-40B4-BE49-F238E27FC236}">
                    <a16:creationId xmlns:a16="http://schemas.microsoft.com/office/drawing/2014/main" id="{723C2BC7-796D-4E36-B96D-95E106D3591F}"/>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78" name="Gerader Verbinder 177">
                <a:extLst>
                  <a:ext uri="{FF2B5EF4-FFF2-40B4-BE49-F238E27FC236}">
                    <a16:creationId xmlns:a16="http://schemas.microsoft.com/office/drawing/2014/main" id="{D0525555-8F9B-4A03-8E8B-8A0436D325F4}"/>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79" name="Gerader Verbinder 178">
                <a:extLst>
                  <a:ext uri="{FF2B5EF4-FFF2-40B4-BE49-F238E27FC236}">
                    <a16:creationId xmlns:a16="http://schemas.microsoft.com/office/drawing/2014/main" id="{7A545223-B1D9-44D2-924F-06DA2DB29F16}"/>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45" name="Gruppieren 144">
              <a:extLst>
                <a:ext uri="{FF2B5EF4-FFF2-40B4-BE49-F238E27FC236}">
                  <a16:creationId xmlns:a16="http://schemas.microsoft.com/office/drawing/2014/main" id="{12706926-35F7-42C0-BFC3-B82AFDC9307D}"/>
                </a:ext>
              </a:extLst>
            </p:cNvPr>
            <p:cNvGrpSpPr/>
            <p:nvPr/>
          </p:nvGrpSpPr>
          <p:grpSpPr>
            <a:xfrm>
              <a:off x="2703198" y="4831153"/>
              <a:ext cx="99073" cy="122447"/>
              <a:chOff x="401830" y="3868577"/>
              <a:chExt cx="79100" cy="282609"/>
            </a:xfrm>
          </p:grpSpPr>
          <p:cxnSp>
            <p:nvCxnSpPr>
              <p:cNvPr id="174" name="Gerader Verbinder 173">
                <a:extLst>
                  <a:ext uri="{FF2B5EF4-FFF2-40B4-BE49-F238E27FC236}">
                    <a16:creationId xmlns:a16="http://schemas.microsoft.com/office/drawing/2014/main" id="{2E303E2E-13D9-4D0E-88BD-8276514D17EF}"/>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75" name="Gerader Verbinder 174">
                <a:extLst>
                  <a:ext uri="{FF2B5EF4-FFF2-40B4-BE49-F238E27FC236}">
                    <a16:creationId xmlns:a16="http://schemas.microsoft.com/office/drawing/2014/main" id="{48937058-A914-4721-8C78-1A81AFBE0A4D}"/>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76" name="Gerader Verbinder 175">
                <a:extLst>
                  <a:ext uri="{FF2B5EF4-FFF2-40B4-BE49-F238E27FC236}">
                    <a16:creationId xmlns:a16="http://schemas.microsoft.com/office/drawing/2014/main" id="{6C8FB2D6-BFFD-428A-AF9D-C5E336AEBA53}"/>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46" name="Gruppieren 145">
              <a:extLst>
                <a:ext uri="{FF2B5EF4-FFF2-40B4-BE49-F238E27FC236}">
                  <a16:creationId xmlns:a16="http://schemas.microsoft.com/office/drawing/2014/main" id="{08DF79F2-FBD6-4ECB-9CD5-BEF2BFDEEB8B}"/>
                </a:ext>
              </a:extLst>
            </p:cNvPr>
            <p:cNvGrpSpPr/>
            <p:nvPr/>
          </p:nvGrpSpPr>
          <p:grpSpPr>
            <a:xfrm>
              <a:off x="3128637" y="4215813"/>
              <a:ext cx="99073" cy="122447"/>
              <a:chOff x="401830" y="3868577"/>
              <a:chExt cx="79100" cy="282609"/>
            </a:xfrm>
          </p:grpSpPr>
          <p:cxnSp>
            <p:nvCxnSpPr>
              <p:cNvPr id="171" name="Gerader Verbinder 170">
                <a:extLst>
                  <a:ext uri="{FF2B5EF4-FFF2-40B4-BE49-F238E27FC236}">
                    <a16:creationId xmlns:a16="http://schemas.microsoft.com/office/drawing/2014/main" id="{C42AF07E-0408-4440-8C32-9E27B99D8809}"/>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72" name="Gerader Verbinder 171">
                <a:extLst>
                  <a:ext uri="{FF2B5EF4-FFF2-40B4-BE49-F238E27FC236}">
                    <a16:creationId xmlns:a16="http://schemas.microsoft.com/office/drawing/2014/main" id="{890A6743-D7E0-409E-A36B-278C3E5635CE}"/>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73" name="Gerader Verbinder 172">
                <a:extLst>
                  <a:ext uri="{FF2B5EF4-FFF2-40B4-BE49-F238E27FC236}">
                    <a16:creationId xmlns:a16="http://schemas.microsoft.com/office/drawing/2014/main" id="{733634D8-23AA-4128-830D-21C9CDC072A0}"/>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47" name="Gruppieren 146">
              <a:extLst>
                <a:ext uri="{FF2B5EF4-FFF2-40B4-BE49-F238E27FC236}">
                  <a16:creationId xmlns:a16="http://schemas.microsoft.com/office/drawing/2014/main" id="{71536ED7-959E-4BE6-927E-26D824A6660B}"/>
                </a:ext>
              </a:extLst>
            </p:cNvPr>
            <p:cNvGrpSpPr/>
            <p:nvPr/>
          </p:nvGrpSpPr>
          <p:grpSpPr>
            <a:xfrm>
              <a:off x="4301751" y="4460613"/>
              <a:ext cx="99073" cy="173307"/>
              <a:chOff x="401830" y="3868577"/>
              <a:chExt cx="79100" cy="282609"/>
            </a:xfrm>
          </p:grpSpPr>
          <p:cxnSp>
            <p:nvCxnSpPr>
              <p:cNvPr id="168" name="Gerader Verbinder 167">
                <a:extLst>
                  <a:ext uri="{FF2B5EF4-FFF2-40B4-BE49-F238E27FC236}">
                    <a16:creationId xmlns:a16="http://schemas.microsoft.com/office/drawing/2014/main" id="{6FE71CC7-A94C-4349-958D-17392690D413}"/>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69" name="Gerader Verbinder 168">
                <a:extLst>
                  <a:ext uri="{FF2B5EF4-FFF2-40B4-BE49-F238E27FC236}">
                    <a16:creationId xmlns:a16="http://schemas.microsoft.com/office/drawing/2014/main" id="{E03372E5-D6FB-4989-B436-59FC8078A80D}"/>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70" name="Gerader Verbinder 169">
                <a:extLst>
                  <a:ext uri="{FF2B5EF4-FFF2-40B4-BE49-F238E27FC236}">
                    <a16:creationId xmlns:a16="http://schemas.microsoft.com/office/drawing/2014/main" id="{4C3469BB-C63F-4F1A-A268-BE1B5A9B97F7}"/>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48" name="Gruppieren 147">
              <a:extLst>
                <a:ext uri="{FF2B5EF4-FFF2-40B4-BE49-F238E27FC236}">
                  <a16:creationId xmlns:a16="http://schemas.microsoft.com/office/drawing/2014/main" id="{B1F9FD03-DBB8-40E5-B460-ADE377E16CEB}"/>
                </a:ext>
              </a:extLst>
            </p:cNvPr>
            <p:cNvGrpSpPr/>
            <p:nvPr/>
          </p:nvGrpSpPr>
          <p:grpSpPr>
            <a:xfrm>
              <a:off x="5038248" y="5107633"/>
              <a:ext cx="99073" cy="262127"/>
              <a:chOff x="401830" y="3868577"/>
              <a:chExt cx="79100" cy="282609"/>
            </a:xfrm>
          </p:grpSpPr>
          <p:cxnSp>
            <p:nvCxnSpPr>
              <p:cNvPr id="165" name="Gerader Verbinder 164">
                <a:extLst>
                  <a:ext uri="{FF2B5EF4-FFF2-40B4-BE49-F238E27FC236}">
                    <a16:creationId xmlns:a16="http://schemas.microsoft.com/office/drawing/2014/main" id="{2B70E53F-D735-45C8-B021-32B872BA9E2C}"/>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66" name="Gerader Verbinder 165">
                <a:extLst>
                  <a:ext uri="{FF2B5EF4-FFF2-40B4-BE49-F238E27FC236}">
                    <a16:creationId xmlns:a16="http://schemas.microsoft.com/office/drawing/2014/main" id="{77CAEBD7-C038-4E8B-934E-9EA51E117B47}"/>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67" name="Gerader Verbinder 166">
                <a:extLst>
                  <a:ext uri="{FF2B5EF4-FFF2-40B4-BE49-F238E27FC236}">
                    <a16:creationId xmlns:a16="http://schemas.microsoft.com/office/drawing/2014/main" id="{C6E30771-D512-4EE0-B181-EB579C22BC78}"/>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49" name="Gruppieren 148">
              <a:extLst>
                <a:ext uri="{FF2B5EF4-FFF2-40B4-BE49-F238E27FC236}">
                  <a16:creationId xmlns:a16="http://schemas.microsoft.com/office/drawing/2014/main" id="{C9791494-C827-4CEC-9FA5-5BDCAABD8575}"/>
                </a:ext>
              </a:extLst>
            </p:cNvPr>
            <p:cNvGrpSpPr/>
            <p:nvPr/>
          </p:nvGrpSpPr>
          <p:grpSpPr>
            <a:xfrm>
              <a:off x="5462528" y="4792950"/>
              <a:ext cx="99073" cy="262890"/>
              <a:chOff x="401830" y="3868577"/>
              <a:chExt cx="79100" cy="282609"/>
            </a:xfrm>
          </p:grpSpPr>
          <p:cxnSp>
            <p:nvCxnSpPr>
              <p:cNvPr id="162" name="Gerader Verbinder 161">
                <a:extLst>
                  <a:ext uri="{FF2B5EF4-FFF2-40B4-BE49-F238E27FC236}">
                    <a16:creationId xmlns:a16="http://schemas.microsoft.com/office/drawing/2014/main" id="{278A5BFB-0410-45C6-AD98-0197E8D51222}"/>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63" name="Gerader Verbinder 162">
                <a:extLst>
                  <a:ext uri="{FF2B5EF4-FFF2-40B4-BE49-F238E27FC236}">
                    <a16:creationId xmlns:a16="http://schemas.microsoft.com/office/drawing/2014/main" id="{12ED2827-D61D-422E-87B7-BDCDAC3FC335}"/>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64" name="Gerader Verbinder 163">
                <a:extLst>
                  <a:ext uri="{FF2B5EF4-FFF2-40B4-BE49-F238E27FC236}">
                    <a16:creationId xmlns:a16="http://schemas.microsoft.com/office/drawing/2014/main" id="{01A6B648-F513-4EAA-A682-8594C7D6E074}"/>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150" name="Gruppieren 149">
              <a:extLst>
                <a:ext uri="{FF2B5EF4-FFF2-40B4-BE49-F238E27FC236}">
                  <a16:creationId xmlns:a16="http://schemas.microsoft.com/office/drawing/2014/main" id="{E580A1FC-2D87-4276-81A3-2975FCD734D7}"/>
                </a:ext>
              </a:extLst>
            </p:cNvPr>
            <p:cNvGrpSpPr/>
            <p:nvPr/>
          </p:nvGrpSpPr>
          <p:grpSpPr>
            <a:xfrm>
              <a:off x="3889741" y="4994616"/>
              <a:ext cx="99073" cy="197410"/>
              <a:chOff x="401830" y="3868577"/>
              <a:chExt cx="79100" cy="282609"/>
            </a:xfrm>
          </p:grpSpPr>
          <p:cxnSp>
            <p:nvCxnSpPr>
              <p:cNvPr id="159" name="Gerader Verbinder 158">
                <a:extLst>
                  <a:ext uri="{FF2B5EF4-FFF2-40B4-BE49-F238E27FC236}">
                    <a16:creationId xmlns:a16="http://schemas.microsoft.com/office/drawing/2014/main" id="{674B4BA0-9D80-44B4-B7DB-B7A0393AAF7A}"/>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160" name="Gerader Verbinder 159">
                <a:extLst>
                  <a:ext uri="{FF2B5EF4-FFF2-40B4-BE49-F238E27FC236}">
                    <a16:creationId xmlns:a16="http://schemas.microsoft.com/office/drawing/2014/main" id="{D0DAB2B5-7DBC-4DD0-BE8B-586CEE2EAEEA}"/>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161" name="Gerader Verbinder 160">
                <a:extLst>
                  <a:ext uri="{FF2B5EF4-FFF2-40B4-BE49-F238E27FC236}">
                    <a16:creationId xmlns:a16="http://schemas.microsoft.com/office/drawing/2014/main" id="{9B4D01CF-F76A-4779-97BA-F7E0FC8F8210}"/>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sp>
          <p:nvSpPr>
            <p:cNvPr id="151" name="Inhaltsplatzhalter 13">
              <a:extLst>
                <a:ext uri="{FF2B5EF4-FFF2-40B4-BE49-F238E27FC236}">
                  <a16:creationId xmlns:a16="http://schemas.microsoft.com/office/drawing/2014/main" id="{0AC41FA2-FE9E-498A-9A59-7E39BFEB9715}"/>
                </a:ext>
              </a:extLst>
            </p:cNvPr>
            <p:cNvSpPr txBox="1">
              <a:spLocks/>
            </p:cNvSpPr>
            <p:nvPr/>
          </p:nvSpPr>
          <p:spPr>
            <a:xfrm>
              <a:off x="1515700" y="3236716"/>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dirty="0">
                  <a:solidFill>
                    <a:srgbClr val="515151"/>
                  </a:solidFill>
                </a:rPr>
                <a:t>p &lt; 0,0001</a:t>
              </a:r>
            </a:p>
          </p:txBody>
        </p:sp>
        <p:sp>
          <p:nvSpPr>
            <p:cNvPr id="152" name="Inhaltsplatzhalter 13">
              <a:extLst>
                <a:ext uri="{FF2B5EF4-FFF2-40B4-BE49-F238E27FC236}">
                  <a16:creationId xmlns:a16="http://schemas.microsoft.com/office/drawing/2014/main" id="{C4EADEE4-B87C-435F-931A-623275C28E33}"/>
                </a:ext>
              </a:extLst>
            </p:cNvPr>
            <p:cNvSpPr txBox="1">
              <a:spLocks/>
            </p:cNvSpPr>
            <p:nvPr/>
          </p:nvSpPr>
          <p:spPr>
            <a:xfrm>
              <a:off x="2677398" y="3982855"/>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dirty="0">
                  <a:solidFill>
                    <a:srgbClr val="515151"/>
                  </a:solidFill>
                </a:rPr>
                <a:t>p &lt; 0,0001</a:t>
              </a:r>
            </a:p>
          </p:txBody>
        </p:sp>
        <p:sp>
          <p:nvSpPr>
            <p:cNvPr id="153" name="Inhaltsplatzhalter 13">
              <a:extLst>
                <a:ext uri="{FF2B5EF4-FFF2-40B4-BE49-F238E27FC236}">
                  <a16:creationId xmlns:a16="http://schemas.microsoft.com/office/drawing/2014/main" id="{CBDBF6EB-6A03-4422-BEFE-F536628190B6}"/>
                </a:ext>
              </a:extLst>
            </p:cNvPr>
            <p:cNvSpPr txBox="1">
              <a:spLocks/>
            </p:cNvSpPr>
            <p:nvPr/>
          </p:nvSpPr>
          <p:spPr>
            <a:xfrm>
              <a:off x="3847576" y="4232960"/>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dirty="0">
                  <a:solidFill>
                    <a:srgbClr val="515151"/>
                  </a:solidFill>
                </a:rPr>
                <a:t>p &lt; 0,0001</a:t>
              </a:r>
            </a:p>
          </p:txBody>
        </p:sp>
        <p:sp>
          <p:nvSpPr>
            <p:cNvPr id="154" name="Inhaltsplatzhalter 13">
              <a:extLst>
                <a:ext uri="{FF2B5EF4-FFF2-40B4-BE49-F238E27FC236}">
                  <a16:creationId xmlns:a16="http://schemas.microsoft.com/office/drawing/2014/main" id="{3A03F7C5-E051-479D-9B76-092A9BA43B61}"/>
                </a:ext>
              </a:extLst>
            </p:cNvPr>
            <p:cNvSpPr txBox="1">
              <a:spLocks/>
            </p:cNvSpPr>
            <p:nvPr/>
          </p:nvSpPr>
          <p:spPr>
            <a:xfrm>
              <a:off x="5072085" y="4554976"/>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dirty="0">
                  <a:solidFill>
                    <a:srgbClr val="515151"/>
                  </a:solidFill>
                </a:rPr>
                <a:t>p &lt; 0,0001</a:t>
              </a:r>
            </a:p>
          </p:txBody>
        </p:sp>
        <p:grpSp>
          <p:nvGrpSpPr>
            <p:cNvPr id="155" name="Gruppieren 154">
              <a:extLst>
                <a:ext uri="{FF2B5EF4-FFF2-40B4-BE49-F238E27FC236}">
                  <a16:creationId xmlns:a16="http://schemas.microsoft.com/office/drawing/2014/main" id="{1990D6EA-ABCF-4CBD-AE08-6FCA4437774D}"/>
                </a:ext>
              </a:extLst>
            </p:cNvPr>
            <p:cNvGrpSpPr/>
            <p:nvPr/>
          </p:nvGrpSpPr>
          <p:grpSpPr>
            <a:xfrm>
              <a:off x="5357886" y="3254037"/>
              <a:ext cx="663135" cy="602729"/>
              <a:chOff x="10232806" y="3131502"/>
              <a:chExt cx="663135" cy="602729"/>
            </a:xfrm>
          </p:grpSpPr>
          <p:sp>
            <p:nvSpPr>
              <p:cNvPr id="156" name="TextBox 65">
                <a:extLst>
                  <a:ext uri="{FF2B5EF4-FFF2-40B4-BE49-F238E27FC236}">
                    <a16:creationId xmlns:a16="http://schemas.microsoft.com/office/drawing/2014/main" id="{1D6B3C56-4DD2-47FD-80E1-0054BD0F6A57}"/>
                  </a:ext>
                </a:extLst>
              </p:cNvPr>
              <p:cNvSpPr txBox="1"/>
              <p:nvPr/>
            </p:nvSpPr>
            <p:spPr>
              <a:xfrm>
                <a:off x="10313655" y="3131502"/>
                <a:ext cx="582286" cy="602729"/>
              </a:xfrm>
              <a:prstGeom prst="rect">
                <a:avLst/>
              </a:prstGeom>
              <a:noFill/>
            </p:spPr>
            <p:txBody>
              <a:bodyPr wrap="square" rtlCol="0">
                <a:spAutoFit/>
              </a:bodyPr>
              <a:lstStyle/>
              <a:p>
                <a:pPr defTabSz="727272">
                  <a:spcBef>
                    <a:spcPts val="200"/>
                  </a:spcBef>
                  <a:defRPr/>
                </a:pPr>
                <a:r>
                  <a:rPr lang="de-DE" sz="1050" dirty="0">
                    <a:solidFill>
                      <a:srgbClr val="515151"/>
                    </a:solidFill>
                  </a:rPr>
                  <a:t>BP</a:t>
                </a:r>
              </a:p>
              <a:p>
                <a:pPr defTabSz="727272">
                  <a:spcBef>
                    <a:spcPts val="200"/>
                  </a:spcBef>
                  <a:defRPr/>
                </a:pPr>
                <a:r>
                  <a:rPr lang="de-DE" sz="1050" dirty="0">
                    <a:solidFill>
                      <a:srgbClr val="515151"/>
                    </a:solidFill>
                  </a:rPr>
                  <a:t>Dmab	 </a:t>
                </a:r>
                <a:endParaRPr lang="de-DE" sz="1050" dirty="0">
                  <a:cs typeface="Arial"/>
                </a:endParaRPr>
              </a:p>
            </p:txBody>
          </p:sp>
          <p:sp>
            <p:nvSpPr>
              <p:cNvPr id="157" name="Rechteck 156">
                <a:extLst>
                  <a:ext uri="{FF2B5EF4-FFF2-40B4-BE49-F238E27FC236}">
                    <a16:creationId xmlns:a16="http://schemas.microsoft.com/office/drawing/2014/main" id="{6F53FFE2-AF4D-44C9-B06E-8491FBB49E2C}"/>
                  </a:ext>
                </a:extLst>
              </p:cNvPr>
              <p:cNvSpPr/>
              <p:nvPr/>
            </p:nvSpPr>
            <p:spPr bwMode="auto">
              <a:xfrm>
                <a:off x="10232806" y="3201262"/>
                <a:ext cx="108000" cy="108000"/>
              </a:xfrm>
              <a:prstGeom prst="rect">
                <a:avLst/>
              </a:prstGeom>
              <a:solidFill>
                <a:schemeClr val="bg2"/>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p:txBody>
          </p:sp>
          <p:sp>
            <p:nvSpPr>
              <p:cNvPr id="158" name="Rechteck 157">
                <a:extLst>
                  <a:ext uri="{FF2B5EF4-FFF2-40B4-BE49-F238E27FC236}">
                    <a16:creationId xmlns:a16="http://schemas.microsoft.com/office/drawing/2014/main" id="{3A3762CA-EB6B-44F3-B178-8B6EA9E465D6}"/>
                  </a:ext>
                </a:extLst>
              </p:cNvPr>
              <p:cNvSpPr/>
              <p:nvPr/>
            </p:nvSpPr>
            <p:spPr bwMode="auto">
              <a:xfrm>
                <a:off x="10232806" y="3390077"/>
                <a:ext cx="108000" cy="10800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p:txBody>
          </p:sp>
        </p:grpSp>
      </p:grpSp>
      <p:grpSp>
        <p:nvGrpSpPr>
          <p:cNvPr id="183" name="Gruppieren 182">
            <a:extLst>
              <a:ext uri="{FF2B5EF4-FFF2-40B4-BE49-F238E27FC236}">
                <a16:creationId xmlns:a16="http://schemas.microsoft.com/office/drawing/2014/main" id="{38B2BA89-C9C5-4743-A416-B1F0587716A9}"/>
              </a:ext>
            </a:extLst>
          </p:cNvPr>
          <p:cNvGrpSpPr/>
          <p:nvPr/>
        </p:nvGrpSpPr>
        <p:grpSpPr>
          <a:xfrm>
            <a:off x="6352651" y="2868052"/>
            <a:ext cx="5652755" cy="3152843"/>
            <a:chOff x="6352651" y="3117729"/>
            <a:chExt cx="5652755" cy="3152843"/>
          </a:xfrm>
        </p:grpSpPr>
        <p:sp>
          <p:nvSpPr>
            <p:cNvPr id="184" name="Inhaltsplatzhalter 13">
              <a:extLst>
                <a:ext uri="{FF2B5EF4-FFF2-40B4-BE49-F238E27FC236}">
                  <a16:creationId xmlns:a16="http://schemas.microsoft.com/office/drawing/2014/main" id="{F7E78C7A-1F1B-41DD-B32F-D9D4339AA11D}"/>
                </a:ext>
              </a:extLst>
            </p:cNvPr>
            <p:cNvSpPr txBox="1">
              <a:spLocks/>
            </p:cNvSpPr>
            <p:nvPr/>
          </p:nvSpPr>
          <p:spPr>
            <a:xfrm>
              <a:off x="6489482" y="5878812"/>
              <a:ext cx="5390986" cy="391760"/>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nSpc>
                  <a:spcPct val="100000"/>
                </a:lnSpc>
              </a:pPr>
              <a:r>
                <a:rPr lang="de-DE" sz="800" b="1" dirty="0">
                  <a:solidFill>
                    <a:srgbClr val="515151"/>
                  </a:solidFill>
                </a:rPr>
                <a:t>Abbildung 2</a:t>
              </a:r>
              <a:r>
                <a:rPr lang="de-DE" sz="800" dirty="0">
                  <a:solidFill>
                    <a:srgbClr val="515151"/>
                  </a:solidFill>
                </a:rPr>
                <a:t>: Mittlere prozentuale BMD-Änderung vom Ausgangswert nach 12 Monaten an der Lendenwirbelsäule, der Gesamthüfte, dem Schenkelhals und an 1/3 Radius nach Umstellung von Bisphosphonaten auf Denosumab (Dmab) vs. Bisphosphonat-Weiterbehandlung (BP) differenziert nach der Dauer der vorangegangenen Bisphosphonat-Therapie. </a:t>
              </a:r>
            </a:p>
          </p:txBody>
        </p:sp>
        <p:grpSp>
          <p:nvGrpSpPr>
            <p:cNvPr id="185" name="Gruppieren 184">
              <a:extLst>
                <a:ext uri="{FF2B5EF4-FFF2-40B4-BE49-F238E27FC236}">
                  <a16:creationId xmlns:a16="http://schemas.microsoft.com/office/drawing/2014/main" id="{E6736C09-9FDA-4898-886E-DFB5CB3B9C0C}"/>
                </a:ext>
              </a:extLst>
            </p:cNvPr>
            <p:cNvGrpSpPr/>
            <p:nvPr/>
          </p:nvGrpSpPr>
          <p:grpSpPr>
            <a:xfrm>
              <a:off x="6352651" y="3255628"/>
              <a:ext cx="5337174" cy="2553909"/>
              <a:chOff x="6352651" y="3255628"/>
              <a:chExt cx="5337174" cy="2553909"/>
            </a:xfrm>
          </p:grpSpPr>
          <p:graphicFrame>
            <p:nvGraphicFramePr>
              <p:cNvPr id="211" name="Chart 87">
                <a:extLst>
                  <a:ext uri="{FF2B5EF4-FFF2-40B4-BE49-F238E27FC236}">
                    <a16:creationId xmlns:a16="http://schemas.microsoft.com/office/drawing/2014/main" id="{07C165B1-7153-4199-93E0-D06F52C9FE21}"/>
                  </a:ext>
                </a:extLst>
              </p:cNvPr>
              <p:cNvGraphicFramePr>
                <a:graphicFrameLocks/>
              </p:cNvGraphicFramePr>
              <p:nvPr>
                <p:extLst>
                  <p:ext uri="{D42A27DB-BD31-4B8C-83A1-F6EECF244321}">
                    <p14:modId xmlns:p14="http://schemas.microsoft.com/office/powerpoint/2010/main" val="4141356882"/>
                  </p:ext>
                </p:extLst>
              </p:nvPr>
            </p:nvGraphicFramePr>
            <p:xfrm>
              <a:off x="6352651" y="3255628"/>
              <a:ext cx="5337174" cy="2553909"/>
            </p:xfrm>
            <a:graphic>
              <a:graphicData uri="http://schemas.openxmlformats.org/drawingml/2006/chart">
                <c:chart xmlns:c="http://schemas.openxmlformats.org/drawingml/2006/chart" xmlns:r="http://schemas.openxmlformats.org/officeDocument/2006/relationships" r:id="rId4"/>
              </a:graphicData>
            </a:graphic>
          </p:graphicFrame>
          <p:grpSp>
            <p:nvGrpSpPr>
              <p:cNvPr id="212" name="Gruppieren 211">
                <a:extLst>
                  <a:ext uri="{FF2B5EF4-FFF2-40B4-BE49-F238E27FC236}">
                    <a16:creationId xmlns:a16="http://schemas.microsoft.com/office/drawing/2014/main" id="{69115DA7-60A3-44AC-AF68-EECD5CDF8114}"/>
                  </a:ext>
                </a:extLst>
              </p:cNvPr>
              <p:cNvGrpSpPr/>
              <p:nvPr/>
            </p:nvGrpSpPr>
            <p:grpSpPr>
              <a:xfrm>
                <a:off x="7414696" y="3365531"/>
                <a:ext cx="99073" cy="245433"/>
                <a:chOff x="401830" y="3868577"/>
                <a:chExt cx="79100" cy="282609"/>
              </a:xfrm>
            </p:grpSpPr>
            <p:cxnSp>
              <p:nvCxnSpPr>
                <p:cNvPr id="273" name="Gerader Verbinder 272">
                  <a:extLst>
                    <a:ext uri="{FF2B5EF4-FFF2-40B4-BE49-F238E27FC236}">
                      <a16:creationId xmlns:a16="http://schemas.microsoft.com/office/drawing/2014/main" id="{C4D92D46-05AB-44A6-8300-8D2C2B01187B}"/>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74" name="Gerader Verbinder 273">
                  <a:extLst>
                    <a:ext uri="{FF2B5EF4-FFF2-40B4-BE49-F238E27FC236}">
                      <a16:creationId xmlns:a16="http://schemas.microsoft.com/office/drawing/2014/main" id="{67AD605A-6E3C-4CC4-90CE-FEE4281E891F}"/>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75" name="Gerader Verbinder 274">
                  <a:extLst>
                    <a:ext uri="{FF2B5EF4-FFF2-40B4-BE49-F238E27FC236}">
                      <a16:creationId xmlns:a16="http://schemas.microsoft.com/office/drawing/2014/main" id="{7CFE0DF1-031C-4844-AEF6-9807805A33F8}"/>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3" name="Gruppieren 212">
                <a:extLst>
                  <a:ext uri="{FF2B5EF4-FFF2-40B4-BE49-F238E27FC236}">
                    <a16:creationId xmlns:a16="http://schemas.microsoft.com/office/drawing/2014/main" id="{93A2508D-EF1E-4FA5-AA67-4CDF869A8F2A}"/>
                  </a:ext>
                </a:extLst>
              </p:cNvPr>
              <p:cNvGrpSpPr/>
              <p:nvPr/>
            </p:nvGrpSpPr>
            <p:grpSpPr>
              <a:xfrm>
                <a:off x="7141179" y="4255752"/>
                <a:ext cx="99073" cy="283128"/>
                <a:chOff x="401830" y="3868577"/>
                <a:chExt cx="79100" cy="282609"/>
              </a:xfrm>
            </p:grpSpPr>
            <p:cxnSp>
              <p:nvCxnSpPr>
                <p:cNvPr id="270" name="Gerader Verbinder 269">
                  <a:extLst>
                    <a:ext uri="{FF2B5EF4-FFF2-40B4-BE49-F238E27FC236}">
                      <a16:creationId xmlns:a16="http://schemas.microsoft.com/office/drawing/2014/main" id="{02B01864-73F7-4F2F-A1EE-EE7AA47CA7DC}"/>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71" name="Gerader Verbinder 270">
                  <a:extLst>
                    <a:ext uri="{FF2B5EF4-FFF2-40B4-BE49-F238E27FC236}">
                      <a16:creationId xmlns:a16="http://schemas.microsoft.com/office/drawing/2014/main" id="{1BE18735-C748-4DC4-93B0-4337C77DBA2B}"/>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72" name="Gerader Verbinder 271">
                  <a:extLst>
                    <a:ext uri="{FF2B5EF4-FFF2-40B4-BE49-F238E27FC236}">
                      <a16:creationId xmlns:a16="http://schemas.microsoft.com/office/drawing/2014/main" id="{D20E9B5D-15FC-4C79-8E5A-04173EE0BD0C}"/>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4" name="Gruppieren 213">
                <a:extLst>
                  <a:ext uri="{FF2B5EF4-FFF2-40B4-BE49-F238E27FC236}">
                    <a16:creationId xmlns:a16="http://schemas.microsoft.com/office/drawing/2014/main" id="{479A51D6-1167-4F91-AF67-FCA85917008D}"/>
                  </a:ext>
                </a:extLst>
              </p:cNvPr>
              <p:cNvGrpSpPr/>
              <p:nvPr/>
            </p:nvGrpSpPr>
            <p:grpSpPr>
              <a:xfrm>
                <a:off x="8582217" y="4048392"/>
                <a:ext cx="99073" cy="199608"/>
                <a:chOff x="401830" y="3868577"/>
                <a:chExt cx="79100" cy="282609"/>
              </a:xfrm>
            </p:grpSpPr>
            <p:cxnSp>
              <p:nvCxnSpPr>
                <p:cNvPr id="267" name="Gerader Verbinder 266">
                  <a:extLst>
                    <a:ext uri="{FF2B5EF4-FFF2-40B4-BE49-F238E27FC236}">
                      <a16:creationId xmlns:a16="http://schemas.microsoft.com/office/drawing/2014/main" id="{6935F1AF-CA95-45F2-9C18-576138F6F6AD}"/>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68" name="Gerader Verbinder 267">
                  <a:extLst>
                    <a:ext uri="{FF2B5EF4-FFF2-40B4-BE49-F238E27FC236}">
                      <a16:creationId xmlns:a16="http://schemas.microsoft.com/office/drawing/2014/main" id="{2AD26427-C14B-4246-8C5D-291D96C34589}"/>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69" name="Gerader Verbinder 268">
                  <a:extLst>
                    <a:ext uri="{FF2B5EF4-FFF2-40B4-BE49-F238E27FC236}">
                      <a16:creationId xmlns:a16="http://schemas.microsoft.com/office/drawing/2014/main" id="{AF06E08F-6EF9-45EF-BE6D-F0D98258111E}"/>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5" name="Gruppieren 214">
                <a:extLst>
                  <a:ext uri="{FF2B5EF4-FFF2-40B4-BE49-F238E27FC236}">
                    <a16:creationId xmlns:a16="http://schemas.microsoft.com/office/drawing/2014/main" id="{23082DE9-3030-4120-BDCC-F351886DAC68}"/>
                  </a:ext>
                </a:extLst>
              </p:cNvPr>
              <p:cNvGrpSpPr/>
              <p:nvPr/>
            </p:nvGrpSpPr>
            <p:grpSpPr>
              <a:xfrm>
                <a:off x="7969831" y="3581254"/>
                <a:ext cx="99073" cy="214585"/>
                <a:chOff x="401830" y="3868577"/>
                <a:chExt cx="79100" cy="282609"/>
              </a:xfrm>
            </p:grpSpPr>
            <p:cxnSp>
              <p:nvCxnSpPr>
                <p:cNvPr id="264" name="Gerader Verbinder 263">
                  <a:extLst>
                    <a:ext uri="{FF2B5EF4-FFF2-40B4-BE49-F238E27FC236}">
                      <a16:creationId xmlns:a16="http://schemas.microsoft.com/office/drawing/2014/main" id="{851D6FE3-B209-43B2-B3DA-9D59B7E9AB0D}"/>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65" name="Gerader Verbinder 264">
                  <a:extLst>
                    <a:ext uri="{FF2B5EF4-FFF2-40B4-BE49-F238E27FC236}">
                      <a16:creationId xmlns:a16="http://schemas.microsoft.com/office/drawing/2014/main" id="{478571D6-E814-4549-A2AA-BD622D9F7226}"/>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66" name="Gerader Verbinder 265">
                  <a:extLst>
                    <a:ext uri="{FF2B5EF4-FFF2-40B4-BE49-F238E27FC236}">
                      <a16:creationId xmlns:a16="http://schemas.microsoft.com/office/drawing/2014/main" id="{3AAD96E0-3056-4B10-86A7-17C73483DFE1}"/>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6" name="Gruppieren 215">
                <a:extLst>
                  <a:ext uri="{FF2B5EF4-FFF2-40B4-BE49-F238E27FC236}">
                    <a16:creationId xmlns:a16="http://schemas.microsoft.com/office/drawing/2014/main" id="{A6BCECAB-200C-48DB-A73D-D63A07C4A11C}"/>
                  </a:ext>
                </a:extLst>
              </p:cNvPr>
              <p:cNvGrpSpPr/>
              <p:nvPr/>
            </p:nvGrpSpPr>
            <p:grpSpPr>
              <a:xfrm>
                <a:off x="7689562" y="4595474"/>
                <a:ext cx="99073" cy="214585"/>
                <a:chOff x="401830" y="3868577"/>
                <a:chExt cx="79100" cy="282609"/>
              </a:xfrm>
            </p:grpSpPr>
            <p:cxnSp>
              <p:nvCxnSpPr>
                <p:cNvPr id="261" name="Gerader Verbinder 260">
                  <a:extLst>
                    <a:ext uri="{FF2B5EF4-FFF2-40B4-BE49-F238E27FC236}">
                      <a16:creationId xmlns:a16="http://schemas.microsoft.com/office/drawing/2014/main" id="{C6BA3F6E-A301-420C-8425-8AD478AAB965}"/>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62" name="Gerader Verbinder 261">
                  <a:extLst>
                    <a:ext uri="{FF2B5EF4-FFF2-40B4-BE49-F238E27FC236}">
                      <a16:creationId xmlns:a16="http://schemas.microsoft.com/office/drawing/2014/main" id="{1ADCC58F-1572-40BB-A0AE-DDCE6B03BAE4}"/>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63" name="Gerader Verbinder 262">
                  <a:extLst>
                    <a:ext uri="{FF2B5EF4-FFF2-40B4-BE49-F238E27FC236}">
                      <a16:creationId xmlns:a16="http://schemas.microsoft.com/office/drawing/2014/main" id="{AAE3D8EE-1FBB-4CC0-BC01-097956162C42}"/>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7" name="Gruppieren 216">
                <a:extLst>
                  <a:ext uri="{FF2B5EF4-FFF2-40B4-BE49-F238E27FC236}">
                    <a16:creationId xmlns:a16="http://schemas.microsoft.com/office/drawing/2014/main" id="{93BA85DF-DB27-417A-9C9A-01821A5770A4}"/>
                  </a:ext>
                </a:extLst>
              </p:cNvPr>
              <p:cNvGrpSpPr/>
              <p:nvPr/>
            </p:nvGrpSpPr>
            <p:grpSpPr>
              <a:xfrm>
                <a:off x="8307280" y="4731375"/>
                <a:ext cx="99073" cy="141585"/>
                <a:chOff x="401830" y="3868577"/>
                <a:chExt cx="79100" cy="282609"/>
              </a:xfrm>
            </p:grpSpPr>
            <p:cxnSp>
              <p:nvCxnSpPr>
                <p:cNvPr id="258" name="Gerader Verbinder 257">
                  <a:extLst>
                    <a:ext uri="{FF2B5EF4-FFF2-40B4-BE49-F238E27FC236}">
                      <a16:creationId xmlns:a16="http://schemas.microsoft.com/office/drawing/2014/main" id="{9C0FB4A1-ED70-4FFA-B989-FFB7AED11B39}"/>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59" name="Gerader Verbinder 258">
                  <a:extLst>
                    <a:ext uri="{FF2B5EF4-FFF2-40B4-BE49-F238E27FC236}">
                      <a16:creationId xmlns:a16="http://schemas.microsoft.com/office/drawing/2014/main" id="{0BD29280-7615-48BD-95DE-740817C5D3C8}"/>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60" name="Gerader Verbinder 259">
                  <a:extLst>
                    <a:ext uri="{FF2B5EF4-FFF2-40B4-BE49-F238E27FC236}">
                      <a16:creationId xmlns:a16="http://schemas.microsoft.com/office/drawing/2014/main" id="{CCAFA656-F3AB-4AF0-BAE9-8DBC6CAEA62C}"/>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8" name="Gruppieren 217">
                <a:extLst>
                  <a:ext uri="{FF2B5EF4-FFF2-40B4-BE49-F238E27FC236}">
                    <a16:creationId xmlns:a16="http://schemas.microsoft.com/office/drawing/2014/main" id="{567E15F3-CB0D-496A-A3E2-9DB2749C1C16}"/>
                  </a:ext>
                </a:extLst>
              </p:cNvPr>
              <p:cNvGrpSpPr/>
              <p:nvPr/>
            </p:nvGrpSpPr>
            <p:grpSpPr>
              <a:xfrm>
                <a:off x="9135439" y="4319028"/>
                <a:ext cx="99073" cy="173772"/>
                <a:chOff x="401830" y="3868577"/>
                <a:chExt cx="79100" cy="282609"/>
              </a:xfrm>
            </p:grpSpPr>
            <p:cxnSp>
              <p:nvCxnSpPr>
                <p:cNvPr id="255" name="Gerader Verbinder 254">
                  <a:extLst>
                    <a:ext uri="{FF2B5EF4-FFF2-40B4-BE49-F238E27FC236}">
                      <a16:creationId xmlns:a16="http://schemas.microsoft.com/office/drawing/2014/main" id="{5DD5EB20-EAD2-400E-82D8-88FE9E282FD2}"/>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56" name="Gerader Verbinder 255">
                  <a:extLst>
                    <a:ext uri="{FF2B5EF4-FFF2-40B4-BE49-F238E27FC236}">
                      <a16:creationId xmlns:a16="http://schemas.microsoft.com/office/drawing/2014/main" id="{785BC412-597D-4C4B-9C77-ABA0C8A1FD81}"/>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57" name="Gerader Verbinder 256">
                  <a:extLst>
                    <a:ext uri="{FF2B5EF4-FFF2-40B4-BE49-F238E27FC236}">
                      <a16:creationId xmlns:a16="http://schemas.microsoft.com/office/drawing/2014/main" id="{1D488A15-F408-442F-BC72-A7C9B58F84C5}"/>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19" name="Gruppieren 218">
                <a:extLst>
                  <a:ext uri="{FF2B5EF4-FFF2-40B4-BE49-F238E27FC236}">
                    <a16:creationId xmlns:a16="http://schemas.microsoft.com/office/drawing/2014/main" id="{404D45F8-859A-497C-828D-707F4D6D1CB0}"/>
                  </a:ext>
                </a:extLst>
              </p:cNvPr>
              <p:cNvGrpSpPr/>
              <p:nvPr/>
            </p:nvGrpSpPr>
            <p:grpSpPr>
              <a:xfrm>
                <a:off x="8861767" y="4899069"/>
                <a:ext cx="99073" cy="173772"/>
                <a:chOff x="401830" y="3868577"/>
                <a:chExt cx="79100" cy="282609"/>
              </a:xfrm>
            </p:grpSpPr>
            <p:cxnSp>
              <p:nvCxnSpPr>
                <p:cNvPr id="252" name="Gerader Verbinder 251">
                  <a:extLst>
                    <a:ext uri="{FF2B5EF4-FFF2-40B4-BE49-F238E27FC236}">
                      <a16:creationId xmlns:a16="http://schemas.microsoft.com/office/drawing/2014/main" id="{9ED54945-73E4-4E79-90EC-C3A105775A34}"/>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53" name="Gerader Verbinder 252">
                  <a:extLst>
                    <a:ext uri="{FF2B5EF4-FFF2-40B4-BE49-F238E27FC236}">
                      <a16:creationId xmlns:a16="http://schemas.microsoft.com/office/drawing/2014/main" id="{1F8AD1C9-C811-4F13-9B08-0B184D25E310}"/>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54" name="Gerader Verbinder 253">
                  <a:extLst>
                    <a:ext uri="{FF2B5EF4-FFF2-40B4-BE49-F238E27FC236}">
                      <a16:creationId xmlns:a16="http://schemas.microsoft.com/office/drawing/2014/main" id="{CF8DAB38-A85F-4DAB-AD18-9C45565F7EA7}"/>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0" name="Gruppieren 219">
                <a:extLst>
                  <a:ext uri="{FF2B5EF4-FFF2-40B4-BE49-F238E27FC236}">
                    <a16:creationId xmlns:a16="http://schemas.microsoft.com/office/drawing/2014/main" id="{517C8F59-6995-4644-992E-D3F82A227EBA}"/>
                  </a:ext>
                </a:extLst>
              </p:cNvPr>
              <p:cNvGrpSpPr/>
              <p:nvPr/>
            </p:nvGrpSpPr>
            <p:grpSpPr>
              <a:xfrm>
                <a:off x="9758148" y="4286840"/>
                <a:ext cx="99073" cy="305319"/>
                <a:chOff x="401830" y="3868577"/>
                <a:chExt cx="79100" cy="282609"/>
              </a:xfrm>
            </p:grpSpPr>
            <p:cxnSp>
              <p:nvCxnSpPr>
                <p:cNvPr id="249" name="Gerader Verbinder 248">
                  <a:extLst>
                    <a:ext uri="{FF2B5EF4-FFF2-40B4-BE49-F238E27FC236}">
                      <a16:creationId xmlns:a16="http://schemas.microsoft.com/office/drawing/2014/main" id="{577A266E-697D-453A-A27F-45EBBF6EA6F0}"/>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50" name="Gerader Verbinder 249">
                  <a:extLst>
                    <a:ext uri="{FF2B5EF4-FFF2-40B4-BE49-F238E27FC236}">
                      <a16:creationId xmlns:a16="http://schemas.microsoft.com/office/drawing/2014/main" id="{9CE368A4-3E00-4686-B327-EF9AD151E608}"/>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51" name="Gerader Verbinder 250">
                  <a:extLst>
                    <a:ext uri="{FF2B5EF4-FFF2-40B4-BE49-F238E27FC236}">
                      <a16:creationId xmlns:a16="http://schemas.microsoft.com/office/drawing/2014/main" id="{F784C30E-8D86-4FDE-B36D-941EEE82B15B}"/>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1" name="Gruppieren 220">
                <a:extLst>
                  <a:ext uri="{FF2B5EF4-FFF2-40B4-BE49-F238E27FC236}">
                    <a16:creationId xmlns:a16="http://schemas.microsoft.com/office/drawing/2014/main" id="{AA7C2411-1CAF-4CE8-AEEE-FFC1797BF495}"/>
                  </a:ext>
                </a:extLst>
              </p:cNvPr>
              <p:cNvGrpSpPr/>
              <p:nvPr/>
            </p:nvGrpSpPr>
            <p:grpSpPr>
              <a:xfrm>
                <a:off x="9480492" y="4919548"/>
                <a:ext cx="99073" cy="237091"/>
                <a:chOff x="401830" y="3868577"/>
                <a:chExt cx="79100" cy="282609"/>
              </a:xfrm>
            </p:grpSpPr>
            <p:cxnSp>
              <p:nvCxnSpPr>
                <p:cNvPr id="246" name="Gerader Verbinder 245">
                  <a:extLst>
                    <a:ext uri="{FF2B5EF4-FFF2-40B4-BE49-F238E27FC236}">
                      <a16:creationId xmlns:a16="http://schemas.microsoft.com/office/drawing/2014/main" id="{C7219A86-4B9B-41CE-A4F7-F29EA5FEF4B8}"/>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47" name="Gerader Verbinder 246">
                  <a:extLst>
                    <a:ext uri="{FF2B5EF4-FFF2-40B4-BE49-F238E27FC236}">
                      <a16:creationId xmlns:a16="http://schemas.microsoft.com/office/drawing/2014/main" id="{B81A608F-8890-481B-B7E5-0244DC9222CE}"/>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48" name="Gerader Verbinder 247">
                  <a:extLst>
                    <a:ext uri="{FF2B5EF4-FFF2-40B4-BE49-F238E27FC236}">
                      <a16:creationId xmlns:a16="http://schemas.microsoft.com/office/drawing/2014/main" id="{B0E79ED9-E610-4786-B3D2-44A351C25582}"/>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2" name="Gruppieren 221">
                <a:extLst>
                  <a:ext uri="{FF2B5EF4-FFF2-40B4-BE49-F238E27FC236}">
                    <a16:creationId xmlns:a16="http://schemas.microsoft.com/office/drawing/2014/main" id="{541F0058-DB16-4B44-B181-7C792425082F}"/>
                  </a:ext>
                </a:extLst>
              </p:cNvPr>
              <p:cNvGrpSpPr/>
              <p:nvPr/>
            </p:nvGrpSpPr>
            <p:grpSpPr>
              <a:xfrm>
                <a:off x="10303453" y="4565077"/>
                <a:ext cx="99073" cy="214284"/>
                <a:chOff x="401830" y="3868577"/>
                <a:chExt cx="79100" cy="282609"/>
              </a:xfrm>
            </p:grpSpPr>
            <p:cxnSp>
              <p:nvCxnSpPr>
                <p:cNvPr id="243" name="Gerader Verbinder 242">
                  <a:extLst>
                    <a:ext uri="{FF2B5EF4-FFF2-40B4-BE49-F238E27FC236}">
                      <a16:creationId xmlns:a16="http://schemas.microsoft.com/office/drawing/2014/main" id="{7CDA097A-C92B-4214-882B-CFAF5228D9A2}"/>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44" name="Gerader Verbinder 243">
                  <a:extLst>
                    <a:ext uri="{FF2B5EF4-FFF2-40B4-BE49-F238E27FC236}">
                      <a16:creationId xmlns:a16="http://schemas.microsoft.com/office/drawing/2014/main" id="{65ECEE8A-B303-467C-B8E9-927091634D05}"/>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45" name="Gerader Verbinder 244">
                  <a:extLst>
                    <a:ext uri="{FF2B5EF4-FFF2-40B4-BE49-F238E27FC236}">
                      <a16:creationId xmlns:a16="http://schemas.microsoft.com/office/drawing/2014/main" id="{08C25B20-BE38-4D1C-9B9D-85F09ABE60E7}"/>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3" name="Gruppieren 222">
                <a:extLst>
                  <a:ext uri="{FF2B5EF4-FFF2-40B4-BE49-F238E27FC236}">
                    <a16:creationId xmlns:a16="http://schemas.microsoft.com/office/drawing/2014/main" id="{06662DDC-439E-4D4C-8F29-91D5A6D1C91F}"/>
                  </a:ext>
                </a:extLst>
              </p:cNvPr>
              <p:cNvGrpSpPr/>
              <p:nvPr/>
            </p:nvGrpSpPr>
            <p:grpSpPr>
              <a:xfrm>
                <a:off x="10033347" y="5084884"/>
                <a:ext cx="99073" cy="281996"/>
                <a:chOff x="401830" y="3868577"/>
                <a:chExt cx="79100" cy="282609"/>
              </a:xfrm>
            </p:grpSpPr>
            <p:cxnSp>
              <p:nvCxnSpPr>
                <p:cNvPr id="240" name="Gerader Verbinder 239">
                  <a:extLst>
                    <a:ext uri="{FF2B5EF4-FFF2-40B4-BE49-F238E27FC236}">
                      <a16:creationId xmlns:a16="http://schemas.microsoft.com/office/drawing/2014/main" id="{E9E84AC0-875F-44B3-B70E-0859D96EE705}"/>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41" name="Gerader Verbinder 240">
                  <a:extLst>
                    <a:ext uri="{FF2B5EF4-FFF2-40B4-BE49-F238E27FC236}">
                      <a16:creationId xmlns:a16="http://schemas.microsoft.com/office/drawing/2014/main" id="{083646E8-6606-4629-9ED0-5B24A4CFE097}"/>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42" name="Gerader Verbinder 241">
                  <a:extLst>
                    <a:ext uri="{FF2B5EF4-FFF2-40B4-BE49-F238E27FC236}">
                      <a16:creationId xmlns:a16="http://schemas.microsoft.com/office/drawing/2014/main" id="{8E96D968-BEAD-449F-8A48-F2B20E5ED420}"/>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4" name="Gruppieren 223">
                <a:extLst>
                  <a:ext uri="{FF2B5EF4-FFF2-40B4-BE49-F238E27FC236}">
                    <a16:creationId xmlns:a16="http://schemas.microsoft.com/office/drawing/2014/main" id="{84DF5D44-7C09-43D5-A19E-4D21CAC440F3}"/>
                  </a:ext>
                </a:extLst>
              </p:cNvPr>
              <p:cNvGrpSpPr/>
              <p:nvPr/>
            </p:nvGrpSpPr>
            <p:grpSpPr>
              <a:xfrm>
                <a:off x="10651789" y="4833207"/>
                <a:ext cx="99073" cy="436367"/>
                <a:chOff x="401830" y="3868577"/>
                <a:chExt cx="79100" cy="282609"/>
              </a:xfrm>
            </p:grpSpPr>
            <p:cxnSp>
              <p:nvCxnSpPr>
                <p:cNvPr id="237" name="Gerader Verbinder 236">
                  <a:extLst>
                    <a:ext uri="{FF2B5EF4-FFF2-40B4-BE49-F238E27FC236}">
                      <a16:creationId xmlns:a16="http://schemas.microsoft.com/office/drawing/2014/main" id="{3FF659AF-CC98-4C7B-B91D-4F41EC51CDCB}"/>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38" name="Gerader Verbinder 237">
                  <a:extLst>
                    <a:ext uri="{FF2B5EF4-FFF2-40B4-BE49-F238E27FC236}">
                      <a16:creationId xmlns:a16="http://schemas.microsoft.com/office/drawing/2014/main" id="{F33B5AD7-8D6B-4A2E-8812-F9AAFBFC4536}"/>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39" name="Gerader Verbinder 238">
                  <a:extLst>
                    <a:ext uri="{FF2B5EF4-FFF2-40B4-BE49-F238E27FC236}">
                      <a16:creationId xmlns:a16="http://schemas.microsoft.com/office/drawing/2014/main" id="{113FC8E1-3DEC-41D1-8C33-D6D18C55ED71}"/>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5" name="Gruppieren 224">
                <a:extLst>
                  <a:ext uri="{FF2B5EF4-FFF2-40B4-BE49-F238E27FC236}">
                    <a16:creationId xmlns:a16="http://schemas.microsoft.com/office/drawing/2014/main" id="{8A9F45A3-5905-49FC-90F6-DCA63AAD6DB3}"/>
                  </a:ext>
                </a:extLst>
              </p:cNvPr>
              <p:cNvGrpSpPr/>
              <p:nvPr/>
            </p:nvGrpSpPr>
            <p:grpSpPr>
              <a:xfrm>
                <a:off x="10921172" y="4644276"/>
                <a:ext cx="99073" cy="413003"/>
                <a:chOff x="401830" y="3868577"/>
                <a:chExt cx="79100" cy="282609"/>
              </a:xfrm>
            </p:grpSpPr>
            <p:cxnSp>
              <p:nvCxnSpPr>
                <p:cNvPr id="234" name="Gerader Verbinder 233">
                  <a:extLst>
                    <a:ext uri="{FF2B5EF4-FFF2-40B4-BE49-F238E27FC236}">
                      <a16:creationId xmlns:a16="http://schemas.microsoft.com/office/drawing/2014/main" id="{5B11B8BA-EEDE-4C59-A987-7064A5466BA3}"/>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35" name="Gerader Verbinder 234">
                  <a:extLst>
                    <a:ext uri="{FF2B5EF4-FFF2-40B4-BE49-F238E27FC236}">
                      <a16:creationId xmlns:a16="http://schemas.microsoft.com/office/drawing/2014/main" id="{0529EFEA-7356-4570-87B5-41F793D518DD}"/>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36" name="Gerader Verbinder 235">
                  <a:extLst>
                    <a:ext uri="{FF2B5EF4-FFF2-40B4-BE49-F238E27FC236}">
                      <a16:creationId xmlns:a16="http://schemas.microsoft.com/office/drawing/2014/main" id="{39CA412A-D696-4D18-9479-7940353CF90C}"/>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6" name="Gruppieren 225">
                <a:extLst>
                  <a:ext uri="{FF2B5EF4-FFF2-40B4-BE49-F238E27FC236}">
                    <a16:creationId xmlns:a16="http://schemas.microsoft.com/office/drawing/2014/main" id="{446A7BA4-5902-4AEC-8AD5-63AD65AA601B}"/>
                  </a:ext>
                </a:extLst>
              </p:cNvPr>
              <p:cNvGrpSpPr/>
              <p:nvPr/>
            </p:nvGrpSpPr>
            <p:grpSpPr>
              <a:xfrm>
                <a:off x="11199116" y="5155200"/>
                <a:ext cx="99073" cy="291991"/>
                <a:chOff x="401830" y="3868577"/>
                <a:chExt cx="79100" cy="282609"/>
              </a:xfrm>
            </p:grpSpPr>
            <p:cxnSp>
              <p:nvCxnSpPr>
                <p:cNvPr id="231" name="Gerader Verbinder 230">
                  <a:extLst>
                    <a:ext uri="{FF2B5EF4-FFF2-40B4-BE49-F238E27FC236}">
                      <a16:creationId xmlns:a16="http://schemas.microsoft.com/office/drawing/2014/main" id="{C124E988-3F83-4F11-BD4F-AFB149BAF870}"/>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32" name="Gerader Verbinder 231">
                  <a:extLst>
                    <a:ext uri="{FF2B5EF4-FFF2-40B4-BE49-F238E27FC236}">
                      <a16:creationId xmlns:a16="http://schemas.microsoft.com/office/drawing/2014/main" id="{90CC288F-0FE7-4B62-A42E-0EC30BF7E610}"/>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33" name="Gerader Verbinder 232">
                  <a:extLst>
                    <a:ext uri="{FF2B5EF4-FFF2-40B4-BE49-F238E27FC236}">
                      <a16:creationId xmlns:a16="http://schemas.microsoft.com/office/drawing/2014/main" id="{D32F56E7-A7EB-4BA3-AF9A-40050C119C5E}"/>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nvGrpSpPr>
              <p:cNvPr id="227" name="Gruppieren 226">
                <a:extLst>
                  <a:ext uri="{FF2B5EF4-FFF2-40B4-BE49-F238E27FC236}">
                    <a16:creationId xmlns:a16="http://schemas.microsoft.com/office/drawing/2014/main" id="{936964D6-F075-4C76-BBF6-B931C355EE2C}"/>
                  </a:ext>
                </a:extLst>
              </p:cNvPr>
              <p:cNvGrpSpPr/>
              <p:nvPr/>
            </p:nvGrpSpPr>
            <p:grpSpPr>
              <a:xfrm>
                <a:off x="11466563" y="4839959"/>
                <a:ext cx="99073" cy="291991"/>
                <a:chOff x="401830" y="3868577"/>
                <a:chExt cx="79100" cy="282609"/>
              </a:xfrm>
            </p:grpSpPr>
            <p:cxnSp>
              <p:nvCxnSpPr>
                <p:cNvPr id="228" name="Gerader Verbinder 227">
                  <a:extLst>
                    <a:ext uri="{FF2B5EF4-FFF2-40B4-BE49-F238E27FC236}">
                      <a16:creationId xmlns:a16="http://schemas.microsoft.com/office/drawing/2014/main" id="{B1916CDF-4B76-4F90-93D8-82B0A67E65CB}"/>
                    </a:ext>
                  </a:extLst>
                </p:cNvPr>
                <p:cNvCxnSpPr/>
                <p:nvPr/>
              </p:nvCxnSpPr>
              <p:spPr bwMode="auto">
                <a:xfrm>
                  <a:off x="441380" y="3868577"/>
                  <a:ext cx="0" cy="282609"/>
                </a:xfrm>
                <a:prstGeom prst="line">
                  <a:avLst/>
                </a:prstGeom>
                <a:noFill/>
                <a:ln w="12700" cap="flat" cmpd="sng" algn="ctr">
                  <a:solidFill>
                    <a:srgbClr val="515151"/>
                  </a:solidFill>
                  <a:prstDash val="solid"/>
                  <a:round/>
                  <a:headEnd type="none" w="med" len="med"/>
                  <a:tailEnd type="none" w="med" len="med"/>
                </a:ln>
                <a:effectLst/>
              </p:spPr>
            </p:cxnSp>
            <p:cxnSp>
              <p:nvCxnSpPr>
                <p:cNvPr id="229" name="Gerader Verbinder 228">
                  <a:extLst>
                    <a:ext uri="{FF2B5EF4-FFF2-40B4-BE49-F238E27FC236}">
                      <a16:creationId xmlns:a16="http://schemas.microsoft.com/office/drawing/2014/main" id="{F9A2F1AF-F01A-40AC-B809-B01D46D1E306}"/>
                    </a:ext>
                  </a:extLst>
                </p:cNvPr>
                <p:cNvCxnSpPr/>
                <p:nvPr/>
              </p:nvCxnSpPr>
              <p:spPr bwMode="auto">
                <a:xfrm>
                  <a:off x="401830" y="4151186"/>
                  <a:ext cx="79100" cy="0"/>
                </a:xfrm>
                <a:prstGeom prst="line">
                  <a:avLst/>
                </a:prstGeom>
                <a:noFill/>
                <a:ln w="12700" cap="flat" cmpd="sng" algn="ctr">
                  <a:solidFill>
                    <a:srgbClr val="515151"/>
                  </a:solidFill>
                  <a:prstDash val="solid"/>
                  <a:round/>
                  <a:headEnd type="none" w="med" len="med"/>
                  <a:tailEnd type="none" w="med" len="med"/>
                </a:ln>
                <a:effectLst/>
              </p:spPr>
            </p:cxnSp>
            <p:cxnSp>
              <p:nvCxnSpPr>
                <p:cNvPr id="230" name="Gerader Verbinder 229">
                  <a:extLst>
                    <a:ext uri="{FF2B5EF4-FFF2-40B4-BE49-F238E27FC236}">
                      <a16:creationId xmlns:a16="http://schemas.microsoft.com/office/drawing/2014/main" id="{25E75744-E43F-4C20-9A75-58D054140094}"/>
                    </a:ext>
                  </a:extLst>
                </p:cNvPr>
                <p:cNvCxnSpPr/>
                <p:nvPr/>
              </p:nvCxnSpPr>
              <p:spPr bwMode="auto">
                <a:xfrm>
                  <a:off x="401830" y="3868577"/>
                  <a:ext cx="79100" cy="0"/>
                </a:xfrm>
                <a:prstGeom prst="line">
                  <a:avLst/>
                </a:prstGeom>
                <a:noFill/>
                <a:ln w="12700" cap="flat" cmpd="sng" algn="ctr">
                  <a:solidFill>
                    <a:srgbClr val="515151"/>
                  </a:solidFill>
                  <a:prstDash val="solid"/>
                  <a:round/>
                  <a:headEnd type="none" w="med" len="med"/>
                  <a:tailEnd type="none" w="med" len="med"/>
                </a:ln>
                <a:effectLst/>
              </p:spPr>
            </p:cxnSp>
          </p:grpSp>
        </p:grpSp>
        <p:sp>
          <p:nvSpPr>
            <p:cNvPr id="186" name="Inhaltsplatzhalter 13">
              <a:extLst>
                <a:ext uri="{FF2B5EF4-FFF2-40B4-BE49-F238E27FC236}">
                  <a16:creationId xmlns:a16="http://schemas.microsoft.com/office/drawing/2014/main" id="{48EA7E7A-C1C9-4824-A18A-E1975672AB96}"/>
                </a:ext>
              </a:extLst>
            </p:cNvPr>
            <p:cNvSpPr txBox="1">
              <a:spLocks/>
            </p:cNvSpPr>
            <p:nvPr/>
          </p:nvSpPr>
          <p:spPr>
            <a:xfrm>
              <a:off x="7024979" y="3117729"/>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&lt; 0,0001</a:t>
              </a:r>
            </a:p>
          </p:txBody>
        </p:sp>
        <p:sp>
          <p:nvSpPr>
            <p:cNvPr id="187" name="Inhaltsplatzhalter 13">
              <a:extLst>
                <a:ext uri="{FF2B5EF4-FFF2-40B4-BE49-F238E27FC236}">
                  <a16:creationId xmlns:a16="http://schemas.microsoft.com/office/drawing/2014/main" id="{796E1691-0BFA-4391-B4BF-7FF9A1A2ED74}"/>
                </a:ext>
              </a:extLst>
            </p:cNvPr>
            <p:cNvSpPr txBox="1">
              <a:spLocks/>
            </p:cNvSpPr>
            <p:nvPr/>
          </p:nvSpPr>
          <p:spPr>
            <a:xfrm>
              <a:off x="7587817" y="3365002"/>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&lt; 0,0001</a:t>
              </a:r>
            </a:p>
          </p:txBody>
        </p:sp>
        <p:sp>
          <p:nvSpPr>
            <p:cNvPr id="188" name="Inhaltsplatzhalter 13">
              <a:extLst>
                <a:ext uri="{FF2B5EF4-FFF2-40B4-BE49-F238E27FC236}">
                  <a16:creationId xmlns:a16="http://schemas.microsoft.com/office/drawing/2014/main" id="{BD34748F-226F-4CFE-A3B4-B6ED2AD4BB31}"/>
                </a:ext>
              </a:extLst>
            </p:cNvPr>
            <p:cNvSpPr txBox="1">
              <a:spLocks/>
            </p:cNvSpPr>
            <p:nvPr/>
          </p:nvSpPr>
          <p:spPr>
            <a:xfrm>
              <a:off x="8156885" y="3817225"/>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&lt; 0,0001</a:t>
              </a:r>
            </a:p>
          </p:txBody>
        </p:sp>
        <p:sp>
          <p:nvSpPr>
            <p:cNvPr id="189" name="Inhaltsplatzhalter 13">
              <a:extLst>
                <a:ext uri="{FF2B5EF4-FFF2-40B4-BE49-F238E27FC236}">
                  <a16:creationId xmlns:a16="http://schemas.microsoft.com/office/drawing/2014/main" id="{383CC091-C6D8-46F0-A4C9-09B00E2C004A}"/>
                </a:ext>
              </a:extLst>
            </p:cNvPr>
            <p:cNvSpPr txBox="1">
              <a:spLocks/>
            </p:cNvSpPr>
            <p:nvPr/>
          </p:nvSpPr>
          <p:spPr>
            <a:xfrm>
              <a:off x="8739335" y="4098848"/>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&lt; 0,0001</a:t>
              </a:r>
            </a:p>
          </p:txBody>
        </p:sp>
        <p:sp>
          <p:nvSpPr>
            <p:cNvPr id="190" name="Inhaltsplatzhalter 13">
              <a:extLst>
                <a:ext uri="{FF2B5EF4-FFF2-40B4-BE49-F238E27FC236}">
                  <a16:creationId xmlns:a16="http://schemas.microsoft.com/office/drawing/2014/main" id="{8555B8B9-9535-4AAD-9390-9601483FA78C}"/>
                </a:ext>
              </a:extLst>
            </p:cNvPr>
            <p:cNvSpPr txBox="1">
              <a:spLocks/>
            </p:cNvSpPr>
            <p:nvPr/>
          </p:nvSpPr>
          <p:spPr>
            <a:xfrm>
              <a:off x="9369039" y="4083156"/>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&lt; 0,0001</a:t>
              </a:r>
            </a:p>
          </p:txBody>
        </p:sp>
        <p:sp>
          <p:nvSpPr>
            <p:cNvPr id="191" name="Inhaltsplatzhalter 13">
              <a:extLst>
                <a:ext uri="{FF2B5EF4-FFF2-40B4-BE49-F238E27FC236}">
                  <a16:creationId xmlns:a16="http://schemas.microsoft.com/office/drawing/2014/main" id="{9BAD8888-B729-4AAB-ABC5-1AE38D53D23F}"/>
                </a:ext>
              </a:extLst>
            </p:cNvPr>
            <p:cNvSpPr txBox="1">
              <a:spLocks/>
            </p:cNvSpPr>
            <p:nvPr/>
          </p:nvSpPr>
          <p:spPr>
            <a:xfrm>
              <a:off x="9909810" y="4367458"/>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&lt; 0,0001</a:t>
              </a:r>
            </a:p>
          </p:txBody>
        </p:sp>
        <p:sp>
          <p:nvSpPr>
            <p:cNvPr id="201" name="Inhaltsplatzhalter 13">
              <a:extLst>
                <a:ext uri="{FF2B5EF4-FFF2-40B4-BE49-F238E27FC236}">
                  <a16:creationId xmlns:a16="http://schemas.microsoft.com/office/drawing/2014/main" id="{651CA9CD-09C8-467B-9D5E-526367F14F21}"/>
                </a:ext>
              </a:extLst>
            </p:cNvPr>
            <p:cNvSpPr txBox="1">
              <a:spLocks/>
            </p:cNvSpPr>
            <p:nvPr/>
          </p:nvSpPr>
          <p:spPr>
            <a:xfrm>
              <a:off x="10514795" y="4415066"/>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 0,002</a:t>
              </a:r>
            </a:p>
          </p:txBody>
        </p:sp>
        <p:sp>
          <p:nvSpPr>
            <p:cNvPr id="202" name="Inhaltsplatzhalter 13">
              <a:extLst>
                <a:ext uri="{FF2B5EF4-FFF2-40B4-BE49-F238E27FC236}">
                  <a16:creationId xmlns:a16="http://schemas.microsoft.com/office/drawing/2014/main" id="{9A95B555-9BBA-4E57-ACF9-8BC9BCD0B69E}"/>
                </a:ext>
              </a:extLst>
            </p:cNvPr>
            <p:cNvSpPr txBox="1">
              <a:spLocks/>
            </p:cNvSpPr>
            <p:nvPr/>
          </p:nvSpPr>
          <p:spPr>
            <a:xfrm>
              <a:off x="11094293" y="4621887"/>
              <a:ext cx="645991" cy="178599"/>
            </a:xfrm>
            <a:prstGeom prst="rect">
              <a:avLst/>
            </a:prstGeom>
          </p:spPr>
          <p:txBody>
            <a:bodyPr vert="horz" lIns="0" tIns="26116" rIns="0" bIns="0" rtlCol="0">
              <a:noAutofit/>
            </a:bodyPr>
            <a:lstStyle>
              <a:lvl1pPr marL="0" indent="0" algn="l" defTabSz="755934" rtl="0" eaLnBrk="1" latinLnBrk="0" hangingPunct="1">
                <a:lnSpc>
                  <a:spcPts val="1300"/>
                </a:lnSpc>
                <a:spcBef>
                  <a:spcPts val="0"/>
                </a:spcBef>
                <a:spcAft>
                  <a:spcPts val="0"/>
                </a:spcAft>
                <a:buFont typeface="Arial" panose="020B0604020202020204" pitchFamily="34" charset="0"/>
                <a:buNone/>
                <a:defRPr sz="900" b="1" kern="1200">
                  <a:solidFill>
                    <a:schemeClr val="tx1"/>
                  </a:solidFill>
                  <a:latin typeface="+mn-lt"/>
                  <a:ea typeface="+mn-ea"/>
                  <a:cs typeface="+mn-cs"/>
                </a:defRPr>
              </a:lvl1pPr>
              <a:lvl2pPr marL="0" indent="0" algn="l" defTabSz="755934" rtl="0" eaLnBrk="1" latinLnBrk="0" hangingPunct="1">
                <a:lnSpc>
                  <a:spcPts val="1300"/>
                </a:lnSpc>
                <a:spcBef>
                  <a:spcPts val="0"/>
                </a:spcBef>
                <a:spcAft>
                  <a:spcPts val="0"/>
                </a:spcAft>
                <a:buFont typeface="Arial" panose="020B0604020202020204" pitchFamily="34" charset="0"/>
                <a:buNone/>
                <a:defRPr sz="900" kern="1200">
                  <a:solidFill>
                    <a:schemeClr val="tx1"/>
                  </a:solidFill>
                  <a:latin typeface="+mn-lt"/>
                  <a:ea typeface="+mn-ea"/>
                  <a:cs typeface="+mn-cs"/>
                </a:defRPr>
              </a:lvl2pPr>
              <a:lvl3pPr marL="171450" indent="-252000" algn="l" defTabSz="755934" rtl="0" eaLnBrk="1" latinLnBrk="0" hangingPunct="1">
                <a:lnSpc>
                  <a:spcPts val="1300"/>
                </a:lnSpc>
                <a:spcBef>
                  <a:spcPts val="0"/>
                </a:spcBef>
                <a:spcAft>
                  <a:spcPts val="0"/>
                </a:spcAft>
                <a:buClr>
                  <a:schemeClr val="accent1"/>
                </a:buClr>
                <a:buSzPct val="100000"/>
                <a:buFont typeface="Wingdings 3" panose="05040102010807070707" pitchFamily="18" charset="2"/>
                <a:buChar char=""/>
                <a:defRPr sz="900" kern="1200">
                  <a:solidFill>
                    <a:schemeClr val="tx1"/>
                  </a:solidFill>
                  <a:latin typeface="+mn-lt"/>
                  <a:ea typeface="+mn-ea"/>
                  <a:cs typeface="+mn-cs"/>
                </a:defRPr>
              </a:lvl3pPr>
              <a:lvl4pPr marL="0" indent="0" algn="l" defTabSz="755934" rtl="0" eaLnBrk="1" latinLnBrk="0" hangingPunct="1">
                <a:lnSpc>
                  <a:spcPts val="1300"/>
                </a:lnSpc>
                <a:spcBef>
                  <a:spcPts val="0"/>
                </a:spcBef>
                <a:spcAft>
                  <a:spcPts val="0"/>
                </a:spcAft>
                <a:buFont typeface="Arial" panose="020B0604020202020204" pitchFamily="34" charset="0"/>
                <a:buNone/>
                <a:defRPr sz="800" kern="1200">
                  <a:solidFill>
                    <a:schemeClr val="tx1"/>
                  </a:solidFill>
                  <a:latin typeface="+mn-lt"/>
                  <a:ea typeface="+mn-ea"/>
                  <a:cs typeface="+mn-cs"/>
                </a:defRPr>
              </a:lvl4pPr>
              <a:lvl5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5pPr>
              <a:lvl6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6pPr>
              <a:lvl7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7pPr>
              <a:lvl8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8pPr>
              <a:lvl9pPr marL="0" indent="0" algn="l" defTabSz="755934" rtl="0" eaLnBrk="1" latinLnBrk="0" hangingPunct="1">
                <a:lnSpc>
                  <a:spcPts val="1300"/>
                </a:lnSpc>
                <a:spcBef>
                  <a:spcPts val="0"/>
                </a:spcBef>
                <a:spcAft>
                  <a:spcPts val="0"/>
                </a:spcAft>
                <a:buFont typeface="Arial" panose="020B0604020202020204" pitchFamily="34" charset="0"/>
                <a:buNone/>
                <a:defRPr sz="700" kern="1200">
                  <a:solidFill>
                    <a:schemeClr val="tx1"/>
                  </a:solidFill>
                  <a:latin typeface="+mn-lt"/>
                  <a:ea typeface="+mn-ea"/>
                  <a:cs typeface="+mn-cs"/>
                </a:defRPr>
              </a:lvl9pPr>
            </a:lstStyle>
            <a:p>
              <a:pPr lvl="4" algn="ctr">
                <a:lnSpc>
                  <a:spcPct val="100000"/>
                </a:lnSpc>
              </a:pPr>
              <a:r>
                <a:rPr lang="de-DE" sz="900" spc="-20" dirty="0">
                  <a:solidFill>
                    <a:srgbClr val="515151"/>
                  </a:solidFill>
                </a:rPr>
                <a:t>p = 0,002</a:t>
              </a:r>
            </a:p>
          </p:txBody>
        </p:sp>
        <p:grpSp>
          <p:nvGrpSpPr>
            <p:cNvPr id="203" name="Gruppieren 202">
              <a:extLst>
                <a:ext uri="{FF2B5EF4-FFF2-40B4-BE49-F238E27FC236}">
                  <a16:creationId xmlns:a16="http://schemas.microsoft.com/office/drawing/2014/main" id="{302D0962-03C7-431D-BE3D-E7A6BE6B2816}"/>
                </a:ext>
              </a:extLst>
            </p:cNvPr>
            <p:cNvGrpSpPr/>
            <p:nvPr/>
          </p:nvGrpSpPr>
          <p:grpSpPr>
            <a:xfrm>
              <a:off x="10259307" y="3254037"/>
              <a:ext cx="1746099" cy="815608"/>
              <a:chOff x="10232806" y="3131502"/>
              <a:chExt cx="1746099" cy="815608"/>
            </a:xfrm>
          </p:grpSpPr>
          <p:sp>
            <p:nvSpPr>
              <p:cNvPr id="206" name="TextBox 65">
                <a:extLst>
                  <a:ext uri="{FF2B5EF4-FFF2-40B4-BE49-F238E27FC236}">
                    <a16:creationId xmlns:a16="http://schemas.microsoft.com/office/drawing/2014/main" id="{80B8B9C3-FA82-4374-800D-029AB5453E64}"/>
                  </a:ext>
                </a:extLst>
              </p:cNvPr>
              <p:cNvSpPr txBox="1"/>
              <p:nvPr/>
            </p:nvSpPr>
            <p:spPr>
              <a:xfrm>
                <a:off x="10313654" y="3131502"/>
                <a:ext cx="1665251" cy="815608"/>
              </a:xfrm>
              <a:prstGeom prst="rect">
                <a:avLst/>
              </a:prstGeom>
              <a:noFill/>
            </p:spPr>
            <p:txBody>
              <a:bodyPr wrap="square" rtlCol="0">
                <a:spAutoFit/>
              </a:bodyPr>
              <a:lstStyle/>
              <a:p>
                <a:pPr defTabSz="727272">
                  <a:spcBef>
                    <a:spcPts val="200"/>
                  </a:spcBef>
                  <a:defRPr/>
                </a:pPr>
                <a:r>
                  <a:rPr lang="de-DE" sz="1050" dirty="0">
                    <a:solidFill>
                      <a:srgbClr val="515151"/>
                    </a:solidFill>
                  </a:rPr>
                  <a:t>&lt; 3 Jahre BP </a:t>
                </a:r>
                <a:r>
                  <a:rPr lang="de-DE" sz="1050" dirty="0">
                    <a:solidFill>
                      <a:srgbClr val="515151"/>
                    </a:solidFill>
                    <a:sym typeface="Wingdings" panose="05000000000000000000" pitchFamily="2" charset="2"/>
                  </a:rPr>
                  <a:t> Dmab</a:t>
                </a:r>
              </a:p>
              <a:p>
                <a:pPr defTabSz="727272">
                  <a:spcBef>
                    <a:spcPts val="200"/>
                  </a:spcBef>
                  <a:defRPr/>
                </a:pPr>
                <a:r>
                  <a:rPr lang="de-DE" sz="1050" dirty="0">
                    <a:solidFill>
                      <a:srgbClr val="515151"/>
                    </a:solidFill>
                  </a:rPr>
                  <a:t>&lt; 3 Jahre BP </a:t>
                </a:r>
                <a:r>
                  <a:rPr lang="de-DE" sz="1050" dirty="0">
                    <a:solidFill>
                      <a:srgbClr val="515151"/>
                    </a:solidFill>
                    <a:sym typeface="Wingdings" panose="05000000000000000000" pitchFamily="2" charset="2"/>
                  </a:rPr>
                  <a:t> BP</a:t>
                </a:r>
                <a:r>
                  <a:rPr lang="de-DE" sz="1050" dirty="0">
                    <a:solidFill>
                      <a:srgbClr val="515151"/>
                    </a:solidFill>
                  </a:rPr>
                  <a:t>	 </a:t>
                </a:r>
                <a:endParaRPr lang="de-DE" sz="1050" dirty="0">
                  <a:cs typeface="Arial"/>
                </a:endParaRPr>
              </a:p>
              <a:p>
                <a:pPr defTabSz="727272">
                  <a:spcBef>
                    <a:spcPts val="200"/>
                  </a:spcBef>
                  <a:defRPr/>
                </a:pPr>
                <a:r>
                  <a:rPr lang="de-DE" sz="1050" dirty="0">
                    <a:solidFill>
                      <a:srgbClr val="515151"/>
                    </a:solidFill>
                  </a:rPr>
                  <a:t>≥ 3 Jahre BP </a:t>
                </a:r>
                <a:r>
                  <a:rPr lang="de-DE" sz="1050" dirty="0">
                    <a:solidFill>
                      <a:srgbClr val="515151"/>
                    </a:solidFill>
                    <a:sym typeface="Wingdings" panose="05000000000000000000" pitchFamily="2" charset="2"/>
                  </a:rPr>
                  <a:t> Dmab</a:t>
                </a:r>
                <a:r>
                  <a:rPr lang="de-DE" sz="1050" dirty="0">
                    <a:solidFill>
                      <a:srgbClr val="515151"/>
                    </a:solidFill>
                  </a:rPr>
                  <a:t>	 </a:t>
                </a:r>
                <a:endParaRPr lang="de-DE" sz="1050" dirty="0">
                  <a:cs typeface="Arial"/>
                </a:endParaRPr>
              </a:p>
              <a:p>
                <a:pPr defTabSz="727272">
                  <a:spcBef>
                    <a:spcPts val="200"/>
                  </a:spcBef>
                  <a:defRPr/>
                </a:pPr>
                <a:r>
                  <a:rPr lang="de-DE" sz="1050" dirty="0">
                    <a:solidFill>
                      <a:srgbClr val="515151"/>
                    </a:solidFill>
                  </a:rPr>
                  <a:t>≥ 3 Jahre BP </a:t>
                </a:r>
                <a:r>
                  <a:rPr lang="de-DE" sz="1050" dirty="0">
                    <a:solidFill>
                      <a:srgbClr val="515151"/>
                    </a:solidFill>
                    <a:sym typeface="Wingdings" panose="05000000000000000000" pitchFamily="2" charset="2"/>
                  </a:rPr>
                  <a:t> BP</a:t>
                </a:r>
                <a:r>
                  <a:rPr lang="de-DE" sz="1050" dirty="0">
                    <a:solidFill>
                      <a:srgbClr val="515151"/>
                    </a:solidFill>
                  </a:rPr>
                  <a:t>	 </a:t>
                </a:r>
                <a:endParaRPr lang="de-DE" sz="1050" dirty="0">
                  <a:cs typeface="Arial"/>
                </a:endParaRPr>
              </a:p>
            </p:txBody>
          </p:sp>
          <p:sp>
            <p:nvSpPr>
              <p:cNvPr id="207" name="Rechteck 206">
                <a:extLst>
                  <a:ext uri="{FF2B5EF4-FFF2-40B4-BE49-F238E27FC236}">
                    <a16:creationId xmlns:a16="http://schemas.microsoft.com/office/drawing/2014/main" id="{29A90C55-60FD-49D3-9178-84E28D9F4915}"/>
                  </a:ext>
                </a:extLst>
              </p:cNvPr>
              <p:cNvSpPr/>
              <p:nvPr/>
            </p:nvSpPr>
            <p:spPr bwMode="auto">
              <a:xfrm>
                <a:off x="10232806" y="3201262"/>
                <a:ext cx="108000" cy="108000"/>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p:txBody>
          </p:sp>
          <p:sp>
            <p:nvSpPr>
              <p:cNvPr id="208" name="Rechteck 207">
                <a:extLst>
                  <a:ext uri="{FF2B5EF4-FFF2-40B4-BE49-F238E27FC236}">
                    <a16:creationId xmlns:a16="http://schemas.microsoft.com/office/drawing/2014/main" id="{F8D2F317-8D55-4A86-BE40-B25413957A2B}"/>
                  </a:ext>
                </a:extLst>
              </p:cNvPr>
              <p:cNvSpPr/>
              <p:nvPr/>
            </p:nvSpPr>
            <p:spPr bwMode="auto">
              <a:xfrm>
                <a:off x="10232806" y="3390077"/>
                <a:ext cx="108000" cy="108000"/>
              </a:xfrm>
              <a:prstGeom prst="rect">
                <a:avLst/>
              </a:prstGeom>
              <a:solidFill>
                <a:schemeClr val="bg2">
                  <a:lumMod val="75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p:txBody>
          </p:sp>
          <p:sp>
            <p:nvSpPr>
              <p:cNvPr id="209" name="Rechteck 208">
                <a:extLst>
                  <a:ext uri="{FF2B5EF4-FFF2-40B4-BE49-F238E27FC236}">
                    <a16:creationId xmlns:a16="http://schemas.microsoft.com/office/drawing/2014/main" id="{2831632B-8D03-4CD9-A97F-EC6A22AB0AD0}"/>
                  </a:ext>
                </a:extLst>
              </p:cNvPr>
              <p:cNvSpPr/>
              <p:nvPr/>
            </p:nvSpPr>
            <p:spPr bwMode="auto">
              <a:xfrm>
                <a:off x="10232806" y="3574186"/>
                <a:ext cx="108000" cy="10800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p:txBody>
          </p:sp>
          <p:sp>
            <p:nvSpPr>
              <p:cNvPr id="210" name="Rechteck 209">
                <a:extLst>
                  <a:ext uri="{FF2B5EF4-FFF2-40B4-BE49-F238E27FC236}">
                    <a16:creationId xmlns:a16="http://schemas.microsoft.com/office/drawing/2014/main" id="{C8E2EFED-B692-44D9-B119-D09DC35D416F}"/>
                  </a:ext>
                </a:extLst>
              </p:cNvPr>
              <p:cNvSpPr/>
              <p:nvPr/>
            </p:nvSpPr>
            <p:spPr bwMode="auto">
              <a:xfrm>
                <a:off x="10232806" y="3763001"/>
                <a:ext cx="108000" cy="108000"/>
              </a:xfrm>
              <a:prstGeom prst="rect">
                <a:avLst/>
              </a:prstGeom>
              <a:solidFill>
                <a:schemeClr val="bg2"/>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Arial" pitchFamily="34" charset="0"/>
                </a:endParaRPr>
              </a:p>
            </p:txBody>
          </p:sp>
        </p:grpSp>
        <p:cxnSp>
          <p:nvCxnSpPr>
            <p:cNvPr id="204" name="Gerader Verbinder 203">
              <a:extLst>
                <a:ext uri="{FF2B5EF4-FFF2-40B4-BE49-F238E27FC236}">
                  <a16:creationId xmlns:a16="http://schemas.microsoft.com/office/drawing/2014/main" id="{F8F2DC61-5CC6-4437-BB34-30DB70CC67E9}"/>
                </a:ext>
              </a:extLst>
            </p:cNvPr>
            <p:cNvCxnSpPr/>
            <p:nvPr/>
          </p:nvCxnSpPr>
          <p:spPr bwMode="auto">
            <a:xfrm flipV="1">
              <a:off x="8186578" y="3323797"/>
              <a:ext cx="0" cy="1945777"/>
            </a:xfrm>
            <a:prstGeom prst="line">
              <a:avLst/>
            </a:prstGeom>
            <a:noFill/>
            <a:ln w="9525" cap="flat" cmpd="sng" algn="ctr">
              <a:solidFill>
                <a:srgbClr val="515151"/>
              </a:solidFill>
              <a:prstDash val="dash"/>
              <a:round/>
              <a:headEnd type="none" w="med" len="med"/>
              <a:tailEnd type="none" w="med" len="med"/>
            </a:ln>
            <a:effectLst/>
          </p:spPr>
        </p:cxnSp>
        <p:cxnSp>
          <p:nvCxnSpPr>
            <p:cNvPr id="205" name="Gerader Verbinder 204">
              <a:extLst>
                <a:ext uri="{FF2B5EF4-FFF2-40B4-BE49-F238E27FC236}">
                  <a16:creationId xmlns:a16="http://schemas.microsoft.com/office/drawing/2014/main" id="{36E310AD-4182-4A61-95EE-85063047E83C}"/>
                </a:ext>
              </a:extLst>
            </p:cNvPr>
            <p:cNvCxnSpPr>
              <a:cxnSpLocks/>
            </p:cNvCxnSpPr>
            <p:nvPr/>
          </p:nvCxnSpPr>
          <p:spPr bwMode="auto">
            <a:xfrm flipV="1">
              <a:off x="10520704" y="4128837"/>
              <a:ext cx="0" cy="1140738"/>
            </a:xfrm>
            <a:prstGeom prst="line">
              <a:avLst/>
            </a:prstGeom>
            <a:noFill/>
            <a:ln w="9525" cap="flat" cmpd="sng" algn="ctr">
              <a:solidFill>
                <a:srgbClr val="515151"/>
              </a:solidFill>
              <a:prstDash val="dash"/>
              <a:round/>
              <a:headEnd type="none" w="med" len="med"/>
              <a:tailEnd type="none" w="med" len="med"/>
            </a:ln>
            <a:effectLst/>
          </p:spPr>
        </p:cxnSp>
        <p:cxnSp>
          <p:nvCxnSpPr>
            <p:cNvPr id="276" name="Gerader Verbinder 275">
              <a:extLst>
                <a:ext uri="{FF2B5EF4-FFF2-40B4-BE49-F238E27FC236}">
                  <a16:creationId xmlns:a16="http://schemas.microsoft.com/office/drawing/2014/main" id="{2294E4CE-2178-424A-ABB7-FCC35BE6E4B5}"/>
                </a:ext>
              </a:extLst>
            </p:cNvPr>
            <p:cNvCxnSpPr>
              <a:cxnSpLocks/>
            </p:cNvCxnSpPr>
            <p:nvPr/>
          </p:nvCxnSpPr>
          <p:spPr bwMode="auto">
            <a:xfrm flipV="1">
              <a:off x="9353227" y="3323797"/>
              <a:ext cx="0" cy="1945779"/>
            </a:xfrm>
            <a:prstGeom prst="line">
              <a:avLst/>
            </a:prstGeom>
            <a:noFill/>
            <a:ln w="9525" cap="flat" cmpd="sng" algn="ctr">
              <a:solidFill>
                <a:srgbClr val="515151"/>
              </a:solidFill>
              <a:prstDash val="dash"/>
              <a:round/>
              <a:headEnd type="none" w="med" len="med"/>
              <a:tailEnd type="none" w="med" len="med"/>
            </a:ln>
            <a:effectLst/>
          </p:spPr>
        </p:cxnSp>
      </p:grpSp>
    </p:spTree>
    <p:extLst>
      <p:ext uri="{BB962C8B-B14F-4D97-AF65-F5344CB8AC3E}">
        <p14:creationId xmlns:p14="http://schemas.microsoft.com/office/powerpoint/2010/main" val="5649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7F4437-4A89-418D-B295-7C7A06AEE1FC}"/>
              </a:ext>
            </a:extLst>
          </p:cNvPr>
          <p:cNvSpPr>
            <a:spLocks noGrp="1"/>
          </p:cNvSpPr>
          <p:nvPr>
            <p:ph type="title"/>
          </p:nvPr>
        </p:nvSpPr>
        <p:spPr/>
        <p:txBody>
          <a:bodyPr/>
          <a:lstStyle/>
          <a:p>
            <a:r>
              <a:rPr lang="de-de" dirty="0"/>
              <a:t>Vergleich der Wirkung einer Umstellung von oralen BP auf Dmab oder ZOL</a:t>
            </a:r>
          </a:p>
        </p:txBody>
      </p:sp>
      <p:sp>
        <p:nvSpPr>
          <p:cNvPr id="3" name="Text Placeholder 2">
            <a:extLst>
              <a:ext uri="{FF2B5EF4-FFF2-40B4-BE49-F238E27FC236}">
                <a16:creationId xmlns:a16="http://schemas.microsoft.com/office/drawing/2014/main" id="{7EA7FEA7-1810-43FD-B09D-EE912F37D91E}"/>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a:t>
            </a:r>
            <a:r>
              <a:rPr lang="de-de" sz="800" dirty="0"/>
              <a:t>BP = Bisphosphonat</a:t>
            </a:r>
            <a:r>
              <a:rPr lang="de-DE" sz="800" dirty="0"/>
              <a:t>, </a:t>
            </a:r>
            <a:r>
              <a:rPr lang="en-US" sz="800" dirty="0"/>
              <a:t>Dmab = Denosumab</a:t>
            </a:r>
            <a:r>
              <a:rPr lang="de-DE" sz="800" dirty="0"/>
              <a:t>,</a:t>
            </a:r>
            <a:r>
              <a:rPr lang="de-de" sz="800" dirty="0"/>
              <a:t> </a:t>
            </a:r>
            <a:r>
              <a:rPr lang="de-DE" sz="800" dirty="0"/>
              <a:t>DXA = Dual-X-Ray-Absorptiometrie, FN = Schenkelhalsknochen (femoral neck), IE = internationale Einheit, LWS = Lendenwirbelsäule (</a:t>
            </a:r>
            <a:r>
              <a:rPr lang="en-US" sz="800" dirty="0"/>
              <a:t>lumbar spine</a:t>
            </a:r>
            <a:r>
              <a:rPr lang="de-DE" sz="800" dirty="0"/>
              <a:t>),</a:t>
            </a:r>
            <a:r>
              <a:rPr lang="de-de" sz="800" dirty="0"/>
              <a:t> P1NP = Prokollagen</a:t>
            </a:r>
            <a:r>
              <a:rPr lang="de-DE" sz="800" dirty="0"/>
              <a:t>-</a:t>
            </a:r>
            <a:r>
              <a:rPr lang="de-de" sz="800" dirty="0"/>
              <a:t>1</a:t>
            </a:r>
            <a:r>
              <a:rPr lang="de-DE" sz="800" dirty="0"/>
              <a:t>-</a:t>
            </a:r>
            <a:r>
              <a:rPr lang="de-de" sz="800" dirty="0"/>
              <a:t>N-terminales Propeptid</a:t>
            </a:r>
            <a:r>
              <a:rPr lang="de-DE" sz="800" dirty="0"/>
              <a:t>,</a:t>
            </a:r>
            <a:r>
              <a:rPr lang="de-de" sz="800" dirty="0"/>
              <a:t> </a:t>
            </a:r>
            <a:r>
              <a:rPr lang="de-DE" sz="800" dirty="0"/>
              <a:t>Q6M = alle 6 Monate, sCTX-1 = Serum-C-Telopeptid 1 (</a:t>
            </a:r>
            <a:r>
              <a:rPr lang="en-US" sz="800" dirty="0"/>
              <a:t>serum carboxy-terminal telopeptide cross-linked type 1 collagen), </a:t>
            </a:r>
            <a:r>
              <a:rPr lang="de-DE" sz="800" dirty="0"/>
              <a:t>s. c. = subkutan, </a:t>
            </a:r>
            <a:r>
              <a:rPr lang="en-US" sz="800" dirty="0"/>
              <a:t>TH = </a:t>
            </a:r>
            <a:r>
              <a:rPr lang="de-DE" sz="800" dirty="0"/>
              <a:t>Gesamthüfte </a:t>
            </a:r>
            <a:r>
              <a:rPr lang="en-US" sz="800" dirty="0"/>
              <a:t>(total hip), </a:t>
            </a:r>
            <a:r>
              <a:rPr lang="de-de" sz="800" dirty="0"/>
              <a:t>ZOL = Zoledro</a:t>
            </a:r>
            <a:r>
              <a:rPr lang="de-DE" sz="800" dirty="0"/>
              <a:t>nat.</a:t>
            </a:r>
          </a:p>
          <a:p>
            <a:r>
              <a:rPr lang="de-de" sz="880" dirty="0">
                <a:solidFill>
                  <a:srgbClr val="3B839F"/>
                </a:solidFill>
              </a:rPr>
              <a:t>Miller PD et al. J Clin Endocrinol </a:t>
            </a:r>
            <a:r>
              <a:rPr lang="de-de" sz="880" dirty="0" err="1">
                <a:solidFill>
                  <a:srgbClr val="3B839F"/>
                </a:solidFill>
              </a:rPr>
              <a:t>Metab</a:t>
            </a:r>
            <a:r>
              <a:rPr lang="de-de" sz="880" dirty="0">
                <a:solidFill>
                  <a:srgbClr val="3B839F"/>
                </a:solidFill>
              </a:rPr>
              <a:t> 2016;</a:t>
            </a:r>
            <a:r>
              <a:rPr lang="de-DE" sz="880" dirty="0">
                <a:solidFill>
                  <a:srgbClr val="3B839F"/>
                </a:solidFill>
              </a:rPr>
              <a:t> </a:t>
            </a:r>
            <a:r>
              <a:rPr lang="de-de" sz="880" dirty="0">
                <a:solidFill>
                  <a:srgbClr val="3B839F"/>
                </a:solidFill>
              </a:rPr>
              <a:t>101:</a:t>
            </a:r>
            <a:r>
              <a:rPr lang="de-DE" sz="880" dirty="0">
                <a:solidFill>
                  <a:srgbClr val="3B839F"/>
                </a:solidFill>
              </a:rPr>
              <a:t> </a:t>
            </a:r>
            <a:r>
              <a:rPr lang="de-de" sz="880" dirty="0">
                <a:solidFill>
                  <a:srgbClr val="3B839F"/>
                </a:solidFill>
              </a:rPr>
              <a:t>3163</a:t>
            </a:r>
            <a:r>
              <a:rPr lang="de-DE" dirty="0">
                <a:solidFill>
                  <a:srgbClr val="3B839F"/>
                </a:solidFill>
              </a:rPr>
              <a:t>–</a:t>
            </a:r>
            <a:r>
              <a:rPr lang="de-de" sz="880" dirty="0">
                <a:solidFill>
                  <a:srgbClr val="3B839F"/>
                </a:solidFill>
              </a:rPr>
              <a:t>70.</a:t>
            </a:r>
          </a:p>
        </p:txBody>
      </p:sp>
      <p:grpSp>
        <p:nvGrpSpPr>
          <p:cNvPr id="2" name="Gruppieren 1">
            <a:extLst>
              <a:ext uri="{FF2B5EF4-FFF2-40B4-BE49-F238E27FC236}">
                <a16:creationId xmlns:a16="http://schemas.microsoft.com/office/drawing/2014/main" id="{F918D4FE-207C-4AA1-A935-EE2985C8724D}"/>
              </a:ext>
            </a:extLst>
          </p:cNvPr>
          <p:cNvGrpSpPr/>
          <p:nvPr/>
        </p:nvGrpSpPr>
        <p:grpSpPr>
          <a:xfrm>
            <a:off x="592172" y="1632327"/>
            <a:ext cx="11067067" cy="4175619"/>
            <a:chOff x="592172" y="1393995"/>
            <a:chExt cx="11067067" cy="4175619"/>
          </a:xfrm>
        </p:grpSpPr>
        <p:cxnSp>
          <p:nvCxnSpPr>
            <p:cNvPr id="104" name="Straight Arrow Connector 14">
              <a:extLst>
                <a:ext uri="{FF2B5EF4-FFF2-40B4-BE49-F238E27FC236}">
                  <a16:creationId xmlns:a16="http://schemas.microsoft.com/office/drawing/2014/main" id="{49C3EFCA-BB85-49A5-BADF-6CCBB18CFDE4}"/>
                </a:ext>
              </a:extLst>
            </p:cNvPr>
            <p:cNvCxnSpPr>
              <a:cxnSpLocks/>
            </p:cNvCxnSpPr>
            <p:nvPr/>
          </p:nvCxnSpPr>
          <p:spPr>
            <a:xfrm>
              <a:off x="2672067" y="1980533"/>
              <a:ext cx="3122982"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5">
              <a:extLst>
                <a:ext uri="{FF2B5EF4-FFF2-40B4-BE49-F238E27FC236}">
                  <a16:creationId xmlns:a16="http://schemas.microsoft.com/office/drawing/2014/main" id="{5AEFFCE3-3D27-4978-A412-96E1C1895C67}"/>
                </a:ext>
              </a:extLst>
            </p:cNvPr>
            <p:cNvSpPr txBox="1"/>
            <p:nvPr/>
          </p:nvSpPr>
          <p:spPr>
            <a:xfrm>
              <a:off x="2652210" y="1393995"/>
              <a:ext cx="3093791" cy="523220"/>
            </a:xfrm>
            <a:prstGeom prst="rect">
              <a:avLst/>
            </a:prstGeom>
            <a:noFill/>
          </p:spPr>
          <p:txBody>
            <a:bodyPr wrap="square" rtlCol="0">
              <a:spAutoFit/>
            </a:bodyPr>
            <a:lstStyle/>
            <a:p>
              <a:pPr algn="ctr" defTabSz="727272">
                <a:defRPr/>
              </a:pPr>
              <a:r>
                <a:rPr lang="de-DE" sz="1400" b="1" dirty="0">
                  <a:solidFill>
                    <a:srgbClr val="515151"/>
                  </a:solidFill>
                </a:rPr>
                <a:t>Jahre</a:t>
              </a:r>
            </a:p>
            <a:p>
              <a:pPr algn="ctr" defTabSz="727272">
                <a:defRPr/>
              </a:pPr>
              <a:r>
                <a:rPr lang="de-DE" sz="1400" b="1" dirty="0">
                  <a:solidFill>
                    <a:srgbClr val="515151"/>
                  </a:solidFill>
                </a:rPr>
                <a:t>(Durchschnitt)</a:t>
              </a:r>
            </a:p>
          </p:txBody>
        </p:sp>
        <p:sp>
          <p:nvSpPr>
            <p:cNvPr id="82" name="TextBox 13">
              <a:extLst>
                <a:ext uri="{FF2B5EF4-FFF2-40B4-BE49-F238E27FC236}">
                  <a16:creationId xmlns:a16="http://schemas.microsoft.com/office/drawing/2014/main" id="{78E05669-D447-496F-BB4B-54F2094A3979}"/>
                </a:ext>
              </a:extLst>
            </p:cNvPr>
            <p:cNvSpPr txBox="1"/>
            <p:nvPr/>
          </p:nvSpPr>
          <p:spPr>
            <a:xfrm>
              <a:off x="592172" y="3733250"/>
              <a:ext cx="5200264" cy="738664"/>
            </a:xfrm>
            <a:prstGeom prst="rect">
              <a:avLst/>
            </a:prstGeom>
            <a:noFill/>
          </p:spPr>
          <p:txBody>
            <a:bodyPr wrap="square" rtlCol="0">
              <a:spAutoFit/>
            </a:bodyPr>
            <a:lstStyle/>
            <a:p>
              <a:pPr defTabSz="727272">
                <a:defRPr/>
              </a:pPr>
              <a:r>
                <a:rPr lang="de-DE" sz="1400" dirty="0">
                  <a:solidFill>
                    <a:srgbClr val="515151"/>
                  </a:solidFill>
                </a:rPr>
                <a:t>n = 643; durchschn. Alter 69 Jahre</a:t>
              </a:r>
            </a:p>
            <a:p>
              <a:pPr defTabSz="727272">
                <a:defRPr/>
              </a:pPr>
              <a:r>
                <a:rPr lang="de-DE" sz="1400" dirty="0">
                  <a:solidFill>
                    <a:srgbClr val="515151"/>
                  </a:solidFill>
                </a:rPr>
                <a:t>T-Score an LWS = –2,7 </a:t>
              </a:r>
            </a:p>
            <a:p>
              <a:pPr defTabSz="727272">
                <a:defRPr/>
              </a:pPr>
              <a:r>
                <a:rPr lang="de-DE" sz="1400" dirty="0">
                  <a:solidFill>
                    <a:srgbClr val="515151"/>
                  </a:solidFill>
                </a:rPr>
                <a:t>51 % der Pat. mit früherer Fraktur</a:t>
              </a:r>
            </a:p>
          </p:txBody>
        </p:sp>
        <p:sp>
          <p:nvSpPr>
            <p:cNvPr id="83" name="AutoShape 4">
              <a:extLst>
                <a:ext uri="{FF2B5EF4-FFF2-40B4-BE49-F238E27FC236}">
                  <a16:creationId xmlns:a16="http://schemas.microsoft.com/office/drawing/2014/main" id="{1BADCDA0-F68C-45ED-AE84-81C59D7811B4}"/>
                </a:ext>
              </a:extLst>
            </p:cNvPr>
            <p:cNvSpPr>
              <a:spLocks noChangeArrowheads="1"/>
            </p:cNvSpPr>
            <p:nvPr/>
          </p:nvSpPr>
          <p:spPr bwMode="auto">
            <a:xfrm>
              <a:off x="2642270" y="2811070"/>
              <a:ext cx="3152778" cy="697853"/>
            </a:xfrm>
            <a:prstGeom prst="homePlate">
              <a:avLst>
                <a:gd name="adj" fmla="val 49189"/>
              </a:avLst>
            </a:prstGeom>
            <a:solidFill>
              <a:schemeClr val="bg2"/>
            </a:solidFill>
            <a:ln>
              <a:no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pPr>
              <a:r>
                <a:rPr lang="pt-BR" sz="1600" dirty="0">
                  <a:solidFill>
                    <a:srgbClr val="515151"/>
                  </a:solidFill>
                  <a:ea typeface="ＭＳ Ｐゴシック" pitchFamily="34" charset="-128"/>
                </a:rPr>
                <a:t>BP</a:t>
              </a:r>
            </a:p>
          </p:txBody>
        </p:sp>
        <p:sp>
          <p:nvSpPr>
            <p:cNvPr id="84" name="AutoShape 4">
              <a:extLst>
                <a:ext uri="{FF2B5EF4-FFF2-40B4-BE49-F238E27FC236}">
                  <a16:creationId xmlns:a16="http://schemas.microsoft.com/office/drawing/2014/main" id="{726EBEC4-9226-441C-8A6F-31C37EF66ACD}"/>
                </a:ext>
              </a:extLst>
            </p:cNvPr>
            <p:cNvSpPr>
              <a:spLocks noChangeArrowheads="1"/>
            </p:cNvSpPr>
            <p:nvPr/>
          </p:nvSpPr>
          <p:spPr bwMode="auto">
            <a:xfrm>
              <a:off x="6337858" y="2165372"/>
              <a:ext cx="5138501" cy="698400"/>
            </a:xfrm>
            <a:prstGeom prst="homePlate">
              <a:avLst>
                <a:gd name="adj" fmla="val 49189"/>
              </a:avLst>
            </a:prstGeom>
            <a:solidFill>
              <a:schemeClr val="accent3"/>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defTabSz="727272">
                <a:lnSpc>
                  <a:spcPct val="90000"/>
                </a:lnSpc>
                <a:defRPr/>
              </a:pPr>
              <a:r>
                <a:rPr lang="de-DE" sz="1600" dirty="0">
                  <a:solidFill>
                    <a:schemeClr val="bg1"/>
                  </a:solidFill>
                  <a:ea typeface="ＭＳ Ｐゴシック" pitchFamily="34" charset="-128"/>
                </a:rPr>
                <a:t>Dmab + Placebo</a:t>
              </a:r>
              <a:br>
                <a:rPr lang="de-DE" sz="1600" dirty="0">
                  <a:solidFill>
                    <a:schemeClr val="bg1"/>
                  </a:solidFill>
                  <a:ea typeface="ＭＳ Ｐゴシック" pitchFamily="34" charset="-128"/>
                </a:rPr>
              </a:br>
              <a:r>
                <a:rPr lang="de-DE" sz="1600" dirty="0">
                  <a:solidFill>
                    <a:schemeClr val="bg1"/>
                  </a:solidFill>
                  <a:ea typeface="ＭＳ Ｐゴシック" pitchFamily="34" charset="-128"/>
                </a:rPr>
                <a:t>60 mg s. c. Q6M</a:t>
              </a:r>
            </a:p>
            <a:p>
              <a:pPr algn="ctr" defTabSz="727272">
                <a:lnSpc>
                  <a:spcPct val="90000"/>
                </a:lnSpc>
                <a:defRPr/>
              </a:pPr>
              <a:r>
                <a:rPr lang="de-DE" sz="1600" dirty="0">
                  <a:solidFill>
                    <a:schemeClr val="bg1"/>
                  </a:solidFill>
                  <a:ea typeface="ＭＳ Ｐゴシック" pitchFamily="34" charset="-128"/>
                </a:rPr>
                <a:t>n = 321</a:t>
              </a:r>
            </a:p>
          </p:txBody>
        </p:sp>
        <p:sp>
          <p:nvSpPr>
            <p:cNvPr id="85" name="AutoShape 4">
              <a:extLst>
                <a:ext uri="{FF2B5EF4-FFF2-40B4-BE49-F238E27FC236}">
                  <a16:creationId xmlns:a16="http://schemas.microsoft.com/office/drawing/2014/main" id="{65CFC08D-7B1E-441E-8F52-C3499B1E4781}"/>
                </a:ext>
              </a:extLst>
            </p:cNvPr>
            <p:cNvSpPr>
              <a:spLocks noChangeArrowheads="1"/>
            </p:cNvSpPr>
            <p:nvPr/>
          </p:nvSpPr>
          <p:spPr bwMode="auto">
            <a:xfrm>
              <a:off x="6337859" y="3616824"/>
              <a:ext cx="5138497" cy="698400"/>
            </a:xfrm>
            <a:prstGeom prst="homePlate">
              <a:avLst>
                <a:gd name="adj" fmla="val 49189"/>
              </a:avLst>
            </a:prstGeom>
            <a:solidFill>
              <a:schemeClr val="accent1"/>
            </a:solidFill>
            <a:ln>
              <a:no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600" dirty="0">
                  <a:solidFill>
                    <a:schemeClr val="bg1"/>
                  </a:solidFill>
                  <a:ea typeface="ＭＳ Ｐゴシック" pitchFamily="34" charset="-128"/>
                </a:rPr>
                <a:t>1 x ZOL-Infusion + Placebo</a:t>
              </a:r>
            </a:p>
            <a:p>
              <a:pPr algn="ctr" defTabSz="727272">
                <a:lnSpc>
                  <a:spcPct val="90000"/>
                </a:lnSpc>
                <a:defRPr/>
              </a:pPr>
              <a:r>
                <a:rPr lang="pt-BR" sz="1600" dirty="0">
                  <a:solidFill>
                    <a:schemeClr val="bg1"/>
                  </a:solidFill>
                  <a:ea typeface="ＭＳ Ｐゴシック" pitchFamily="34" charset="-128"/>
                </a:rPr>
                <a:t> 5 mg/Jahr</a:t>
              </a:r>
              <a:br>
                <a:rPr lang="pt-BR" sz="1600" dirty="0">
                  <a:solidFill>
                    <a:schemeClr val="bg1"/>
                  </a:solidFill>
                  <a:ea typeface="ＭＳ Ｐゴシック" pitchFamily="34" charset="-128"/>
                </a:rPr>
              </a:br>
              <a:r>
                <a:rPr lang="pt-BR" sz="1600" dirty="0">
                  <a:solidFill>
                    <a:schemeClr val="bg1"/>
                  </a:solidFill>
                  <a:ea typeface="ＭＳ Ｐゴシック" pitchFamily="34" charset="-128"/>
                </a:rPr>
                <a:t>n = 322</a:t>
              </a:r>
            </a:p>
          </p:txBody>
        </p:sp>
        <p:cxnSp>
          <p:nvCxnSpPr>
            <p:cNvPr id="87" name="Straight Arrow Connector 17">
              <a:extLst>
                <a:ext uri="{FF2B5EF4-FFF2-40B4-BE49-F238E27FC236}">
                  <a16:creationId xmlns:a16="http://schemas.microsoft.com/office/drawing/2014/main" id="{640BEAC3-F355-4F1F-BF65-F47B009D7B5D}"/>
                </a:ext>
              </a:extLst>
            </p:cNvPr>
            <p:cNvCxnSpPr>
              <a:cxnSpLocks/>
            </p:cNvCxnSpPr>
            <p:nvPr/>
          </p:nvCxnSpPr>
          <p:spPr>
            <a:xfrm>
              <a:off x="5846744" y="1980533"/>
              <a:ext cx="5812495"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88" name="AutoShape 24">
              <a:extLst>
                <a:ext uri="{FF2B5EF4-FFF2-40B4-BE49-F238E27FC236}">
                  <a16:creationId xmlns:a16="http://schemas.microsoft.com/office/drawing/2014/main" id="{476119F6-3DDE-457E-9BF4-27F04898CBD2}"/>
                </a:ext>
              </a:extLst>
            </p:cNvPr>
            <p:cNvSpPr>
              <a:spLocks noChangeArrowheads="1"/>
            </p:cNvSpPr>
            <p:nvPr/>
          </p:nvSpPr>
          <p:spPr bwMode="invGray">
            <a:xfrm>
              <a:off x="2118943" y="2728126"/>
              <a:ext cx="403913" cy="863736"/>
            </a:xfrm>
            <a:prstGeom prst="rightArrow">
              <a:avLst>
                <a:gd name="adj1" fmla="val 0"/>
                <a:gd name="adj2" fmla="val 46949"/>
              </a:avLst>
            </a:prstGeom>
            <a:solidFill>
              <a:schemeClr val="accent4"/>
            </a:solidFill>
            <a:ln w="19050" algn="ctr">
              <a:noFill/>
              <a:miter lim="800000"/>
              <a:headEnd/>
              <a:tailEnd/>
            </a:ln>
          </p:spPr>
          <p:txBody>
            <a:bodyPr wrap="square">
              <a:spAutoFit/>
            </a:bodyPr>
            <a:lstStyle/>
            <a:p>
              <a:pPr algn="r" defTabSz="727272">
                <a:defRPr/>
              </a:pPr>
              <a:endParaRPr lang="en-US" sz="1600" dirty="0">
                <a:solidFill>
                  <a:srgbClr val="FFFFFF"/>
                </a:solidFill>
                <a:latin typeface="Arial"/>
                <a:ea typeface="ＭＳ Ｐゴシック" pitchFamily="34" charset="-128"/>
              </a:endParaRPr>
            </a:p>
          </p:txBody>
        </p:sp>
        <p:pic>
          <p:nvPicPr>
            <p:cNvPr id="90" name="Graphic 25" descr="Group of women">
              <a:extLst>
                <a:ext uri="{FF2B5EF4-FFF2-40B4-BE49-F238E27FC236}">
                  <a16:creationId xmlns:a16="http://schemas.microsoft.com/office/drawing/2014/main" id="{FE033739-D3DF-4D0D-80F7-CA3FD537A2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14" y="2544981"/>
              <a:ext cx="1386486" cy="1211138"/>
            </a:xfrm>
            <a:prstGeom prst="rect">
              <a:avLst/>
            </a:prstGeom>
          </p:spPr>
        </p:pic>
        <p:sp>
          <p:nvSpPr>
            <p:cNvPr id="91" name="TextBox 24">
              <a:extLst>
                <a:ext uri="{FF2B5EF4-FFF2-40B4-BE49-F238E27FC236}">
                  <a16:creationId xmlns:a16="http://schemas.microsoft.com/office/drawing/2014/main" id="{9EEF8F07-9326-446C-AC5C-49A6FDB66B3B}"/>
                </a:ext>
              </a:extLst>
            </p:cNvPr>
            <p:cNvSpPr txBox="1"/>
            <p:nvPr/>
          </p:nvSpPr>
          <p:spPr>
            <a:xfrm rot="16200000">
              <a:off x="4942335" y="3076410"/>
              <a:ext cx="2169849" cy="30777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nchor="ctr">
              <a:spAutoFit/>
            </a:bodyPr>
            <a:lstStyle>
              <a:defPPr>
                <a:defRPr lang="en-US"/>
              </a:defPPr>
              <a:lvl1pPr algn="ctr">
                <a:defRPr sz="1200" b="1">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vl6pPr>
                <a:defRPr>
                  <a:solidFill>
                    <a:schemeClr val="accent4"/>
                  </a:solidFill>
                </a:defRPr>
              </a:lvl6pPr>
              <a:lvl7pPr>
                <a:defRPr>
                  <a:solidFill>
                    <a:schemeClr val="accent4"/>
                  </a:solidFill>
                </a:defRPr>
              </a:lvl7pPr>
              <a:lvl8pPr>
                <a:defRPr>
                  <a:solidFill>
                    <a:schemeClr val="accent4"/>
                  </a:solidFill>
                </a:defRPr>
              </a:lvl8pPr>
              <a:lvl9pPr>
                <a:defRPr>
                  <a:solidFill>
                    <a:schemeClr val="accent4"/>
                  </a:solidFill>
                </a:defRPr>
              </a:lvl9pPr>
            </a:lstStyle>
            <a:p>
              <a:pPr defTabSz="727272"/>
              <a:r>
                <a:rPr lang="de-DE" sz="1400" dirty="0">
                  <a:solidFill>
                    <a:srgbClr val="E69C08"/>
                  </a:solidFill>
                </a:rPr>
                <a:t>RANDOMISIERUNG</a:t>
              </a:r>
            </a:p>
          </p:txBody>
        </p:sp>
        <p:sp>
          <p:nvSpPr>
            <p:cNvPr id="92" name="Rectangle 27">
              <a:extLst>
                <a:ext uri="{FF2B5EF4-FFF2-40B4-BE49-F238E27FC236}">
                  <a16:creationId xmlns:a16="http://schemas.microsoft.com/office/drawing/2014/main" id="{6B637424-1F6A-4CB5-A210-C7E35E77BCC6}"/>
                </a:ext>
              </a:extLst>
            </p:cNvPr>
            <p:cNvSpPr/>
            <p:nvPr/>
          </p:nvSpPr>
          <p:spPr>
            <a:xfrm>
              <a:off x="6595755" y="3038540"/>
              <a:ext cx="4590245" cy="430887"/>
            </a:xfrm>
            <a:prstGeom prst="rect">
              <a:avLst/>
            </a:prstGeom>
            <a:noFill/>
          </p:spPr>
          <p:txBody>
            <a:bodyPr wrap="square" lIns="0" tIns="0" rIns="0" bIns="0">
              <a:spAutoFit/>
            </a:bodyPr>
            <a:lstStyle/>
            <a:p>
              <a:pPr defTabSz="727272"/>
              <a:r>
                <a:rPr lang="de-DE" sz="1400" dirty="0">
                  <a:solidFill>
                    <a:prstClr val="black"/>
                  </a:solidFill>
                </a:rPr>
                <a:t>tägliche Supplementierung mit ≥ 1.000 mg elementarem Calcium und ≥ 800 IE Vitamin D</a:t>
              </a:r>
            </a:p>
          </p:txBody>
        </p:sp>
        <p:sp>
          <p:nvSpPr>
            <p:cNvPr id="93" name="TextBox 22">
              <a:extLst>
                <a:ext uri="{FF2B5EF4-FFF2-40B4-BE49-F238E27FC236}">
                  <a16:creationId xmlns:a16="http://schemas.microsoft.com/office/drawing/2014/main" id="{576BC645-E2ED-420B-969C-108AA90F4164}"/>
                </a:ext>
              </a:extLst>
            </p:cNvPr>
            <p:cNvSpPr txBox="1"/>
            <p:nvPr/>
          </p:nvSpPr>
          <p:spPr>
            <a:xfrm>
              <a:off x="8310446" y="1393995"/>
              <a:ext cx="809837" cy="307777"/>
            </a:xfrm>
            <a:prstGeom prst="rect">
              <a:avLst/>
            </a:prstGeom>
            <a:noFill/>
          </p:spPr>
          <p:txBody>
            <a:bodyPr wrap="none" rtlCol="0">
              <a:spAutoFit/>
            </a:bodyPr>
            <a:lstStyle/>
            <a:p>
              <a:pPr defTabSz="727272">
                <a:defRPr/>
              </a:pPr>
              <a:r>
                <a:rPr lang="de-DE" sz="1400" b="1" dirty="0">
                  <a:solidFill>
                    <a:srgbClr val="515151"/>
                  </a:solidFill>
                  <a:latin typeface="Arial"/>
                </a:rPr>
                <a:t>Monate</a:t>
              </a:r>
              <a:endParaRPr lang="de-de" sz="1400" b="1" dirty="0">
                <a:solidFill>
                  <a:srgbClr val="515151"/>
                </a:solidFill>
                <a:latin typeface="Arial"/>
              </a:endParaRPr>
            </a:p>
          </p:txBody>
        </p:sp>
        <p:grpSp>
          <p:nvGrpSpPr>
            <p:cNvPr id="94" name="Gruppieren 93">
              <a:extLst>
                <a:ext uri="{FF2B5EF4-FFF2-40B4-BE49-F238E27FC236}">
                  <a16:creationId xmlns:a16="http://schemas.microsoft.com/office/drawing/2014/main" id="{808EAD57-576D-4551-A335-0DCAEA87F159}"/>
                </a:ext>
              </a:extLst>
            </p:cNvPr>
            <p:cNvGrpSpPr/>
            <p:nvPr/>
          </p:nvGrpSpPr>
          <p:grpSpPr>
            <a:xfrm>
              <a:off x="5892447" y="1637544"/>
              <a:ext cx="269625" cy="507831"/>
              <a:chOff x="6260454" y="1310425"/>
              <a:chExt cx="269625" cy="507831"/>
            </a:xfrm>
          </p:grpSpPr>
          <p:sp>
            <p:nvSpPr>
              <p:cNvPr id="102" name="TextBox 18">
                <a:extLst>
                  <a:ext uri="{FF2B5EF4-FFF2-40B4-BE49-F238E27FC236}">
                    <a16:creationId xmlns:a16="http://schemas.microsoft.com/office/drawing/2014/main" id="{D65CD0D3-7275-4291-899C-2BFD9FA27548}"/>
                  </a:ext>
                </a:extLst>
              </p:cNvPr>
              <p:cNvSpPr txBox="1"/>
              <p:nvPr/>
            </p:nvSpPr>
            <p:spPr>
              <a:xfrm>
                <a:off x="6260454" y="1310425"/>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0</a:t>
                </a:r>
                <a:endParaRPr lang="de-de" sz="1200" b="1" dirty="0">
                  <a:solidFill>
                    <a:srgbClr val="515151"/>
                  </a:solidFill>
                  <a:latin typeface="Arial"/>
                </a:endParaRPr>
              </a:p>
            </p:txBody>
          </p:sp>
          <p:cxnSp>
            <p:nvCxnSpPr>
              <p:cNvPr id="103" name="Gerader Verbinder 102">
                <a:extLst>
                  <a:ext uri="{FF2B5EF4-FFF2-40B4-BE49-F238E27FC236}">
                    <a16:creationId xmlns:a16="http://schemas.microsoft.com/office/drawing/2014/main" id="{7CFFA14C-C7AB-4BA3-BB7A-CC8E55B2468C}"/>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uppieren 94">
              <a:extLst>
                <a:ext uri="{FF2B5EF4-FFF2-40B4-BE49-F238E27FC236}">
                  <a16:creationId xmlns:a16="http://schemas.microsoft.com/office/drawing/2014/main" id="{D4321042-8F56-400B-A169-D5BDB7708C9A}"/>
                </a:ext>
              </a:extLst>
            </p:cNvPr>
            <p:cNvGrpSpPr/>
            <p:nvPr/>
          </p:nvGrpSpPr>
          <p:grpSpPr>
            <a:xfrm>
              <a:off x="8585291" y="1637544"/>
              <a:ext cx="269625" cy="507831"/>
              <a:chOff x="6260454" y="1310425"/>
              <a:chExt cx="269625" cy="507831"/>
            </a:xfrm>
          </p:grpSpPr>
          <p:sp>
            <p:nvSpPr>
              <p:cNvPr id="100" name="TextBox 18">
                <a:extLst>
                  <a:ext uri="{FF2B5EF4-FFF2-40B4-BE49-F238E27FC236}">
                    <a16:creationId xmlns:a16="http://schemas.microsoft.com/office/drawing/2014/main" id="{86C4EA5C-FC76-437A-9135-2ED219E3AB74}"/>
                  </a:ext>
                </a:extLst>
              </p:cNvPr>
              <p:cNvSpPr txBox="1"/>
              <p:nvPr/>
            </p:nvSpPr>
            <p:spPr>
              <a:xfrm>
                <a:off x="6260454" y="1310425"/>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6</a:t>
                </a:r>
                <a:endParaRPr lang="de-de" sz="1200" b="1" dirty="0">
                  <a:solidFill>
                    <a:srgbClr val="515151"/>
                  </a:solidFill>
                  <a:latin typeface="Arial"/>
                </a:endParaRPr>
              </a:p>
            </p:txBody>
          </p:sp>
          <p:cxnSp>
            <p:nvCxnSpPr>
              <p:cNvPr id="101" name="Gerader Verbinder 100">
                <a:extLst>
                  <a:ext uri="{FF2B5EF4-FFF2-40B4-BE49-F238E27FC236}">
                    <a16:creationId xmlns:a16="http://schemas.microsoft.com/office/drawing/2014/main" id="{1E8DBAB8-CA2A-4810-855E-9752EE638FB1}"/>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uppieren 96">
              <a:extLst>
                <a:ext uri="{FF2B5EF4-FFF2-40B4-BE49-F238E27FC236}">
                  <a16:creationId xmlns:a16="http://schemas.microsoft.com/office/drawing/2014/main" id="{1E6A9956-FA58-4DB2-BA6D-CC63859EEA13}"/>
                </a:ext>
              </a:extLst>
            </p:cNvPr>
            <p:cNvGrpSpPr/>
            <p:nvPr/>
          </p:nvGrpSpPr>
          <p:grpSpPr>
            <a:xfrm>
              <a:off x="11304655" y="1637544"/>
              <a:ext cx="354584" cy="507831"/>
              <a:chOff x="6217975" y="1310425"/>
              <a:chExt cx="354584" cy="507831"/>
            </a:xfrm>
          </p:grpSpPr>
          <p:sp>
            <p:nvSpPr>
              <p:cNvPr id="98" name="TextBox 18">
                <a:extLst>
                  <a:ext uri="{FF2B5EF4-FFF2-40B4-BE49-F238E27FC236}">
                    <a16:creationId xmlns:a16="http://schemas.microsoft.com/office/drawing/2014/main" id="{8AFCE497-A7DB-4E32-BE22-BB2DA8C5BC64}"/>
                  </a:ext>
                </a:extLst>
              </p:cNvPr>
              <p:cNvSpPr txBox="1"/>
              <p:nvPr/>
            </p:nvSpPr>
            <p:spPr>
              <a:xfrm>
                <a:off x="6217975" y="1310425"/>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12</a:t>
                </a:r>
                <a:endParaRPr lang="de-de" sz="1200" b="1" dirty="0">
                  <a:solidFill>
                    <a:srgbClr val="515151"/>
                  </a:solidFill>
                  <a:latin typeface="Arial"/>
                </a:endParaRPr>
              </a:p>
            </p:txBody>
          </p:sp>
          <p:cxnSp>
            <p:nvCxnSpPr>
              <p:cNvPr id="99" name="Gerader Verbinder 98">
                <a:extLst>
                  <a:ext uri="{FF2B5EF4-FFF2-40B4-BE49-F238E27FC236}">
                    <a16:creationId xmlns:a16="http://schemas.microsoft.com/office/drawing/2014/main" id="{AAB0FC4F-7639-446B-A1B8-2D020FB1E837}"/>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uppieren 105">
              <a:extLst>
                <a:ext uri="{FF2B5EF4-FFF2-40B4-BE49-F238E27FC236}">
                  <a16:creationId xmlns:a16="http://schemas.microsoft.com/office/drawing/2014/main" id="{B614D494-F2AD-45C7-9761-6A704CE328BB}"/>
                </a:ext>
              </a:extLst>
            </p:cNvPr>
            <p:cNvGrpSpPr/>
            <p:nvPr/>
          </p:nvGrpSpPr>
          <p:grpSpPr>
            <a:xfrm>
              <a:off x="2537255" y="1637544"/>
              <a:ext cx="269625" cy="507831"/>
              <a:chOff x="6260454" y="1310425"/>
              <a:chExt cx="269625" cy="507831"/>
            </a:xfrm>
          </p:grpSpPr>
          <p:sp>
            <p:nvSpPr>
              <p:cNvPr id="107" name="TextBox 18">
                <a:extLst>
                  <a:ext uri="{FF2B5EF4-FFF2-40B4-BE49-F238E27FC236}">
                    <a16:creationId xmlns:a16="http://schemas.microsoft.com/office/drawing/2014/main" id="{0E229332-9A3E-4229-9DBB-889E28A80732}"/>
                  </a:ext>
                </a:extLst>
              </p:cNvPr>
              <p:cNvSpPr txBox="1"/>
              <p:nvPr/>
            </p:nvSpPr>
            <p:spPr>
              <a:xfrm>
                <a:off x="6260454" y="1310425"/>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0</a:t>
                </a:r>
                <a:endParaRPr lang="de-de" sz="1200" b="1" dirty="0">
                  <a:solidFill>
                    <a:srgbClr val="515151"/>
                  </a:solidFill>
                  <a:latin typeface="Arial"/>
                </a:endParaRPr>
              </a:p>
            </p:txBody>
          </p:sp>
          <p:cxnSp>
            <p:nvCxnSpPr>
              <p:cNvPr id="108" name="Gerader Verbinder 107">
                <a:extLst>
                  <a:ext uri="{FF2B5EF4-FFF2-40B4-BE49-F238E27FC236}">
                    <a16:creationId xmlns:a16="http://schemas.microsoft.com/office/drawing/2014/main" id="{C30B96D1-2304-4B43-BCD1-35AA361D5BCE}"/>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uppieren 108">
              <a:extLst>
                <a:ext uri="{FF2B5EF4-FFF2-40B4-BE49-F238E27FC236}">
                  <a16:creationId xmlns:a16="http://schemas.microsoft.com/office/drawing/2014/main" id="{60309B39-5CED-4201-9E35-E84515C84B3A}"/>
                </a:ext>
              </a:extLst>
            </p:cNvPr>
            <p:cNvGrpSpPr/>
            <p:nvPr/>
          </p:nvGrpSpPr>
          <p:grpSpPr>
            <a:xfrm>
              <a:off x="5493679" y="1637544"/>
              <a:ext cx="269626" cy="507831"/>
              <a:chOff x="6260453" y="1310425"/>
              <a:chExt cx="269626" cy="507831"/>
            </a:xfrm>
          </p:grpSpPr>
          <p:sp>
            <p:nvSpPr>
              <p:cNvPr id="110" name="TextBox 18">
                <a:extLst>
                  <a:ext uri="{FF2B5EF4-FFF2-40B4-BE49-F238E27FC236}">
                    <a16:creationId xmlns:a16="http://schemas.microsoft.com/office/drawing/2014/main" id="{FF18E638-6CD7-43D4-80BE-3F088FA05F26}"/>
                  </a:ext>
                </a:extLst>
              </p:cNvPr>
              <p:cNvSpPr txBox="1"/>
              <p:nvPr/>
            </p:nvSpPr>
            <p:spPr>
              <a:xfrm>
                <a:off x="6260453" y="1310425"/>
                <a:ext cx="269626" cy="276999"/>
              </a:xfrm>
              <a:prstGeom prst="rect">
                <a:avLst/>
              </a:prstGeom>
              <a:noFill/>
            </p:spPr>
            <p:txBody>
              <a:bodyPr wrap="none" rtlCol="0">
                <a:spAutoFit/>
              </a:bodyPr>
              <a:lstStyle/>
              <a:p>
                <a:pPr algn="ctr" defTabSz="727272">
                  <a:defRPr/>
                </a:pPr>
                <a:r>
                  <a:rPr lang="de-DE" sz="1200" b="1" dirty="0">
                    <a:solidFill>
                      <a:srgbClr val="515151"/>
                    </a:solidFill>
                    <a:latin typeface="Arial"/>
                  </a:rPr>
                  <a:t>6</a:t>
                </a:r>
                <a:endParaRPr lang="de-de" sz="1200" b="1" dirty="0">
                  <a:solidFill>
                    <a:srgbClr val="515151"/>
                  </a:solidFill>
                  <a:latin typeface="Arial"/>
                </a:endParaRPr>
              </a:p>
            </p:txBody>
          </p:sp>
          <p:cxnSp>
            <p:nvCxnSpPr>
              <p:cNvPr id="111" name="Gerader Verbinder 110">
                <a:extLst>
                  <a:ext uri="{FF2B5EF4-FFF2-40B4-BE49-F238E27FC236}">
                    <a16:creationId xmlns:a16="http://schemas.microsoft.com/office/drawing/2014/main" id="{37C70DC5-FF76-428E-9854-721960441C23}"/>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uppieren 111">
              <a:extLst>
                <a:ext uri="{FF2B5EF4-FFF2-40B4-BE49-F238E27FC236}">
                  <a16:creationId xmlns:a16="http://schemas.microsoft.com/office/drawing/2014/main" id="{52B7214B-3960-4FA6-B58F-CFCD56BE79D7}"/>
                </a:ext>
              </a:extLst>
            </p:cNvPr>
            <p:cNvGrpSpPr/>
            <p:nvPr/>
          </p:nvGrpSpPr>
          <p:grpSpPr>
            <a:xfrm>
              <a:off x="7225610" y="1637544"/>
              <a:ext cx="269625" cy="507831"/>
              <a:chOff x="6260454" y="1310425"/>
              <a:chExt cx="269625" cy="507831"/>
            </a:xfrm>
          </p:grpSpPr>
          <p:sp>
            <p:nvSpPr>
              <p:cNvPr id="113" name="TextBox 18">
                <a:extLst>
                  <a:ext uri="{FF2B5EF4-FFF2-40B4-BE49-F238E27FC236}">
                    <a16:creationId xmlns:a16="http://schemas.microsoft.com/office/drawing/2014/main" id="{993049A0-42F8-4109-949B-31E8B382B3B6}"/>
                  </a:ext>
                </a:extLst>
              </p:cNvPr>
              <p:cNvSpPr txBox="1"/>
              <p:nvPr/>
            </p:nvSpPr>
            <p:spPr>
              <a:xfrm>
                <a:off x="6260454" y="1310425"/>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3</a:t>
                </a:r>
                <a:endParaRPr lang="de-de" sz="1200" b="1" dirty="0">
                  <a:solidFill>
                    <a:srgbClr val="515151"/>
                  </a:solidFill>
                  <a:latin typeface="Arial"/>
                </a:endParaRPr>
              </a:p>
            </p:txBody>
          </p:sp>
          <p:cxnSp>
            <p:nvCxnSpPr>
              <p:cNvPr id="114" name="Gerader Verbinder 113">
                <a:extLst>
                  <a:ext uri="{FF2B5EF4-FFF2-40B4-BE49-F238E27FC236}">
                    <a16:creationId xmlns:a16="http://schemas.microsoft.com/office/drawing/2014/main" id="{6FA13386-F397-41A3-A049-0D2F16D2033F}"/>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7" name="Gerader Verbinder 116">
              <a:extLst>
                <a:ext uri="{FF2B5EF4-FFF2-40B4-BE49-F238E27FC236}">
                  <a16:creationId xmlns:a16="http://schemas.microsoft.com/office/drawing/2014/main" id="{9500C679-A15E-4D0F-B6D9-301D4687BEE2}"/>
                </a:ext>
              </a:extLst>
            </p:cNvPr>
            <p:cNvCxnSpPr>
              <a:cxnSpLocks/>
            </p:cNvCxnSpPr>
            <p:nvPr/>
          </p:nvCxnSpPr>
          <p:spPr bwMode="auto">
            <a:xfrm>
              <a:off x="6027259" y="4513229"/>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8B644952-A057-4185-A6A3-6E212A45C899}"/>
                </a:ext>
              </a:extLst>
            </p:cNvPr>
            <p:cNvCxnSpPr>
              <a:cxnSpLocks/>
            </p:cNvCxnSpPr>
            <p:nvPr/>
          </p:nvCxnSpPr>
          <p:spPr bwMode="auto">
            <a:xfrm>
              <a:off x="8720103" y="4513229"/>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F9FA8AA0-C6FA-4155-8E3C-5560DE43D67B}"/>
                </a:ext>
              </a:extLst>
            </p:cNvPr>
            <p:cNvCxnSpPr>
              <a:cxnSpLocks/>
            </p:cNvCxnSpPr>
            <p:nvPr/>
          </p:nvCxnSpPr>
          <p:spPr bwMode="auto">
            <a:xfrm>
              <a:off x="7360422" y="4513229"/>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C045D865-86CF-46FF-88C1-52152E782769}"/>
                </a:ext>
              </a:extLst>
            </p:cNvPr>
            <p:cNvSpPr/>
            <p:nvPr/>
          </p:nvSpPr>
          <p:spPr bwMode="auto">
            <a:xfrm>
              <a:off x="5940493" y="4946682"/>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28" name="Ellipse 127">
              <a:extLst>
                <a:ext uri="{FF2B5EF4-FFF2-40B4-BE49-F238E27FC236}">
                  <a16:creationId xmlns:a16="http://schemas.microsoft.com/office/drawing/2014/main" id="{27B1B697-8097-4380-B530-AC08BD7B385F}"/>
                </a:ext>
              </a:extLst>
            </p:cNvPr>
            <p:cNvSpPr/>
            <p:nvPr/>
          </p:nvSpPr>
          <p:spPr bwMode="auto">
            <a:xfrm>
              <a:off x="5940493" y="5322393"/>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29" name="Ellipse 128">
              <a:extLst>
                <a:ext uri="{FF2B5EF4-FFF2-40B4-BE49-F238E27FC236}">
                  <a16:creationId xmlns:a16="http://schemas.microsoft.com/office/drawing/2014/main" id="{142B0ECB-274A-44C1-BFC4-585B009EAB7F}"/>
                </a:ext>
              </a:extLst>
            </p:cNvPr>
            <p:cNvSpPr/>
            <p:nvPr/>
          </p:nvSpPr>
          <p:spPr bwMode="auto">
            <a:xfrm>
              <a:off x="11373716" y="4946682"/>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0" name="Ellipse 129">
              <a:extLst>
                <a:ext uri="{FF2B5EF4-FFF2-40B4-BE49-F238E27FC236}">
                  <a16:creationId xmlns:a16="http://schemas.microsoft.com/office/drawing/2014/main" id="{0B86316B-859E-4F60-BE9D-144834CC8C7C}"/>
                </a:ext>
              </a:extLst>
            </p:cNvPr>
            <p:cNvSpPr/>
            <p:nvPr/>
          </p:nvSpPr>
          <p:spPr bwMode="auto">
            <a:xfrm>
              <a:off x="11373716" y="5322393"/>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1" name="Ellipse 130">
              <a:extLst>
                <a:ext uri="{FF2B5EF4-FFF2-40B4-BE49-F238E27FC236}">
                  <a16:creationId xmlns:a16="http://schemas.microsoft.com/office/drawing/2014/main" id="{547C57F9-D7B8-44AA-B05F-6E1D99C48820}"/>
                </a:ext>
              </a:extLst>
            </p:cNvPr>
            <p:cNvSpPr/>
            <p:nvPr/>
          </p:nvSpPr>
          <p:spPr bwMode="auto">
            <a:xfrm>
              <a:off x="7273656" y="5322393"/>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2" name="Ellipse 131">
              <a:extLst>
                <a:ext uri="{FF2B5EF4-FFF2-40B4-BE49-F238E27FC236}">
                  <a16:creationId xmlns:a16="http://schemas.microsoft.com/office/drawing/2014/main" id="{5AEFDE4D-6664-4777-AA42-8B51329EF47A}"/>
                </a:ext>
              </a:extLst>
            </p:cNvPr>
            <p:cNvSpPr/>
            <p:nvPr/>
          </p:nvSpPr>
          <p:spPr bwMode="auto">
            <a:xfrm>
              <a:off x="8628598" y="5322393"/>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3" name="Ellipse 132">
              <a:extLst>
                <a:ext uri="{FF2B5EF4-FFF2-40B4-BE49-F238E27FC236}">
                  <a16:creationId xmlns:a16="http://schemas.microsoft.com/office/drawing/2014/main" id="{6263DDC2-3A06-4B65-8C2A-BFFFBC8165B5}"/>
                </a:ext>
              </a:extLst>
            </p:cNvPr>
            <p:cNvSpPr/>
            <p:nvPr/>
          </p:nvSpPr>
          <p:spPr bwMode="auto">
            <a:xfrm>
              <a:off x="9189818" y="5322393"/>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4" name="Ellipse 133">
              <a:extLst>
                <a:ext uri="{FF2B5EF4-FFF2-40B4-BE49-F238E27FC236}">
                  <a16:creationId xmlns:a16="http://schemas.microsoft.com/office/drawing/2014/main" id="{E0CCDDB1-6A76-4B2F-BD3D-9DA0BE8A6713}"/>
                </a:ext>
              </a:extLst>
            </p:cNvPr>
            <p:cNvSpPr/>
            <p:nvPr/>
          </p:nvSpPr>
          <p:spPr bwMode="auto">
            <a:xfrm>
              <a:off x="10281766" y="5322393"/>
              <a:ext cx="173532" cy="173532"/>
            </a:xfrm>
            <a:prstGeom prst="ellipse">
              <a:avLst/>
            </a:prstGeom>
            <a:solidFill>
              <a:schemeClr val="bg1"/>
            </a:solid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35" name="TextBox 13">
              <a:extLst>
                <a:ext uri="{FF2B5EF4-FFF2-40B4-BE49-F238E27FC236}">
                  <a16:creationId xmlns:a16="http://schemas.microsoft.com/office/drawing/2014/main" id="{60C75E8F-E660-42DA-B162-EE5F6E881E1E}"/>
                </a:ext>
              </a:extLst>
            </p:cNvPr>
            <p:cNvSpPr txBox="1"/>
            <p:nvPr/>
          </p:nvSpPr>
          <p:spPr>
            <a:xfrm>
              <a:off x="716601" y="4887743"/>
              <a:ext cx="5200264" cy="677108"/>
            </a:xfrm>
            <a:prstGeom prst="rect">
              <a:avLst/>
            </a:prstGeom>
            <a:noFill/>
          </p:spPr>
          <p:txBody>
            <a:bodyPr wrap="square" rtlCol="0">
              <a:spAutoFit/>
            </a:bodyPr>
            <a:lstStyle/>
            <a:p>
              <a:pPr algn="r" defTabSz="727272">
                <a:spcBef>
                  <a:spcPts val="1200"/>
                </a:spcBef>
                <a:defRPr/>
              </a:pPr>
              <a:r>
                <a:rPr lang="de-DE" sz="1400" b="1" dirty="0">
                  <a:solidFill>
                    <a:srgbClr val="515151"/>
                  </a:solidFill>
                </a:rPr>
                <a:t>DXA</a:t>
              </a:r>
              <a:r>
                <a:rPr lang="de-DE" sz="1400" dirty="0">
                  <a:solidFill>
                    <a:srgbClr val="515151"/>
                  </a:solidFill>
                </a:rPr>
                <a:t> (BMD an LWS, TH, FN und 1/3 des Radius)</a:t>
              </a:r>
            </a:p>
            <a:p>
              <a:pPr algn="r" defTabSz="727272">
                <a:spcBef>
                  <a:spcPts val="1200"/>
                </a:spcBef>
                <a:defRPr/>
              </a:pPr>
              <a:r>
                <a:rPr lang="de-DE" sz="1400" b="1" dirty="0">
                  <a:solidFill>
                    <a:srgbClr val="515151"/>
                  </a:solidFill>
                </a:rPr>
                <a:t>Biomarker</a:t>
              </a:r>
              <a:r>
                <a:rPr lang="de-DE" sz="1400" dirty="0">
                  <a:solidFill>
                    <a:srgbClr val="515151"/>
                  </a:solidFill>
                </a:rPr>
                <a:t> (sCTX-1 und P1NP)</a:t>
              </a:r>
            </a:p>
          </p:txBody>
        </p:sp>
        <p:cxnSp>
          <p:nvCxnSpPr>
            <p:cNvPr id="10" name="Gerader Verbinder 9">
              <a:extLst>
                <a:ext uri="{FF2B5EF4-FFF2-40B4-BE49-F238E27FC236}">
                  <a16:creationId xmlns:a16="http://schemas.microsoft.com/office/drawing/2014/main" id="{07C36F93-8C83-4FEE-9C2F-67BB31E544E4}"/>
                </a:ext>
              </a:extLst>
            </p:cNvPr>
            <p:cNvCxnSpPr>
              <a:cxnSpLocks/>
            </p:cNvCxnSpPr>
            <p:nvPr/>
          </p:nvCxnSpPr>
          <p:spPr bwMode="auto">
            <a:xfrm>
              <a:off x="1225143" y="5238857"/>
              <a:ext cx="10434096" cy="0"/>
            </a:xfrm>
            <a:prstGeom prst="line">
              <a:avLst/>
            </a:prstGeom>
            <a:noFill/>
            <a:ln w="9525" cap="flat" cmpd="sng" algn="ctr">
              <a:solidFill>
                <a:schemeClr val="tx1"/>
              </a:solidFill>
              <a:prstDash val="solid"/>
              <a:round/>
              <a:headEnd type="none" w="med" len="med"/>
              <a:tailEnd type="none" w="med" len="med"/>
            </a:ln>
            <a:effectLst/>
          </p:spPr>
        </p:cxnSp>
        <p:cxnSp>
          <p:nvCxnSpPr>
            <p:cNvPr id="136" name="Gerader Verbinder 135">
              <a:extLst>
                <a:ext uri="{FF2B5EF4-FFF2-40B4-BE49-F238E27FC236}">
                  <a16:creationId xmlns:a16="http://schemas.microsoft.com/office/drawing/2014/main" id="{0C625FE0-9D77-4292-BACC-87802C933695}"/>
                </a:ext>
              </a:extLst>
            </p:cNvPr>
            <p:cNvCxnSpPr>
              <a:cxnSpLocks/>
            </p:cNvCxnSpPr>
            <p:nvPr/>
          </p:nvCxnSpPr>
          <p:spPr bwMode="auto">
            <a:xfrm>
              <a:off x="1225143" y="4882980"/>
              <a:ext cx="10434096" cy="0"/>
            </a:xfrm>
            <a:prstGeom prst="line">
              <a:avLst/>
            </a:prstGeom>
            <a:noFill/>
            <a:ln w="9525" cap="flat" cmpd="sng" algn="ctr">
              <a:solidFill>
                <a:schemeClr val="tx1"/>
              </a:solidFill>
              <a:prstDash val="solid"/>
              <a:round/>
              <a:headEnd type="none" w="med" len="med"/>
              <a:tailEnd type="none" w="med" len="med"/>
            </a:ln>
            <a:effectLst/>
          </p:spPr>
        </p:cxnSp>
        <p:cxnSp>
          <p:nvCxnSpPr>
            <p:cNvPr id="137" name="Gerader Verbinder 136">
              <a:extLst>
                <a:ext uri="{FF2B5EF4-FFF2-40B4-BE49-F238E27FC236}">
                  <a16:creationId xmlns:a16="http://schemas.microsoft.com/office/drawing/2014/main" id="{7FDD2BCC-266B-45A4-8092-ACF8CA7F4BA0}"/>
                </a:ext>
              </a:extLst>
            </p:cNvPr>
            <p:cNvCxnSpPr>
              <a:cxnSpLocks/>
            </p:cNvCxnSpPr>
            <p:nvPr/>
          </p:nvCxnSpPr>
          <p:spPr bwMode="auto">
            <a:xfrm>
              <a:off x="1225143" y="5569614"/>
              <a:ext cx="10434096" cy="0"/>
            </a:xfrm>
            <a:prstGeom prst="line">
              <a:avLst/>
            </a:prstGeom>
            <a:noFill/>
            <a:ln w="9525" cap="flat" cmpd="sng" algn="ctr">
              <a:solidFill>
                <a:schemeClr val="tx1"/>
              </a:solidFill>
              <a:prstDash val="solid"/>
              <a:round/>
              <a:headEnd type="none" w="med" len="med"/>
              <a:tailEnd type="none" w="med" len="med"/>
            </a:ln>
            <a:effectLst/>
          </p:spPr>
        </p:cxnSp>
      </p:grpSp>
      <p:sp>
        <p:nvSpPr>
          <p:cNvPr id="50" name="Freihandform 11">
            <a:extLst>
              <a:ext uri="{FF2B5EF4-FFF2-40B4-BE49-F238E27FC236}">
                <a16:creationId xmlns:a16="http://schemas.microsoft.com/office/drawing/2014/main" id="{9780677B-7F80-4FD6-BCF5-3F853C794EAA}"/>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Internationale, doppelblinde, randomisierte Studie mit Aktivkontrolle</a:t>
            </a:r>
          </a:p>
        </p:txBody>
      </p:sp>
    </p:spTree>
    <p:extLst>
      <p:ext uri="{BB962C8B-B14F-4D97-AF65-F5344CB8AC3E}">
        <p14:creationId xmlns:p14="http://schemas.microsoft.com/office/powerpoint/2010/main" val="335195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763BF9-FF48-49D7-94E2-8EAA05BF34AA}"/>
              </a:ext>
            </a:extLst>
          </p:cNvPr>
          <p:cNvSpPr>
            <a:spLocks noGrp="1"/>
          </p:cNvSpPr>
          <p:nvPr>
            <p:ph type="title"/>
          </p:nvPr>
        </p:nvSpPr>
        <p:spPr/>
        <p:txBody>
          <a:bodyPr/>
          <a:lstStyle/>
          <a:p>
            <a:r>
              <a:rPr lang="de-DE" b="1" dirty="0"/>
              <a:t>Die </a:t>
            </a:r>
            <a:r>
              <a:rPr lang="de-de" b="1" dirty="0"/>
              <a:t>BMD</a:t>
            </a:r>
            <a:r>
              <a:rPr lang="de-DE" b="1" dirty="0"/>
              <a:t> stieg in 12 Monaten</a:t>
            </a:r>
            <a:r>
              <a:rPr lang="de-de" b="1" dirty="0"/>
              <a:t> </a:t>
            </a:r>
            <a:r>
              <a:rPr lang="de-DE" b="1" dirty="0"/>
              <a:t>an </a:t>
            </a:r>
            <a:r>
              <a:rPr lang="de-de" b="1" dirty="0"/>
              <a:t>allen </a:t>
            </a:r>
            <a:r>
              <a:rPr lang="de-DE" b="1" dirty="0"/>
              <a:t>Lokalisationen</a:t>
            </a:r>
            <a:r>
              <a:rPr lang="de-de" b="1" dirty="0"/>
              <a:t> </a:t>
            </a:r>
            <a:r>
              <a:rPr lang="de-DE" b="1" dirty="0"/>
              <a:t>unter</a:t>
            </a:r>
            <a:r>
              <a:rPr lang="de-de" b="1" dirty="0"/>
              <a:t> D</a:t>
            </a:r>
            <a:r>
              <a:rPr lang="de-DE" b="1" dirty="0"/>
              <a:t>enosumab</a:t>
            </a:r>
            <a:r>
              <a:rPr lang="de-de" b="1" dirty="0"/>
              <a:t> signifikant </a:t>
            </a:r>
            <a:r>
              <a:rPr lang="de-DE" b="1" dirty="0"/>
              <a:t>stärker an</a:t>
            </a:r>
            <a:r>
              <a:rPr lang="de-de" b="1" dirty="0"/>
              <a:t> als </a:t>
            </a:r>
            <a:r>
              <a:rPr lang="de-DE" b="1" dirty="0"/>
              <a:t>unter</a:t>
            </a:r>
            <a:r>
              <a:rPr lang="de-de" b="1" dirty="0"/>
              <a:t> Z</a:t>
            </a:r>
            <a:r>
              <a:rPr lang="de-DE" b="1" dirty="0"/>
              <a:t>oledronat</a:t>
            </a:r>
            <a:endParaRPr lang="de-de" b="1" dirty="0"/>
          </a:p>
        </p:txBody>
      </p:sp>
      <p:sp>
        <p:nvSpPr>
          <p:cNvPr id="3" name="Text Placeholder 2">
            <a:extLst>
              <a:ext uri="{FF2B5EF4-FFF2-40B4-BE49-F238E27FC236}">
                <a16:creationId xmlns:a16="http://schemas.microsoft.com/office/drawing/2014/main" id="{B3D90CA5-5A82-43CC-BD99-EA4F254A62B3}"/>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Dmab = Denosumab, KI =Konfidenzintervall, </a:t>
            </a:r>
            <a:r>
              <a:rPr lang="de-de" sz="800" dirty="0"/>
              <a:t>LSM = Mittelwert der kleinsten Quadrate</a:t>
            </a:r>
            <a:r>
              <a:rPr lang="de-DE" sz="800" dirty="0"/>
              <a:t>, ZOL = Zoledronat</a:t>
            </a:r>
            <a:r>
              <a:rPr lang="de-de" sz="800" dirty="0"/>
              <a:t>.</a:t>
            </a:r>
            <a:endParaRPr lang="de-DE" sz="800" dirty="0"/>
          </a:p>
          <a:p>
            <a:r>
              <a:rPr lang="de-de" sz="800" dirty="0"/>
              <a:t>*</a:t>
            </a:r>
            <a:r>
              <a:rPr lang="de-DE" sz="800" dirty="0"/>
              <a:t> </a:t>
            </a:r>
            <a:r>
              <a:rPr lang="de-de" sz="800" dirty="0"/>
              <a:t>p &lt; 0,0001 für Nichtunterlegenheit</a:t>
            </a:r>
            <a:r>
              <a:rPr lang="de-DE" sz="800" dirty="0"/>
              <a:t>.</a:t>
            </a:r>
            <a:r>
              <a:rPr lang="de-de" sz="800" dirty="0"/>
              <a:t> </a:t>
            </a:r>
            <a:r>
              <a:rPr lang="de-de" sz="800" baseline="30000" dirty="0"/>
              <a:t>†</a:t>
            </a:r>
            <a:r>
              <a:rPr lang="de-DE" sz="800" baseline="30000" dirty="0"/>
              <a:t> </a:t>
            </a:r>
            <a:r>
              <a:rPr lang="de-de" sz="800" dirty="0"/>
              <a:t>p &lt; 0,0001 für Überlegenheit</a:t>
            </a:r>
            <a:r>
              <a:rPr lang="de-DE" sz="800" dirty="0"/>
              <a:t>. </a:t>
            </a:r>
            <a:r>
              <a:rPr lang="de-de" sz="800" baseline="30000" dirty="0"/>
              <a:t>‡</a:t>
            </a:r>
            <a:r>
              <a:rPr lang="de-DE" sz="800" baseline="30000" dirty="0"/>
              <a:t> </a:t>
            </a:r>
            <a:r>
              <a:rPr lang="de-de" sz="800" dirty="0"/>
              <a:t>p = 0,018 für Überlegenheit.</a:t>
            </a:r>
            <a:endParaRPr lang="de-DE" sz="800" dirty="0"/>
          </a:p>
          <a:p>
            <a:r>
              <a:rPr lang="de-de" sz="880" dirty="0">
                <a:solidFill>
                  <a:srgbClr val="3B839F"/>
                </a:solidFill>
              </a:rPr>
              <a:t>Miller PD et al. J Clin Endocrinol </a:t>
            </a:r>
            <a:r>
              <a:rPr lang="de-de" sz="880" dirty="0" err="1">
                <a:solidFill>
                  <a:srgbClr val="3B839F"/>
                </a:solidFill>
              </a:rPr>
              <a:t>Metab</a:t>
            </a:r>
            <a:r>
              <a:rPr lang="de-de" sz="880" dirty="0">
                <a:solidFill>
                  <a:srgbClr val="3B839F"/>
                </a:solidFill>
              </a:rPr>
              <a:t> 2016;</a:t>
            </a:r>
            <a:r>
              <a:rPr lang="de-DE" sz="880" dirty="0">
                <a:solidFill>
                  <a:srgbClr val="3B839F"/>
                </a:solidFill>
              </a:rPr>
              <a:t> </a:t>
            </a:r>
            <a:r>
              <a:rPr lang="de-de" sz="880" dirty="0">
                <a:solidFill>
                  <a:srgbClr val="3B839F"/>
                </a:solidFill>
              </a:rPr>
              <a:t>101:</a:t>
            </a:r>
            <a:r>
              <a:rPr lang="de-DE" sz="880" dirty="0">
                <a:solidFill>
                  <a:srgbClr val="3B839F"/>
                </a:solidFill>
              </a:rPr>
              <a:t> </a:t>
            </a:r>
            <a:r>
              <a:rPr lang="de-de" sz="880" dirty="0">
                <a:solidFill>
                  <a:srgbClr val="3B839F"/>
                </a:solidFill>
              </a:rPr>
              <a:t>3163‒70.</a:t>
            </a:r>
          </a:p>
        </p:txBody>
      </p:sp>
      <p:grpSp>
        <p:nvGrpSpPr>
          <p:cNvPr id="2" name="Gruppieren 1">
            <a:extLst>
              <a:ext uri="{FF2B5EF4-FFF2-40B4-BE49-F238E27FC236}">
                <a16:creationId xmlns:a16="http://schemas.microsoft.com/office/drawing/2014/main" id="{5B8EF63A-7F0D-4E46-A880-1BAF3D2D10BA}"/>
              </a:ext>
            </a:extLst>
          </p:cNvPr>
          <p:cNvGrpSpPr/>
          <p:nvPr/>
        </p:nvGrpSpPr>
        <p:grpSpPr>
          <a:xfrm>
            <a:off x="676585" y="1533338"/>
            <a:ext cx="9739892" cy="4387866"/>
            <a:chOff x="676585" y="1684117"/>
            <a:chExt cx="9739892" cy="4387866"/>
          </a:xfrm>
        </p:grpSpPr>
        <p:graphicFrame>
          <p:nvGraphicFramePr>
            <p:cNvPr id="38" name="Chart 87">
              <a:extLst>
                <a:ext uri="{FF2B5EF4-FFF2-40B4-BE49-F238E27FC236}">
                  <a16:creationId xmlns:a16="http://schemas.microsoft.com/office/drawing/2014/main" id="{3AD1AD77-0FAE-4559-AF5A-243179958843}"/>
                </a:ext>
              </a:extLst>
            </p:cNvPr>
            <p:cNvGraphicFramePr>
              <a:graphicFrameLocks/>
            </p:cNvGraphicFramePr>
            <p:nvPr>
              <p:extLst>
                <p:ext uri="{D42A27DB-BD31-4B8C-83A1-F6EECF244321}">
                  <p14:modId xmlns:p14="http://schemas.microsoft.com/office/powerpoint/2010/main" val="2822577758"/>
                </p:ext>
              </p:extLst>
            </p:nvPr>
          </p:nvGraphicFramePr>
          <p:xfrm>
            <a:off x="1592023" y="1684117"/>
            <a:ext cx="8824454" cy="3892302"/>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7">
              <a:extLst>
                <a:ext uri="{FF2B5EF4-FFF2-40B4-BE49-F238E27FC236}">
                  <a16:creationId xmlns:a16="http://schemas.microsoft.com/office/drawing/2014/main" id="{4CDA4A9C-8CB2-46D6-8DE0-BB3C1C83922A}"/>
                </a:ext>
              </a:extLst>
            </p:cNvPr>
            <p:cNvSpPr txBox="1"/>
            <p:nvPr/>
          </p:nvSpPr>
          <p:spPr>
            <a:xfrm rot="16200000">
              <a:off x="68708" y="3285055"/>
              <a:ext cx="3584283" cy="5388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9178">
                <a:defRPr/>
              </a:pPr>
              <a:r>
                <a:rPr lang="de-de" sz="1451" b="1" dirty="0">
                  <a:solidFill>
                    <a:srgbClr val="515151"/>
                  </a:solidFill>
                </a:rPr>
                <a:t>Prozentuale Veränderung der LSM</a:t>
              </a:r>
              <a:br>
                <a:rPr lang="de-de" sz="1451" b="1" dirty="0">
                  <a:solidFill>
                    <a:srgbClr val="515151"/>
                  </a:solidFill>
                </a:rPr>
              </a:br>
              <a:r>
                <a:rPr lang="de-de" sz="1451" b="1" dirty="0">
                  <a:solidFill>
                    <a:srgbClr val="515151"/>
                  </a:solidFill>
                </a:rPr>
                <a:t>ab Baseline (95</a:t>
              </a:r>
              <a:r>
                <a:rPr lang="de-DE" sz="1451" b="1" dirty="0">
                  <a:solidFill>
                    <a:srgbClr val="515151"/>
                  </a:solidFill>
                </a:rPr>
                <a:t>-</a:t>
              </a:r>
              <a:r>
                <a:rPr lang="de-de" sz="1451" b="1" dirty="0">
                  <a:solidFill>
                    <a:srgbClr val="515151"/>
                  </a:solidFill>
                </a:rPr>
                <a:t>%</a:t>
              </a:r>
              <a:r>
                <a:rPr lang="de-DE" sz="1451" b="1" dirty="0">
                  <a:solidFill>
                    <a:srgbClr val="515151"/>
                  </a:solidFill>
                </a:rPr>
                <a:t>-</a:t>
              </a:r>
              <a:r>
                <a:rPr lang="de-de" sz="1451" b="1" dirty="0">
                  <a:solidFill>
                    <a:srgbClr val="515151"/>
                  </a:solidFill>
                </a:rPr>
                <a:t>KI)</a:t>
              </a:r>
            </a:p>
          </p:txBody>
        </p:sp>
        <p:sp>
          <p:nvSpPr>
            <p:cNvPr id="40" name="TextBox 8">
              <a:extLst>
                <a:ext uri="{FF2B5EF4-FFF2-40B4-BE49-F238E27FC236}">
                  <a16:creationId xmlns:a16="http://schemas.microsoft.com/office/drawing/2014/main" id="{5CDD313D-3B4A-4E9C-BEF8-A7EC8C6631B7}"/>
                </a:ext>
              </a:extLst>
            </p:cNvPr>
            <p:cNvSpPr txBox="1"/>
            <p:nvPr/>
          </p:nvSpPr>
          <p:spPr>
            <a:xfrm>
              <a:off x="3306904" y="1902682"/>
              <a:ext cx="719928" cy="3330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9178">
                <a:defRPr/>
              </a:pPr>
              <a:r>
                <a:rPr lang="de-de" sz="1451" dirty="0">
                  <a:solidFill>
                    <a:srgbClr val="515151"/>
                  </a:solidFill>
                </a:rPr>
                <a:t>2,1*</a:t>
              </a:r>
            </a:p>
          </p:txBody>
        </p:sp>
        <p:sp>
          <p:nvSpPr>
            <p:cNvPr id="41" name="TextBox 9">
              <a:extLst>
                <a:ext uri="{FF2B5EF4-FFF2-40B4-BE49-F238E27FC236}">
                  <a16:creationId xmlns:a16="http://schemas.microsoft.com/office/drawing/2014/main" id="{57497147-F562-4C23-B012-808CA8B929A6}"/>
                </a:ext>
              </a:extLst>
            </p:cNvPr>
            <p:cNvSpPr txBox="1"/>
            <p:nvPr/>
          </p:nvSpPr>
          <p:spPr>
            <a:xfrm>
              <a:off x="5250006" y="2740335"/>
              <a:ext cx="703054" cy="3330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9178">
                <a:defRPr/>
              </a:pPr>
              <a:r>
                <a:rPr lang="de-de" sz="1451" dirty="0">
                  <a:solidFill>
                    <a:srgbClr val="515151"/>
                  </a:solidFill>
                </a:rPr>
                <a:t>1,4*</a:t>
              </a:r>
            </a:p>
          </p:txBody>
        </p:sp>
        <p:sp>
          <p:nvSpPr>
            <p:cNvPr id="42" name="TextBox 10">
              <a:extLst>
                <a:ext uri="{FF2B5EF4-FFF2-40B4-BE49-F238E27FC236}">
                  <a16:creationId xmlns:a16="http://schemas.microsoft.com/office/drawing/2014/main" id="{17E3CABC-91CF-4889-8589-8961206C0A3D}"/>
                </a:ext>
              </a:extLst>
            </p:cNvPr>
            <p:cNvSpPr txBox="1"/>
            <p:nvPr/>
          </p:nvSpPr>
          <p:spPr>
            <a:xfrm>
              <a:off x="7181550" y="3105015"/>
              <a:ext cx="681942" cy="3330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9178">
                <a:defRPr/>
              </a:pPr>
              <a:r>
                <a:rPr lang="de-de" sz="1451" dirty="0">
                  <a:solidFill>
                    <a:srgbClr val="515151"/>
                  </a:solidFill>
                </a:rPr>
                <a:t>1,2</a:t>
              </a:r>
              <a:r>
                <a:rPr lang="de-de" sz="1451" baseline="30000" dirty="0">
                  <a:solidFill>
                    <a:srgbClr val="515151"/>
                  </a:solidFill>
                </a:rPr>
                <a:t>†</a:t>
              </a:r>
            </a:p>
          </p:txBody>
        </p:sp>
        <p:sp>
          <p:nvSpPr>
            <p:cNvPr id="43" name="TextBox 11">
              <a:extLst>
                <a:ext uri="{FF2B5EF4-FFF2-40B4-BE49-F238E27FC236}">
                  <a16:creationId xmlns:a16="http://schemas.microsoft.com/office/drawing/2014/main" id="{356B8F79-D13A-495E-A11B-0F652C87C581}"/>
                </a:ext>
              </a:extLst>
            </p:cNvPr>
            <p:cNvSpPr txBox="1"/>
            <p:nvPr/>
          </p:nvSpPr>
          <p:spPr>
            <a:xfrm>
              <a:off x="9091953" y="3474446"/>
              <a:ext cx="693579" cy="3330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9178">
                <a:defRPr/>
              </a:pPr>
              <a:r>
                <a:rPr lang="de-de" sz="1451" dirty="0">
                  <a:solidFill>
                    <a:srgbClr val="515151"/>
                  </a:solidFill>
                </a:rPr>
                <a:t>0</a:t>
              </a:r>
              <a:r>
                <a:rPr lang="de-DE" sz="1451" dirty="0">
                  <a:solidFill>
                    <a:srgbClr val="515151"/>
                  </a:solidFill>
                </a:rPr>
                <a:t>,</a:t>
              </a:r>
              <a:r>
                <a:rPr lang="de-de" sz="1451" dirty="0">
                  <a:solidFill>
                    <a:srgbClr val="515151"/>
                  </a:solidFill>
                </a:rPr>
                <a:t>6</a:t>
              </a:r>
              <a:r>
                <a:rPr lang="de-de" sz="1451" baseline="30000" dirty="0">
                  <a:solidFill>
                    <a:srgbClr val="515151"/>
                  </a:solidFill>
                </a:rPr>
                <a:t>‡</a:t>
              </a:r>
            </a:p>
          </p:txBody>
        </p:sp>
        <p:grpSp>
          <p:nvGrpSpPr>
            <p:cNvPr id="44" name="Group 93">
              <a:extLst>
                <a:ext uri="{FF2B5EF4-FFF2-40B4-BE49-F238E27FC236}">
                  <a16:creationId xmlns:a16="http://schemas.microsoft.com/office/drawing/2014/main" id="{A717A82D-06D0-415C-B379-A3F2D94F1843}"/>
                </a:ext>
              </a:extLst>
            </p:cNvPr>
            <p:cNvGrpSpPr/>
            <p:nvPr/>
          </p:nvGrpSpPr>
          <p:grpSpPr>
            <a:xfrm flipH="1">
              <a:off x="3306906" y="2260939"/>
              <a:ext cx="719928" cy="1426368"/>
              <a:chOff x="1928007" y="3124199"/>
              <a:chExt cx="517289" cy="2011682"/>
            </a:xfrm>
          </p:grpSpPr>
          <p:sp>
            <p:nvSpPr>
              <p:cNvPr id="45" name="Line 21">
                <a:extLst>
                  <a:ext uri="{FF2B5EF4-FFF2-40B4-BE49-F238E27FC236}">
                    <a16:creationId xmlns:a16="http://schemas.microsoft.com/office/drawing/2014/main" id="{D418934A-0F03-4B71-9961-80D87F67DD8F}"/>
                  </a:ext>
                </a:extLst>
              </p:cNvPr>
              <p:cNvSpPr>
                <a:spLocks noChangeShapeType="1"/>
              </p:cNvSpPr>
              <p:nvPr/>
            </p:nvSpPr>
            <p:spPr bwMode="auto">
              <a:xfrm>
                <a:off x="1934707" y="3124201"/>
                <a:ext cx="0" cy="201168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defRPr/>
                </a:pPr>
                <a:endParaRPr lang="en-US" sz="1632" kern="0" dirty="0">
                  <a:solidFill>
                    <a:srgbClr val="515151"/>
                  </a:solidFill>
                </a:endParaRPr>
              </a:p>
            </p:txBody>
          </p:sp>
          <p:sp>
            <p:nvSpPr>
              <p:cNvPr id="46" name="Line 22">
                <a:extLst>
                  <a:ext uri="{FF2B5EF4-FFF2-40B4-BE49-F238E27FC236}">
                    <a16:creationId xmlns:a16="http://schemas.microsoft.com/office/drawing/2014/main" id="{6A8200A7-F5A5-4DAF-A29C-1B750483373A}"/>
                  </a:ext>
                </a:extLst>
              </p:cNvPr>
              <p:cNvSpPr>
                <a:spLocks noChangeShapeType="1"/>
              </p:cNvSpPr>
              <p:nvPr/>
            </p:nvSpPr>
            <p:spPr bwMode="auto">
              <a:xfrm>
                <a:off x="1928007" y="3124200"/>
                <a:ext cx="517289" cy="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defRPr/>
                </a:pPr>
                <a:endParaRPr lang="en-US" sz="1632" kern="0" dirty="0">
                  <a:solidFill>
                    <a:srgbClr val="515151"/>
                  </a:solidFill>
                </a:endParaRPr>
              </a:p>
            </p:txBody>
          </p:sp>
          <p:sp>
            <p:nvSpPr>
              <p:cNvPr id="47" name="Line 21">
                <a:extLst>
                  <a:ext uri="{FF2B5EF4-FFF2-40B4-BE49-F238E27FC236}">
                    <a16:creationId xmlns:a16="http://schemas.microsoft.com/office/drawing/2014/main" id="{F472699E-1037-4C1A-AFDA-11B440A4A18B}"/>
                  </a:ext>
                </a:extLst>
              </p:cNvPr>
              <p:cNvSpPr>
                <a:spLocks noChangeShapeType="1"/>
              </p:cNvSpPr>
              <p:nvPr/>
            </p:nvSpPr>
            <p:spPr bwMode="auto">
              <a:xfrm>
                <a:off x="2440769" y="3124199"/>
                <a:ext cx="0" cy="364674"/>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defRPr/>
                </a:pPr>
                <a:endParaRPr lang="en-US" sz="1632" kern="0" dirty="0">
                  <a:solidFill>
                    <a:srgbClr val="515151"/>
                  </a:solidFill>
                </a:endParaRPr>
              </a:p>
            </p:txBody>
          </p:sp>
        </p:grpSp>
        <p:grpSp>
          <p:nvGrpSpPr>
            <p:cNvPr id="48" name="Group 94">
              <a:extLst>
                <a:ext uri="{FF2B5EF4-FFF2-40B4-BE49-F238E27FC236}">
                  <a16:creationId xmlns:a16="http://schemas.microsoft.com/office/drawing/2014/main" id="{FD0E0C4D-43D7-4C54-8919-E577AB6888E2}"/>
                </a:ext>
              </a:extLst>
            </p:cNvPr>
            <p:cNvGrpSpPr/>
            <p:nvPr/>
          </p:nvGrpSpPr>
          <p:grpSpPr>
            <a:xfrm flipH="1">
              <a:off x="5245992" y="3138576"/>
              <a:ext cx="712376" cy="946187"/>
              <a:chOff x="1928007" y="3124199"/>
              <a:chExt cx="517289" cy="2011682"/>
            </a:xfrm>
          </p:grpSpPr>
          <p:sp>
            <p:nvSpPr>
              <p:cNvPr id="49" name="Line 21">
                <a:extLst>
                  <a:ext uri="{FF2B5EF4-FFF2-40B4-BE49-F238E27FC236}">
                    <a16:creationId xmlns:a16="http://schemas.microsoft.com/office/drawing/2014/main" id="{8085C0A5-075D-495F-A838-F0D72592A9EC}"/>
                  </a:ext>
                </a:extLst>
              </p:cNvPr>
              <p:cNvSpPr>
                <a:spLocks noChangeShapeType="1"/>
              </p:cNvSpPr>
              <p:nvPr/>
            </p:nvSpPr>
            <p:spPr bwMode="auto">
              <a:xfrm>
                <a:off x="1931854" y="3124201"/>
                <a:ext cx="0" cy="201168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sp>
            <p:nvSpPr>
              <p:cNvPr id="50" name="Line 22">
                <a:extLst>
                  <a:ext uri="{FF2B5EF4-FFF2-40B4-BE49-F238E27FC236}">
                    <a16:creationId xmlns:a16="http://schemas.microsoft.com/office/drawing/2014/main" id="{3A424A6F-DA13-431C-AF68-D7EDE9CAFEE0}"/>
                  </a:ext>
                </a:extLst>
              </p:cNvPr>
              <p:cNvSpPr>
                <a:spLocks noChangeShapeType="1"/>
              </p:cNvSpPr>
              <p:nvPr/>
            </p:nvSpPr>
            <p:spPr bwMode="auto">
              <a:xfrm>
                <a:off x="1928007" y="3124200"/>
                <a:ext cx="517289" cy="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sp>
            <p:nvSpPr>
              <p:cNvPr id="51" name="Line 21">
                <a:extLst>
                  <a:ext uri="{FF2B5EF4-FFF2-40B4-BE49-F238E27FC236}">
                    <a16:creationId xmlns:a16="http://schemas.microsoft.com/office/drawing/2014/main" id="{6A791799-0787-4380-A54D-92C89A20EB18}"/>
                  </a:ext>
                </a:extLst>
              </p:cNvPr>
              <p:cNvSpPr>
                <a:spLocks noChangeShapeType="1"/>
              </p:cNvSpPr>
              <p:nvPr/>
            </p:nvSpPr>
            <p:spPr bwMode="auto">
              <a:xfrm>
                <a:off x="2442381" y="3124199"/>
                <a:ext cx="0" cy="364673"/>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grpSp>
        <p:grpSp>
          <p:nvGrpSpPr>
            <p:cNvPr id="52" name="Group 95">
              <a:extLst>
                <a:ext uri="{FF2B5EF4-FFF2-40B4-BE49-F238E27FC236}">
                  <a16:creationId xmlns:a16="http://schemas.microsoft.com/office/drawing/2014/main" id="{5B4FE4AB-DEC3-49F2-83B8-FD43A35EE072}"/>
                </a:ext>
              </a:extLst>
            </p:cNvPr>
            <p:cNvGrpSpPr/>
            <p:nvPr/>
          </p:nvGrpSpPr>
          <p:grpSpPr>
            <a:xfrm flipH="1">
              <a:off x="7177620" y="3463270"/>
              <a:ext cx="690898" cy="893384"/>
              <a:chOff x="1928007" y="3124199"/>
              <a:chExt cx="517289" cy="2011682"/>
            </a:xfrm>
          </p:grpSpPr>
          <p:sp>
            <p:nvSpPr>
              <p:cNvPr id="53" name="Line 21">
                <a:extLst>
                  <a:ext uri="{FF2B5EF4-FFF2-40B4-BE49-F238E27FC236}">
                    <a16:creationId xmlns:a16="http://schemas.microsoft.com/office/drawing/2014/main" id="{B2273AD7-3139-4E03-A891-CA5CE92CAE3F}"/>
                  </a:ext>
                </a:extLst>
              </p:cNvPr>
              <p:cNvSpPr>
                <a:spLocks noChangeShapeType="1"/>
              </p:cNvSpPr>
              <p:nvPr/>
            </p:nvSpPr>
            <p:spPr bwMode="auto">
              <a:xfrm>
                <a:off x="1931765" y="3124201"/>
                <a:ext cx="0" cy="201168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sp>
            <p:nvSpPr>
              <p:cNvPr id="54" name="Line 22">
                <a:extLst>
                  <a:ext uri="{FF2B5EF4-FFF2-40B4-BE49-F238E27FC236}">
                    <a16:creationId xmlns:a16="http://schemas.microsoft.com/office/drawing/2014/main" id="{82E23ED4-49DD-4B7D-903D-4A4B179C8A6E}"/>
                  </a:ext>
                </a:extLst>
              </p:cNvPr>
              <p:cNvSpPr>
                <a:spLocks noChangeShapeType="1"/>
              </p:cNvSpPr>
              <p:nvPr/>
            </p:nvSpPr>
            <p:spPr bwMode="auto">
              <a:xfrm>
                <a:off x="1928007" y="3124200"/>
                <a:ext cx="517289" cy="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sp>
            <p:nvSpPr>
              <p:cNvPr id="55" name="Line 21">
                <a:extLst>
                  <a:ext uri="{FF2B5EF4-FFF2-40B4-BE49-F238E27FC236}">
                    <a16:creationId xmlns:a16="http://schemas.microsoft.com/office/drawing/2014/main" id="{A8434C1C-1210-4113-A07D-8BC5AC689730}"/>
                  </a:ext>
                </a:extLst>
              </p:cNvPr>
              <p:cNvSpPr>
                <a:spLocks noChangeShapeType="1"/>
              </p:cNvSpPr>
              <p:nvPr/>
            </p:nvSpPr>
            <p:spPr bwMode="auto">
              <a:xfrm>
                <a:off x="2442373" y="3124199"/>
                <a:ext cx="0" cy="364675"/>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grpSp>
        <p:grpSp>
          <p:nvGrpSpPr>
            <p:cNvPr id="56" name="Group 96">
              <a:extLst>
                <a:ext uri="{FF2B5EF4-FFF2-40B4-BE49-F238E27FC236}">
                  <a16:creationId xmlns:a16="http://schemas.microsoft.com/office/drawing/2014/main" id="{C371C1E4-58DE-4E01-81C4-EEE77F60162A}"/>
                </a:ext>
              </a:extLst>
            </p:cNvPr>
            <p:cNvGrpSpPr/>
            <p:nvPr/>
          </p:nvGrpSpPr>
          <p:grpSpPr>
            <a:xfrm flipH="1">
              <a:off x="9094632" y="3848276"/>
              <a:ext cx="690900" cy="524373"/>
              <a:chOff x="1928007" y="3124199"/>
              <a:chExt cx="517289" cy="2011682"/>
            </a:xfrm>
          </p:grpSpPr>
          <p:sp>
            <p:nvSpPr>
              <p:cNvPr id="57" name="Line 21">
                <a:extLst>
                  <a:ext uri="{FF2B5EF4-FFF2-40B4-BE49-F238E27FC236}">
                    <a16:creationId xmlns:a16="http://schemas.microsoft.com/office/drawing/2014/main" id="{37B73428-2D13-4A66-8F58-F2880171BC8F}"/>
                  </a:ext>
                </a:extLst>
              </p:cNvPr>
              <p:cNvSpPr>
                <a:spLocks noChangeShapeType="1"/>
              </p:cNvSpPr>
              <p:nvPr/>
            </p:nvSpPr>
            <p:spPr bwMode="auto">
              <a:xfrm>
                <a:off x="1934707" y="3124201"/>
                <a:ext cx="0" cy="201168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sp>
            <p:nvSpPr>
              <p:cNvPr id="58" name="Line 22">
                <a:extLst>
                  <a:ext uri="{FF2B5EF4-FFF2-40B4-BE49-F238E27FC236}">
                    <a16:creationId xmlns:a16="http://schemas.microsoft.com/office/drawing/2014/main" id="{70B9AC88-CF03-4C50-8476-42F071F6BC6D}"/>
                  </a:ext>
                </a:extLst>
              </p:cNvPr>
              <p:cNvSpPr>
                <a:spLocks noChangeShapeType="1"/>
              </p:cNvSpPr>
              <p:nvPr/>
            </p:nvSpPr>
            <p:spPr bwMode="auto">
              <a:xfrm>
                <a:off x="1928007" y="3124200"/>
                <a:ext cx="517289" cy="0"/>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sp>
            <p:nvSpPr>
              <p:cNvPr id="59" name="Line 21">
                <a:extLst>
                  <a:ext uri="{FF2B5EF4-FFF2-40B4-BE49-F238E27FC236}">
                    <a16:creationId xmlns:a16="http://schemas.microsoft.com/office/drawing/2014/main" id="{876B4B05-D576-4890-98AA-DA5CD8A6CCE3}"/>
                  </a:ext>
                </a:extLst>
              </p:cNvPr>
              <p:cNvSpPr>
                <a:spLocks noChangeShapeType="1"/>
              </p:cNvSpPr>
              <p:nvPr/>
            </p:nvSpPr>
            <p:spPr bwMode="auto">
              <a:xfrm>
                <a:off x="2442373" y="3124199"/>
                <a:ext cx="0" cy="364675"/>
              </a:xfrm>
              <a:prstGeom prst="line">
                <a:avLst/>
              </a:prstGeom>
              <a:noFill/>
              <a:ln w="12700">
                <a:solidFill>
                  <a:srgbClr val="51515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178"/>
                <a:endParaRPr lang="en-US" sz="1632" kern="0" dirty="0">
                  <a:solidFill>
                    <a:srgbClr val="515151"/>
                  </a:solidFill>
                </a:endParaRPr>
              </a:p>
            </p:txBody>
          </p:sp>
        </p:grpSp>
        <p:grpSp>
          <p:nvGrpSpPr>
            <p:cNvPr id="31" name="Gruppieren 30">
              <a:extLst>
                <a:ext uri="{FF2B5EF4-FFF2-40B4-BE49-F238E27FC236}">
                  <a16:creationId xmlns:a16="http://schemas.microsoft.com/office/drawing/2014/main" id="{5B487309-585B-492C-B807-EB47F1BF44A6}"/>
                </a:ext>
              </a:extLst>
            </p:cNvPr>
            <p:cNvGrpSpPr/>
            <p:nvPr/>
          </p:nvGrpSpPr>
          <p:grpSpPr>
            <a:xfrm>
              <a:off x="676585" y="5794984"/>
              <a:ext cx="2922313" cy="276999"/>
              <a:chOff x="676585" y="6064228"/>
              <a:chExt cx="2922313" cy="276999"/>
            </a:xfrm>
          </p:grpSpPr>
          <p:sp>
            <p:nvSpPr>
              <p:cNvPr id="32" name="TextBox 65">
                <a:extLst>
                  <a:ext uri="{FF2B5EF4-FFF2-40B4-BE49-F238E27FC236}">
                    <a16:creationId xmlns:a16="http://schemas.microsoft.com/office/drawing/2014/main" id="{C448ED62-ED0C-45BC-BFC9-21ABAB6A140C}"/>
                  </a:ext>
                </a:extLst>
              </p:cNvPr>
              <p:cNvSpPr txBox="1"/>
              <p:nvPr/>
            </p:nvSpPr>
            <p:spPr>
              <a:xfrm>
                <a:off x="757433" y="6064228"/>
                <a:ext cx="2841465" cy="276999"/>
              </a:xfrm>
              <a:prstGeom prst="rect">
                <a:avLst/>
              </a:prstGeom>
              <a:noFill/>
            </p:spPr>
            <p:txBody>
              <a:bodyPr wrap="square" rtlCol="0">
                <a:spAutoFit/>
              </a:bodyPr>
              <a:lstStyle/>
              <a:p>
                <a:pPr defTabSz="727272">
                  <a:tabLst>
                    <a:tab pos="1074738" algn="l"/>
                  </a:tabLst>
                  <a:defRPr/>
                </a:pPr>
                <a:r>
                  <a:rPr lang="de-DE" sz="1200" dirty="0">
                    <a:solidFill>
                      <a:srgbClr val="515151"/>
                    </a:solidFill>
                  </a:rPr>
                  <a:t>Dmab	ZOL</a:t>
                </a:r>
                <a:endParaRPr lang="de-DE" sz="1200" dirty="0">
                  <a:cs typeface="Arial"/>
                </a:endParaRPr>
              </a:p>
            </p:txBody>
          </p:sp>
          <p:sp>
            <p:nvSpPr>
              <p:cNvPr id="33" name="Rechteck 32">
                <a:extLst>
                  <a:ext uri="{FF2B5EF4-FFF2-40B4-BE49-F238E27FC236}">
                    <a16:creationId xmlns:a16="http://schemas.microsoft.com/office/drawing/2014/main" id="{BAC0061F-71A0-4C90-90FC-F9A4EF7B11E0}"/>
                  </a:ext>
                </a:extLst>
              </p:cNvPr>
              <p:cNvSpPr/>
              <p:nvPr/>
            </p:nvSpPr>
            <p:spPr bwMode="auto">
              <a:xfrm>
                <a:off x="676585" y="6146660"/>
                <a:ext cx="108000" cy="10800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4" name="Rechteck 33">
                <a:extLst>
                  <a:ext uri="{FF2B5EF4-FFF2-40B4-BE49-F238E27FC236}">
                    <a16:creationId xmlns:a16="http://schemas.microsoft.com/office/drawing/2014/main" id="{B2DC4B2D-D17B-464E-9AA7-1D2102A0F4C5}"/>
                  </a:ext>
                </a:extLst>
              </p:cNvPr>
              <p:cNvSpPr/>
              <p:nvPr/>
            </p:nvSpPr>
            <p:spPr bwMode="auto">
              <a:xfrm>
                <a:off x="1746354" y="6146660"/>
                <a:ext cx="108000" cy="108000"/>
              </a:xfrm>
              <a:prstGeom prst="rect">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31879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BBF540-47B7-4F71-B30E-72EF82AACF4C}"/>
              </a:ext>
            </a:extLst>
          </p:cNvPr>
          <p:cNvSpPr>
            <a:spLocks noGrp="1"/>
          </p:cNvSpPr>
          <p:nvPr>
            <p:ph type="body" sz="quarter" idx="10"/>
          </p:nvPr>
        </p:nvSpPr>
        <p:spPr>
          <a:xfrm>
            <a:off x="661988" y="6327776"/>
            <a:ext cx="11131550" cy="463435"/>
          </a:xfrm>
        </p:spPr>
        <p:txBody>
          <a:bodyPr/>
          <a:lstStyle/>
          <a:p>
            <a:r>
              <a:rPr lang="de-DE" sz="800" dirty="0"/>
              <a:t>BMD = Knochenmineraldichte (</a:t>
            </a:r>
            <a:r>
              <a:rPr lang="en-US" sz="800" dirty="0"/>
              <a:t>bone mineral density</a:t>
            </a:r>
            <a:r>
              <a:rPr lang="de-DE" sz="800" dirty="0"/>
              <a:t>), FN = Schenkelhalsknochen (femoral neck), LWS = Lendenwirbelsäule (</a:t>
            </a:r>
            <a:r>
              <a:rPr lang="en-US" sz="800" dirty="0"/>
              <a:t>lumbar spine</a:t>
            </a:r>
            <a:r>
              <a:rPr lang="de-DE" sz="800" dirty="0"/>
              <a:t>), s. c. = subkutan, </a:t>
            </a:r>
            <a:r>
              <a:rPr lang="en-US" sz="800" dirty="0"/>
              <a:t>TH = </a:t>
            </a:r>
            <a:r>
              <a:rPr lang="de-DE" sz="800" dirty="0"/>
              <a:t>Gesamthüfte </a:t>
            </a:r>
            <a:r>
              <a:rPr lang="en-US" sz="800" dirty="0"/>
              <a:t>(total hip), </a:t>
            </a:r>
            <a:r>
              <a:rPr lang="de-DE" sz="800" dirty="0"/>
              <a:t>QD = einmal täglich, Q6M = alle 6 Monate.</a:t>
            </a:r>
          </a:p>
          <a:p>
            <a:r>
              <a:rPr lang="de-de" sz="880" dirty="0">
                <a:solidFill>
                  <a:srgbClr val="3B839F"/>
                </a:solidFill>
              </a:rPr>
              <a:t>Leder B</a:t>
            </a:r>
            <a:r>
              <a:rPr lang="de-DE" sz="880" dirty="0">
                <a:solidFill>
                  <a:srgbClr val="3B839F"/>
                </a:solidFill>
              </a:rPr>
              <a:t>Z</a:t>
            </a:r>
            <a:r>
              <a:rPr lang="de-de" sz="880" dirty="0">
                <a:solidFill>
                  <a:srgbClr val="3B839F"/>
                </a:solidFill>
              </a:rPr>
              <a:t> et al. Lancet 2015;</a:t>
            </a:r>
            <a:r>
              <a:rPr lang="de-DE" sz="880" dirty="0">
                <a:solidFill>
                  <a:srgbClr val="3B839F"/>
                </a:solidFill>
              </a:rPr>
              <a:t> </a:t>
            </a:r>
            <a:r>
              <a:rPr lang="de-de" sz="880" dirty="0">
                <a:solidFill>
                  <a:srgbClr val="3B839F"/>
                </a:solidFill>
              </a:rPr>
              <a:t>386:</a:t>
            </a:r>
            <a:r>
              <a:rPr lang="de-DE" sz="880" dirty="0">
                <a:solidFill>
                  <a:srgbClr val="3B839F"/>
                </a:solidFill>
              </a:rPr>
              <a:t> </a:t>
            </a:r>
            <a:r>
              <a:rPr lang="de-de" sz="880" dirty="0">
                <a:solidFill>
                  <a:srgbClr val="3B839F"/>
                </a:solidFill>
              </a:rPr>
              <a:t>1147–55.</a:t>
            </a:r>
          </a:p>
        </p:txBody>
      </p:sp>
      <p:sp>
        <p:nvSpPr>
          <p:cNvPr id="4" name="Text Placeholder 3">
            <a:extLst>
              <a:ext uri="{FF2B5EF4-FFF2-40B4-BE49-F238E27FC236}">
                <a16:creationId xmlns:a16="http://schemas.microsoft.com/office/drawing/2014/main" id="{E72CFEE3-CEDD-4772-B3B1-C91E937C17C0}"/>
              </a:ext>
            </a:extLst>
          </p:cNvPr>
          <p:cNvSpPr>
            <a:spLocks noGrp="1"/>
          </p:cNvSpPr>
          <p:nvPr>
            <p:ph idx="1"/>
          </p:nvPr>
        </p:nvSpPr>
        <p:spPr>
          <a:xfrm>
            <a:off x="673100" y="1304925"/>
            <a:ext cx="11118851" cy="4441826"/>
          </a:xfrm>
        </p:spPr>
        <p:txBody>
          <a:bodyPr/>
          <a:lstStyle/>
          <a:p>
            <a:pPr>
              <a:spcBef>
                <a:spcPts val="600"/>
              </a:spcBef>
            </a:pPr>
            <a:r>
              <a:rPr lang="de-DE" sz="1600" b="1" spc="-10" dirty="0"/>
              <a:t>Design</a:t>
            </a:r>
            <a:r>
              <a:rPr lang="de-DE" sz="1600" spc="-10" dirty="0"/>
              <a:t>: Untersucht wurden Teilnehmerinnen, welche die 24 Monate der DATA-Studie abgeschlossen hatten. </a:t>
            </a:r>
          </a:p>
          <a:p>
            <a:pPr>
              <a:spcBef>
                <a:spcPts val="600"/>
              </a:spcBef>
            </a:pPr>
            <a:r>
              <a:rPr lang="de-DE" sz="1600" b="1" spc="-10" dirty="0"/>
              <a:t>Primärer Endpunkt: </a:t>
            </a:r>
            <a:r>
              <a:rPr lang="de-DE" sz="1600" spc="-10" dirty="0"/>
              <a:t>prozentuale Veränderung der BMD an der posterior-anterioren LWS über 4 Jahre </a:t>
            </a:r>
          </a:p>
          <a:p>
            <a:pPr>
              <a:spcBef>
                <a:spcPts val="600"/>
              </a:spcBef>
            </a:pPr>
            <a:r>
              <a:rPr lang="de-DE" sz="1600" b="1" spc="-10" dirty="0"/>
              <a:t>Sekundäre Endpunkte: </a:t>
            </a:r>
            <a:r>
              <a:rPr lang="de-DE" sz="1600" spc="-10" dirty="0"/>
              <a:t>prozentuale Veränderung der BMD an der Gesamthüfte, am Oberschenkel- und Radiushals; Veränderung der Konzentration von Osteocalcinmarkern und C-Telopeptid</a:t>
            </a:r>
          </a:p>
        </p:txBody>
      </p:sp>
      <p:sp>
        <p:nvSpPr>
          <p:cNvPr id="5" name="Title 4">
            <a:extLst>
              <a:ext uri="{FF2B5EF4-FFF2-40B4-BE49-F238E27FC236}">
                <a16:creationId xmlns:a16="http://schemas.microsoft.com/office/drawing/2014/main" id="{F38552AD-0E6A-46E1-A4DD-0E996ABBE7F8}"/>
              </a:ext>
            </a:extLst>
          </p:cNvPr>
          <p:cNvSpPr>
            <a:spLocks noGrp="1"/>
          </p:cNvSpPr>
          <p:nvPr>
            <p:ph type="title"/>
          </p:nvPr>
        </p:nvSpPr>
        <p:spPr/>
        <p:txBody>
          <a:bodyPr/>
          <a:lstStyle/>
          <a:p>
            <a:r>
              <a:rPr lang="de-de" b="1" dirty="0"/>
              <a:t>Untersuchung der Wirkung der Sequenz</a:t>
            </a:r>
            <a:r>
              <a:rPr lang="de-DE" b="1" dirty="0"/>
              <a:t>therapie</a:t>
            </a:r>
            <a:br>
              <a:rPr lang="de-DE" b="1" dirty="0"/>
            </a:br>
            <a:r>
              <a:rPr lang="de-DE" b="1" dirty="0" err="1"/>
              <a:t>Teriparatid</a:t>
            </a:r>
            <a:r>
              <a:rPr lang="de-de" b="1" dirty="0"/>
              <a:t> → D</a:t>
            </a:r>
            <a:r>
              <a:rPr lang="de-DE" b="1" dirty="0"/>
              <a:t>enosu</a:t>
            </a:r>
            <a:r>
              <a:rPr lang="de-de" b="1" dirty="0"/>
              <a:t>mab bzw. D</a:t>
            </a:r>
            <a:r>
              <a:rPr lang="de-DE" b="1" dirty="0"/>
              <a:t>enosu</a:t>
            </a:r>
            <a:r>
              <a:rPr lang="de-de" b="1" dirty="0"/>
              <a:t>mab → T</a:t>
            </a:r>
            <a:r>
              <a:rPr lang="de-DE" b="1" dirty="0"/>
              <a:t>eriparatid</a:t>
            </a:r>
            <a:endParaRPr lang="de-de" b="1" strike="sngStrike" dirty="0"/>
          </a:p>
        </p:txBody>
      </p:sp>
      <p:sp>
        <p:nvSpPr>
          <p:cNvPr id="81" name="Text Placeholder 3">
            <a:extLst>
              <a:ext uri="{FF2B5EF4-FFF2-40B4-BE49-F238E27FC236}">
                <a16:creationId xmlns:a16="http://schemas.microsoft.com/office/drawing/2014/main" id="{5049D426-30E4-4961-8D8D-AF9AD8AF9D03}"/>
              </a:ext>
            </a:extLst>
          </p:cNvPr>
          <p:cNvSpPr txBox="1">
            <a:spLocks/>
          </p:cNvSpPr>
          <p:nvPr/>
        </p:nvSpPr>
        <p:spPr bwMode="gray">
          <a:xfrm>
            <a:off x="10667289" y="6513440"/>
            <a:ext cx="1274731" cy="260249"/>
          </a:xfrm>
          <a:prstGeom prst="rect">
            <a:avLst/>
          </a:prstGeom>
          <a:noFill/>
          <a:ln w="9525">
            <a:noFill/>
            <a:miter lim="800000"/>
            <a:headEnd/>
            <a:tailEnd/>
          </a:ln>
        </p:spPr>
        <p:txBody>
          <a:bodyPr vert="horz" wrap="square" lIns="0" tIns="45720" rIns="91440" bIns="0" numCol="1" anchor="b" anchorCtr="0" compatLnSpc="1">
            <a:prstTxWarp prst="textNoShape">
              <a:avLst/>
            </a:prstTxWarp>
          </a:bodyPr>
          <a:lstStyle>
            <a:lvl1pPr indent="0" eaLnBrk="0" fontAlgn="base" hangingPunct="0">
              <a:lnSpc>
                <a:spcPct val="100000"/>
              </a:lnSpc>
              <a:spcBef>
                <a:spcPts val="300"/>
              </a:spcBef>
              <a:spcAft>
                <a:spcPct val="0"/>
              </a:spcAft>
              <a:buClr>
                <a:schemeClr val="tx2"/>
              </a:buClr>
              <a:buFont typeface="Wingdings" pitchFamily="2" charset="2"/>
              <a:buNone/>
              <a:defRPr sz="800">
                <a:solidFill>
                  <a:srgbClr val="515151"/>
                </a:solidFill>
              </a:defRPr>
            </a:lvl1pPr>
            <a:lvl2pPr indent="0" eaLnBrk="0" fontAlgn="base" hangingPunct="0">
              <a:lnSpc>
                <a:spcPct val="90000"/>
              </a:lnSpc>
              <a:spcBef>
                <a:spcPct val="30000"/>
              </a:spcBef>
              <a:spcAft>
                <a:spcPct val="0"/>
              </a:spcAft>
              <a:buClr>
                <a:schemeClr val="tx2"/>
              </a:buClr>
              <a:buNone/>
              <a:defRPr sz="1000">
                <a:solidFill>
                  <a:srgbClr val="515151"/>
                </a:solidFill>
              </a:defRPr>
            </a:lvl2pPr>
            <a:lvl3pPr indent="0" eaLnBrk="0" fontAlgn="base" hangingPunct="0">
              <a:lnSpc>
                <a:spcPct val="90000"/>
              </a:lnSpc>
              <a:spcBef>
                <a:spcPct val="30000"/>
              </a:spcBef>
              <a:spcAft>
                <a:spcPct val="0"/>
              </a:spcAft>
              <a:buClr>
                <a:schemeClr val="tx2"/>
              </a:buClr>
              <a:buNone/>
              <a:defRPr sz="1000">
                <a:solidFill>
                  <a:srgbClr val="515151"/>
                </a:solidFill>
              </a:defRPr>
            </a:lvl3pPr>
            <a:lvl4pPr indent="0" eaLnBrk="0" fontAlgn="base" hangingPunct="0">
              <a:lnSpc>
                <a:spcPct val="90000"/>
              </a:lnSpc>
              <a:spcBef>
                <a:spcPct val="30000"/>
              </a:spcBef>
              <a:spcAft>
                <a:spcPct val="0"/>
              </a:spcAft>
              <a:buClr>
                <a:schemeClr val="tx2"/>
              </a:buClr>
              <a:buNone/>
              <a:defRPr sz="1000">
                <a:solidFill>
                  <a:srgbClr val="515151"/>
                </a:solidFill>
              </a:defRPr>
            </a:lvl4pPr>
            <a:lvl5pPr indent="0" eaLnBrk="0" fontAlgn="base" hangingPunct="0">
              <a:lnSpc>
                <a:spcPct val="90000"/>
              </a:lnSpc>
              <a:spcBef>
                <a:spcPct val="30000"/>
              </a:spcBef>
              <a:spcAft>
                <a:spcPct val="0"/>
              </a:spcAft>
              <a:buClr>
                <a:schemeClr val="tx2"/>
              </a:buClr>
              <a:buFont typeface="Arial" pitchFamily="34" charset="0"/>
              <a:buNone/>
              <a:defRPr sz="1000">
                <a:solidFill>
                  <a:srgbClr val="515151"/>
                </a:solidFill>
              </a:defRPr>
            </a:lvl5pPr>
            <a:lvl6pPr marL="2514600" indent="-228600" eaLnBrk="0" fontAlgn="base" hangingPunct="0">
              <a:lnSpc>
                <a:spcPct val="90000"/>
              </a:lnSpc>
              <a:spcBef>
                <a:spcPct val="30000"/>
              </a:spcBef>
              <a:spcAft>
                <a:spcPct val="0"/>
              </a:spcAft>
              <a:buClr>
                <a:schemeClr val="tx2"/>
              </a:buClr>
              <a:buFont typeface="Arial" pitchFamily="34" charset="0"/>
              <a:buChar char="–"/>
              <a:defRPr sz="1400"/>
            </a:lvl6pPr>
            <a:lvl7pPr marL="2971800" indent="-228600" eaLnBrk="0" fontAlgn="base" hangingPunct="0">
              <a:lnSpc>
                <a:spcPct val="90000"/>
              </a:lnSpc>
              <a:spcBef>
                <a:spcPct val="30000"/>
              </a:spcBef>
              <a:spcAft>
                <a:spcPct val="0"/>
              </a:spcAft>
              <a:buClr>
                <a:schemeClr val="tx2"/>
              </a:buClr>
              <a:buFont typeface="Arial" pitchFamily="34" charset="0"/>
              <a:buChar char="–"/>
              <a:defRPr sz="1400"/>
            </a:lvl7pPr>
            <a:lvl8pPr marL="3429000" indent="-228600" eaLnBrk="0" fontAlgn="base" hangingPunct="0">
              <a:lnSpc>
                <a:spcPct val="90000"/>
              </a:lnSpc>
              <a:spcBef>
                <a:spcPct val="30000"/>
              </a:spcBef>
              <a:spcAft>
                <a:spcPct val="0"/>
              </a:spcAft>
              <a:buClr>
                <a:schemeClr val="tx2"/>
              </a:buClr>
              <a:buFont typeface="Arial" pitchFamily="34" charset="0"/>
              <a:buChar char="–"/>
              <a:defRPr sz="1400"/>
            </a:lvl8pPr>
            <a:lvl9pPr marL="3886200" indent="-228600" eaLnBrk="0" fontAlgn="base" hangingPunct="0">
              <a:lnSpc>
                <a:spcPct val="90000"/>
              </a:lnSpc>
              <a:spcBef>
                <a:spcPct val="30000"/>
              </a:spcBef>
              <a:spcAft>
                <a:spcPct val="0"/>
              </a:spcAft>
              <a:buClr>
                <a:schemeClr val="tx2"/>
              </a:buClr>
              <a:buFont typeface="Arial" pitchFamily="34" charset="0"/>
              <a:buChar char="–"/>
              <a:defRPr sz="1400"/>
            </a:lvl9pPr>
          </a:lstStyle>
          <a:p>
            <a:r>
              <a:rPr lang="de-de" dirty="0"/>
              <a:t>DATA-Switch-Studie.</a:t>
            </a:r>
          </a:p>
        </p:txBody>
      </p:sp>
      <p:grpSp>
        <p:nvGrpSpPr>
          <p:cNvPr id="15" name="Gruppieren 14">
            <a:extLst>
              <a:ext uri="{FF2B5EF4-FFF2-40B4-BE49-F238E27FC236}">
                <a16:creationId xmlns:a16="http://schemas.microsoft.com/office/drawing/2014/main" id="{E4E0F80F-D6C4-4978-A8E3-1643EA3ED878}"/>
              </a:ext>
            </a:extLst>
          </p:cNvPr>
          <p:cNvGrpSpPr/>
          <p:nvPr/>
        </p:nvGrpSpPr>
        <p:grpSpPr>
          <a:xfrm>
            <a:off x="546054" y="2693784"/>
            <a:ext cx="11113185" cy="3280272"/>
            <a:chOff x="546054" y="2921088"/>
            <a:chExt cx="11113185" cy="3280272"/>
          </a:xfrm>
        </p:grpSpPr>
        <p:sp>
          <p:nvSpPr>
            <p:cNvPr id="45" name="TextBox 13">
              <a:extLst>
                <a:ext uri="{FF2B5EF4-FFF2-40B4-BE49-F238E27FC236}">
                  <a16:creationId xmlns:a16="http://schemas.microsoft.com/office/drawing/2014/main" id="{596612FB-CD36-48B2-89D8-D554D3C5BCB1}"/>
                </a:ext>
              </a:extLst>
            </p:cNvPr>
            <p:cNvSpPr txBox="1"/>
            <p:nvPr/>
          </p:nvSpPr>
          <p:spPr>
            <a:xfrm>
              <a:off x="546054" y="5098217"/>
              <a:ext cx="3198088" cy="738664"/>
            </a:xfrm>
            <a:prstGeom prst="rect">
              <a:avLst/>
            </a:prstGeom>
            <a:noFill/>
          </p:spPr>
          <p:txBody>
            <a:bodyPr wrap="square" rtlCol="0">
              <a:spAutoFit/>
            </a:bodyPr>
            <a:lstStyle/>
            <a:p>
              <a:pPr defTabSz="727272">
                <a:defRPr/>
              </a:pPr>
              <a:r>
                <a:rPr lang="de-DE" sz="1400" dirty="0">
                  <a:solidFill>
                    <a:srgbClr val="515151"/>
                  </a:solidFill>
                </a:rPr>
                <a:t>n = 83; durchschnittlich 65–66 Jahre</a:t>
              </a:r>
            </a:p>
            <a:p>
              <a:pPr defTabSz="727272">
                <a:defRPr/>
              </a:pPr>
              <a:r>
                <a:rPr lang="de-DE" sz="1400" dirty="0">
                  <a:solidFill>
                    <a:srgbClr val="515151"/>
                  </a:solidFill>
                </a:rPr>
                <a:t>T-Score ≤ –2,5 an LWS, TH, FN oder </a:t>
              </a:r>
              <a:br>
                <a:rPr lang="de-DE" sz="1400" dirty="0">
                  <a:solidFill>
                    <a:srgbClr val="515151"/>
                  </a:solidFill>
                </a:rPr>
              </a:br>
              <a:r>
                <a:rPr lang="de-DE" sz="1400" dirty="0">
                  <a:solidFill>
                    <a:srgbClr val="515151"/>
                  </a:solidFill>
                </a:rPr>
                <a:t>T-Score ≤ –2 und ein Risikofaktor</a:t>
              </a:r>
            </a:p>
          </p:txBody>
        </p:sp>
        <p:sp>
          <p:nvSpPr>
            <p:cNvPr id="84" name="AutoShape 24">
              <a:extLst>
                <a:ext uri="{FF2B5EF4-FFF2-40B4-BE49-F238E27FC236}">
                  <a16:creationId xmlns:a16="http://schemas.microsoft.com/office/drawing/2014/main" id="{9B5B4994-151C-4B01-AB57-6B5A93FD1213}"/>
                </a:ext>
              </a:extLst>
            </p:cNvPr>
            <p:cNvSpPr>
              <a:spLocks noChangeArrowheads="1"/>
            </p:cNvSpPr>
            <p:nvPr/>
          </p:nvSpPr>
          <p:spPr bwMode="invGray">
            <a:xfrm>
              <a:off x="3200473" y="4027869"/>
              <a:ext cx="403913" cy="863736"/>
            </a:xfrm>
            <a:prstGeom prst="rightArrow">
              <a:avLst>
                <a:gd name="adj1" fmla="val 0"/>
                <a:gd name="adj2" fmla="val 46949"/>
              </a:avLst>
            </a:prstGeom>
            <a:solidFill>
              <a:schemeClr val="accent4"/>
            </a:solidFill>
            <a:ln w="19050" algn="ctr">
              <a:noFill/>
              <a:miter lim="800000"/>
              <a:headEnd/>
              <a:tailEnd/>
            </a:ln>
          </p:spPr>
          <p:txBody>
            <a:bodyPr wrap="square">
              <a:spAutoFit/>
            </a:bodyPr>
            <a:lstStyle/>
            <a:p>
              <a:pPr algn="r" defTabSz="727272">
                <a:defRPr/>
              </a:pPr>
              <a:endParaRPr lang="en-US" sz="1600" dirty="0">
                <a:solidFill>
                  <a:srgbClr val="FFFFFF"/>
                </a:solidFill>
                <a:latin typeface="Arial"/>
                <a:ea typeface="ＭＳ Ｐゴシック" pitchFamily="34" charset="-128"/>
              </a:endParaRPr>
            </a:p>
          </p:txBody>
        </p:sp>
        <p:pic>
          <p:nvPicPr>
            <p:cNvPr id="86" name="Graphic 25" descr="Group of women">
              <a:extLst>
                <a:ext uri="{FF2B5EF4-FFF2-40B4-BE49-F238E27FC236}">
                  <a16:creationId xmlns:a16="http://schemas.microsoft.com/office/drawing/2014/main" id="{E0124EAA-CB04-4D7A-9542-D5244EBD1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1855" y="3844724"/>
              <a:ext cx="1386486" cy="1211138"/>
            </a:xfrm>
            <a:prstGeom prst="rect">
              <a:avLst/>
            </a:prstGeom>
          </p:spPr>
        </p:pic>
        <p:sp>
          <p:nvSpPr>
            <p:cNvPr id="11" name="Rechteck 10">
              <a:extLst>
                <a:ext uri="{FF2B5EF4-FFF2-40B4-BE49-F238E27FC236}">
                  <a16:creationId xmlns:a16="http://schemas.microsoft.com/office/drawing/2014/main" id="{0C91EFE9-DF76-488E-8D97-B7C2E9EB62F8}"/>
                </a:ext>
              </a:extLst>
            </p:cNvPr>
            <p:cNvSpPr/>
            <p:nvPr/>
          </p:nvSpPr>
          <p:spPr bwMode="auto">
            <a:xfrm>
              <a:off x="7579763" y="3482298"/>
              <a:ext cx="3896595" cy="229784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0" name="AutoShape 4">
              <a:extLst>
                <a:ext uri="{FF2B5EF4-FFF2-40B4-BE49-F238E27FC236}">
                  <a16:creationId xmlns:a16="http://schemas.microsoft.com/office/drawing/2014/main" id="{B6A62269-6F7C-4965-86E8-16BB88A312EE}"/>
                </a:ext>
              </a:extLst>
            </p:cNvPr>
            <p:cNvSpPr>
              <a:spLocks noChangeArrowheads="1"/>
            </p:cNvSpPr>
            <p:nvPr/>
          </p:nvSpPr>
          <p:spPr bwMode="auto">
            <a:xfrm>
              <a:off x="4354096" y="5162413"/>
              <a:ext cx="3230048" cy="608382"/>
            </a:xfrm>
            <a:prstGeom prst="homePlate">
              <a:avLst>
                <a:gd name="adj" fmla="val 49189"/>
              </a:avLst>
            </a:prstGeom>
            <a:solidFill>
              <a:srgbClr val="D4C8E2"/>
            </a:solidFill>
            <a:ln w="6350">
              <a:solidFill>
                <a:schemeClr val="bg1"/>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400" dirty="0">
                  <a:solidFill>
                    <a:srgbClr val="515151"/>
                  </a:solidFill>
                  <a:ea typeface="ＭＳ Ｐゴシック" pitchFamily="34" charset="-128"/>
                </a:rPr>
                <a:t>Kombination</a:t>
              </a:r>
            </a:p>
            <a:p>
              <a:pPr algn="ctr" defTabSz="727272">
                <a:lnSpc>
                  <a:spcPct val="90000"/>
                </a:lnSpc>
                <a:defRPr/>
              </a:pPr>
              <a:r>
                <a:rPr lang="pt-BR" sz="1400" dirty="0">
                  <a:solidFill>
                    <a:srgbClr val="515151"/>
                  </a:solidFill>
                  <a:ea typeface="ＭＳ Ｐゴシック" pitchFamily="34" charset="-128"/>
                </a:rPr>
                <a:t>(Denosumab + Teriparatid)</a:t>
              </a:r>
            </a:p>
            <a:p>
              <a:pPr algn="ctr" defTabSz="727272">
                <a:lnSpc>
                  <a:spcPct val="90000"/>
                </a:lnSpc>
                <a:defRPr/>
              </a:pPr>
              <a:r>
                <a:rPr lang="pt-BR" sz="1400" dirty="0">
                  <a:solidFill>
                    <a:srgbClr val="515151"/>
                  </a:solidFill>
                  <a:ea typeface="ＭＳ Ｐゴシック" pitchFamily="34" charset="-128"/>
                </a:rPr>
                <a:t>n = 24</a:t>
              </a:r>
            </a:p>
          </p:txBody>
        </p:sp>
        <p:cxnSp>
          <p:nvCxnSpPr>
            <p:cNvPr id="83" name="Straight Arrow Connector 17">
              <a:extLst>
                <a:ext uri="{FF2B5EF4-FFF2-40B4-BE49-F238E27FC236}">
                  <a16:creationId xmlns:a16="http://schemas.microsoft.com/office/drawing/2014/main" id="{E35D4331-3348-4AEB-AEFF-F217EC10AA0E}"/>
                </a:ext>
              </a:extLst>
            </p:cNvPr>
            <p:cNvCxnSpPr>
              <a:cxnSpLocks/>
            </p:cNvCxnSpPr>
            <p:nvPr/>
          </p:nvCxnSpPr>
          <p:spPr>
            <a:xfrm>
              <a:off x="4373793" y="3474460"/>
              <a:ext cx="7285446"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85" name="AutoShape 4">
              <a:extLst>
                <a:ext uri="{FF2B5EF4-FFF2-40B4-BE49-F238E27FC236}">
                  <a16:creationId xmlns:a16="http://schemas.microsoft.com/office/drawing/2014/main" id="{6CE4C836-E0B5-436A-BDA2-9D821D49868D}"/>
                </a:ext>
              </a:extLst>
            </p:cNvPr>
            <p:cNvSpPr>
              <a:spLocks noChangeArrowheads="1"/>
            </p:cNvSpPr>
            <p:nvPr/>
          </p:nvSpPr>
          <p:spPr bwMode="auto">
            <a:xfrm>
              <a:off x="7579763" y="5162413"/>
              <a:ext cx="3896611" cy="608382"/>
            </a:xfrm>
            <a:prstGeom prst="homePlate">
              <a:avLst>
                <a:gd name="adj" fmla="val 49189"/>
              </a:avLst>
            </a:prstGeom>
            <a:solidFill>
              <a:schemeClr val="accent3"/>
            </a:solidFill>
            <a:ln w="6350">
              <a:solidFill>
                <a:schemeClr val="bg1"/>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400" dirty="0">
                  <a:solidFill>
                    <a:schemeClr val="bg1"/>
                  </a:solidFill>
                  <a:ea typeface="ＭＳ Ｐゴシック" pitchFamily="34" charset="-128"/>
                </a:rPr>
                <a:t>Denosumab </a:t>
              </a:r>
              <a:br>
                <a:rPr lang="pt-BR" sz="1400" dirty="0">
                  <a:solidFill>
                    <a:schemeClr val="bg1"/>
                  </a:solidFill>
                  <a:ea typeface="ＭＳ Ｐゴシック" pitchFamily="34" charset="-128"/>
                </a:rPr>
              </a:br>
              <a:r>
                <a:rPr lang="pt-BR" sz="1400" dirty="0">
                  <a:solidFill>
                    <a:schemeClr val="bg1"/>
                  </a:solidFill>
                  <a:ea typeface="ＭＳ Ｐゴシック" pitchFamily="34" charset="-128"/>
                </a:rPr>
                <a:t>60 mg s. c. Q6M</a:t>
              </a:r>
            </a:p>
            <a:p>
              <a:pPr algn="ctr" defTabSz="727272">
                <a:lnSpc>
                  <a:spcPct val="90000"/>
                </a:lnSpc>
                <a:defRPr/>
              </a:pPr>
              <a:r>
                <a:rPr lang="pt-BR" sz="1400" dirty="0">
                  <a:solidFill>
                    <a:schemeClr val="bg1"/>
                  </a:solidFill>
                  <a:ea typeface="ＭＳ Ｐゴシック" pitchFamily="34" charset="-128"/>
                </a:rPr>
                <a:t>n = 23</a:t>
              </a:r>
            </a:p>
          </p:txBody>
        </p:sp>
        <p:sp>
          <p:nvSpPr>
            <p:cNvPr id="87" name="TextBox 24">
              <a:extLst>
                <a:ext uri="{FF2B5EF4-FFF2-40B4-BE49-F238E27FC236}">
                  <a16:creationId xmlns:a16="http://schemas.microsoft.com/office/drawing/2014/main" id="{0FCDFC8C-EEB6-4E87-B5C8-8B3227403C79}"/>
                </a:ext>
              </a:extLst>
            </p:cNvPr>
            <p:cNvSpPr txBox="1"/>
            <p:nvPr/>
          </p:nvSpPr>
          <p:spPr>
            <a:xfrm rot="16200000">
              <a:off x="2997045" y="4661565"/>
              <a:ext cx="1926071" cy="292388"/>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nchor="ctr">
              <a:spAutoFit/>
            </a:bodyPr>
            <a:lstStyle>
              <a:defPPr>
                <a:defRPr lang="en-US"/>
              </a:defPPr>
              <a:lvl1pPr algn="ctr">
                <a:defRPr sz="1200" b="1">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vl6pPr>
                <a:defRPr>
                  <a:solidFill>
                    <a:schemeClr val="accent4"/>
                  </a:solidFill>
                </a:defRPr>
              </a:lvl6pPr>
              <a:lvl7pPr>
                <a:defRPr>
                  <a:solidFill>
                    <a:schemeClr val="accent4"/>
                  </a:solidFill>
                </a:defRPr>
              </a:lvl7pPr>
              <a:lvl8pPr>
                <a:defRPr>
                  <a:solidFill>
                    <a:schemeClr val="accent4"/>
                  </a:solidFill>
                </a:defRPr>
              </a:lvl8pPr>
              <a:lvl9pPr>
                <a:defRPr>
                  <a:solidFill>
                    <a:schemeClr val="accent4"/>
                  </a:solidFill>
                </a:defRPr>
              </a:lvl9pPr>
            </a:lstStyle>
            <a:p>
              <a:pPr defTabSz="727272"/>
              <a:r>
                <a:rPr lang="de-DE" sz="1300" spc="40" dirty="0">
                  <a:solidFill>
                    <a:srgbClr val="E69C08"/>
                  </a:solidFill>
                </a:rPr>
                <a:t>RANDOMISIERUNG</a:t>
              </a:r>
            </a:p>
          </p:txBody>
        </p:sp>
        <p:sp>
          <p:nvSpPr>
            <p:cNvPr id="89" name="TextBox 22">
              <a:extLst>
                <a:ext uri="{FF2B5EF4-FFF2-40B4-BE49-F238E27FC236}">
                  <a16:creationId xmlns:a16="http://schemas.microsoft.com/office/drawing/2014/main" id="{D4C111E4-276A-47CA-8A2A-1F81C11DE8CC}"/>
                </a:ext>
              </a:extLst>
            </p:cNvPr>
            <p:cNvSpPr txBox="1"/>
            <p:nvPr/>
          </p:nvSpPr>
          <p:spPr>
            <a:xfrm>
              <a:off x="4577554" y="2921088"/>
              <a:ext cx="6941341" cy="307777"/>
            </a:xfrm>
            <a:prstGeom prst="rect">
              <a:avLst/>
            </a:prstGeom>
            <a:noFill/>
          </p:spPr>
          <p:txBody>
            <a:bodyPr wrap="square" rtlCol="0">
              <a:spAutoFit/>
            </a:bodyPr>
            <a:lstStyle/>
            <a:p>
              <a:pPr algn="ctr" defTabSz="727272">
                <a:defRPr/>
              </a:pPr>
              <a:r>
                <a:rPr lang="de-DE" sz="1400" b="1" dirty="0">
                  <a:solidFill>
                    <a:srgbClr val="515151"/>
                  </a:solidFill>
                  <a:latin typeface="Arial"/>
                </a:rPr>
                <a:t>Studienmonat</a:t>
              </a:r>
              <a:endParaRPr lang="de-de" sz="1400" b="1" dirty="0">
                <a:solidFill>
                  <a:srgbClr val="515151"/>
                </a:solidFill>
                <a:latin typeface="Arial"/>
              </a:endParaRPr>
            </a:p>
          </p:txBody>
        </p:sp>
        <p:grpSp>
          <p:nvGrpSpPr>
            <p:cNvPr id="8" name="Gruppieren 7">
              <a:extLst>
                <a:ext uri="{FF2B5EF4-FFF2-40B4-BE49-F238E27FC236}">
                  <a16:creationId xmlns:a16="http://schemas.microsoft.com/office/drawing/2014/main" id="{4DFF8E45-B071-46B3-AD6E-25B9E0384104}"/>
                </a:ext>
              </a:extLst>
            </p:cNvPr>
            <p:cNvGrpSpPr/>
            <p:nvPr/>
          </p:nvGrpSpPr>
          <p:grpSpPr>
            <a:xfrm>
              <a:off x="4227002" y="3131471"/>
              <a:ext cx="269625" cy="507831"/>
              <a:chOff x="6221347" y="3235707"/>
              <a:chExt cx="269625" cy="507831"/>
            </a:xfrm>
          </p:grpSpPr>
          <p:sp>
            <p:nvSpPr>
              <p:cNvPr id="98" name="TextBox 18">
                <a:extLst>
                  <a:ext uri="{FF2B5EF4-FFF2-40B4-BE49-F238E27FC236}">
                    <a16:creationId xmlns:a16="http://schemas.microsoft.com/office/drawing/2014/main" id="{CE86FDD1-1D82-4C99-9AB9-38CE6AC8B272}"/>
                  </a:ext>
                </a:extLst>
              </p:cNvPr>
              <p:cNvSpPr txBox="1"/>
              <p:nvPr/>
            </p:nvSpPr>
            <p:spPr>
              <a:xfrm>
                <a:off x="6221347" y="3235707"/>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3</a:t>
                </a:r>
                <a:endParaRPr lang="de-de" sz="1200" b="1" dirty="0">
                  <a:solidFill>
                    <a:srgbClr val="515151"/>
                  </a:solidFill>
                  <a:latin typeface="Arial"/>
                </a:endParaRPr>
              </a:p>
            </p:txBody>
          </p:sp>
          <p:cxnSp>
            <p:nvCxnSpPr>
              <p:cNvPr id="99" name="Gerader Verbinder 98">
                <a:extLst>
                  <a:ext uri="{FF2B5EF4-FFF2-40B4-BE49-F238E27FC236}">
                    <a16:creationId xmlns:a16="http://schemas.microsoft.com/office/drawing/2014/main" id="{D741B1F1-FCEA-4302-8191-520DD00D8DD0}"/>
                  </a:ext>
                </a:extLst>
              </p:cNvPr>
              <p:cNvCxnSpPr>
                <a:cxnSpLocks/>
              </p:cNvCxnSpPr>
              <p:nvPr/>
            </p:nvCxnSpPr>
            <p:spPr bwMode="auto">
              <a:xfrm>
                <a:off x="6356159"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uppieren 8">
              <a:extLst>
                <a:ext uri="{FF2B5EF4-FFF2-40B4-BE49-F238E27FC236}">
                  <a16:creationId xmlns:a16="http://schemas.microsoft.com/office/drawing/2014/main" id="{30F76503-7193-4CFE-9011-66CD4FBF2995}"/>
                </a:ext>
              </a:extLst>
            </p:cNvPr>
            <p:cNvGrpSpPr/>
            <p:nvPr/>
          </p:nvGrpSpPr>
          <p:grpSpPr>
            <a:xfrm>
              <a:off x="8378018" y="3131471"/>
              <a:ext cx="354584" cy="507831"/>
              <a:chOff x="8709210" y="3235707"/>
              <a:chExt cx="354584" cy="507831"/>
            </a:xfrm>
          </p:grpSpPr>
          <p:sp>
            <p:nvSpPr>
              <p:cNvPr id="96" name="TextBox 18">
                <a:extLst>
                  <a:ext uri="{FF2B5EF4-FFF2-40B4-BE49-F238E27FC236}">
                    <a16:creationId xmlns:a16="http://schemas.microsoft.com/office/drawing/2014/main" id="{7AB64AB7-B9F9-402C-8A9D-43ED863AFC07}"/>
                  </a:ext>
                </a:extLst>
              </p:cNvPr>
              <p:cNvSpPr txBox="1"/>
              <p:nvPr/>
            </p:nvSpPr>
            <p:spPr>
              <a:xfrm>
                <a:off x="8709210" y="3235707"/>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30</a:t>
                </a:r>
                <a:endParaRPr lang="de-de" sz="1200" b="1" dirty="0">
                  <a:solidFill>
                    <a:srgbClr val="515151"/>
                  </a:solidFill>
                  <a:latin typeface="Arial"/>
                </a:endParaRPr>
              </a:p>
            </p:txBody>
          </p:sp>
          <p:cxnSp>
            <p:nvCxnSpPr>
              <p:cNvPr id="97" name="Gerader Verbinder 96">
                <a:extLst>
                  <a:ext uri="{FF2B5EF4-FFF2-40B4-BE49-F238E27FC236}">
                    <a16:creationId xmlns:a16="http://schemas.microsoft.com/office/drawing/2014/main" id="{7936304F-D4DF-43B1-9085-FC40F0C1D806}"/>
                  </a:ext>
                </a:extLst>
              </p:cNvPr>
              <p:cNvCxnSpPr>
                <a:cxnSpLocks/>
              </p:cNvCxnSpPr>
              <p:nvPr/>
            </p:nvCxnSpPr>
            <p:spPr bwMode="auto">
              <a:xfrm>
                <a:off x="8886501"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uppieren 9">
              <a:extLst>
                <a:ext uri="{FF2B5EF4-FFF2-40B4-BE49-F238E27FC236}">
                  <a16:creationId xmlns:a16="http://schemas.microsoft.com/office/drawing/2014/main" id="{AC4C3F9F-4F17-4E71-A488-7E870F7782B8}"/>
                </a:ext>
              </a:extLst>
            </p:cNvPr>
            <p:cNvGrpSpPr/>
            <p:nvPr/>
          </p:nvGrpSpPr>
          <p:grpSpPr>
            <a:xfrm>
              <a:off x="11304655" y="3131471"/>
              <a:ext cx="354584" cy="507831"/>
              <a:chOff x="11304655" y="3235707"/>
              <a:chExt cx="354584" cy="507831"/>
            </a:xfrm>
          </p:grpSpPr>
          <p:sp>
            <p:nvSpPr>
              <p:cNvPr id="94" name="TextBox 18">
                <a:extLst>
                  <a:ext uri="{FF2B5EF4-FFF2-40B4-BE49-F238E27FC236}">
                    <a16:creationId xmlns:a16="http://schemas.microsoft.com/office/drawing/2014/main" id="{F6A17263-AE0D-4F06-AF5E-21066D5A8ECE}"/>
                  </a:ext>
                </a:extLst>
              </p:cNvPr>
              <p:cNvSpPr txBox="1"/>
              <p:nvPr/>
            </p:nvSpPr>
            <p:spPr>
              <a:xfrm>
                <a:off x="11304655" y="3235707"/>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48</a:t>
                </a:r>
                <a:endParaRPr lang="de-de" sz="1200" b="1" dirty="0">
                  <a:solidFill>
                    <a:srgbClr val="515151"/>
                  </a:solidFill>
                  <a:latin typeface="Arial"/>
                </a:endParaRPr>
              </a:p>
            </p:txBody>
          </p:sp>
          <p:cxnSp>
            <p:nvCxnSpPr>
              <p:cNvPr id="95" name="Gerader Verbinder 94">
                <a:extLst>
                  <a:ext uri="{FF2B5EF4-FFF2-40B4-BE49-F238E27FC236}">
                    <a16:creationId xmlns:a16="http://schemas.microsoft.com/office/drawing/2014/main" id="{D8DD9BFC-61E4-4B9E-8791-2D7727203802}"/>
                  </a:ext>
                </a:extLst>
              </p:cNvPr>
              <p:cNvCxnSpPr>
                <a:cxnSpLocks/>
              </p:cNvCxnSpPr>
              <p:nvPr/>
            </p:nvCxnSpPr>
            <p:spPr bwMode="auto">
              <a:xfrm>
                <a:off x="11481946"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AutoShape 4">
              <a:extLst>
                <a:ext uri="{FF2B5EF4-FFF2-40B4-BE49-F238E27FC236}">
                  <a16:creationId xmlns:a16="http://schemas.microsoft.com/office/drawing/2014/main" id="{5E18A73E-8247-46AE-A7A4-8D54B7147973}"/>
                </a:ext>
              </a:extLst>
            </p:cNvPr>
            <p:cNvSpPr>
              <a:spLocks noChangeArrowheads="1"/>
            </p:cNvSpPr>
            <p:nvPr/>
          </p:nvSpPr>
          <p:spPr bwMode="auto">
            <a:xfrm>
              <a:off x="4354096" y="4448686"/>
              <a:ext cx="3230048" cy="608382"/>
            </a:xfrm>
            <a:prstGeom prst="homePlate">
              <a:avLst>
                <a:gd name="adj" fmla="val 49189"/>
              </a:avLst>
            </a:prstGeom>
            <a:solidFill>
              <a:schemeClr val="accent1">
                <a:lumMod val="75000"/>
              </a:schemeClr>
            </a:solidFill>
            <a:ln w="6350">
              <a:solidFill>
                <a:schemeClr val="bg1"/>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400" dirty="0">
                  <a:solidFill>
                    <a:schemeClr val="bg1"/>
                  </a:solidFill>
                  <a:ea typeface="ＭＳ Ｐゴシック" pitchFamily="34" charset="-128"/>
                </a:rPr>
                <a:t>Teriparatid </a:t>
              </a:r>
              <a:br>
                <a:rPr lang="pt-BR" sz="1400" dirty="0">
                  <a:solidFill>
                    <a:schemeClr val="bg1"/>
                  </a:solidFill>
                  <a:ea typeface="ＭＳ Ｐゴシック" pitchFamily="34" charset="-128"/>
                </a:rPr>
              </a:br>
              <a:r>
                <a:rPr lang="pt-BR" sz="1400" dirty="0">
                  <a:solidFill>
                    <a:schemeClr val="bg1"/>
                  </a:solidFill>
                  <a:ea typeface="ＭＳ Ｐゴシック" pitchFamily="34" charset="-128"/>
                </a:rPr>
                <a:t>20 μg s. c. QD </a:t>
              </a:r>
            </a:p>
            <a:p>
              <a:pPr algn="ctr" defTabSz="727272">
                <a:lnSpc>
                  <a:spcPct val="90000"/>
                </a:lnSpc>
                <a:defRPr/>
              </a:pPr>
              <a:r>
                <a:rPr lang="pt-BR" sz="1400" dirty="0">
                  <a:solidFill>
                    <a:schemeClr val="bg1"/>
                  </a:solidFill>
                  <a:ea typeface="ＭＳ Ｐゴシック" pitchFamily="34" charset="-128"/>
                </a:rPr>
                <a:t>n = 28</a:t>
              </a:r>
            </a:p>
          </p:txBody>
        </p:sp>
        <p:sp>
          <p:nvSpPr>
            <p:cNvPr id="104" name="AutoShape 4">
              <a:extLst>
                <a:ext uri="{FF2B5EF4-FFF2-40B4-BE49-F238E27FC236}">
                  <a16:creationId xmlns:a16="http://schemas.microsoft.com/office/drawing/2014/main" id="{65E67628-6110-45ED-89E2-C2B77E241590}"/>
                </a:ext>
              </a:extLst>
            </p:cNvPr>
            <p:cNvSpPr>
              <a:spLocks noChangeArrowheads="1"/>
            </p:cNvSpPr>
            <p:nvPr/>
          </p:nvSpPr>
          <p:spPr bwMode="auto">
            <a:xfrm>
              <a:off x="7579763" y="4448686"/>
              <a:ext cx="3896611" cy="608382"/>
            </a:xfrm>
            <a:prstGeom prst="homePlate">
              <a:avLst>
                <a:gd name="adj" fmla="val 49189"/>
              </a:avLst>
            </a:prstGeom>
            <a:solidFill>
              <a:schemeClr val="accent3"/>
            </a:solidFill>
            <a:ln w="6350">
              <a:solidFill>
                <a:schemeClr val="bg1"/>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400" dirty="0">
                  <a:solidFill>
                    <a:schemeClr val="bg1"/>
                  </a:solidFill>
                  <a:ea typeface="ＭＳ Ｐゴシック" pitchFamily="34" charset="-128"/>
                </a:rPr>
                <a:t>Denosumab </a:t>
              </a:r>
              <a:br>
                <a:rPr lang="pt-BR" sz="1400" dirty="0">
                  <a:solidFill>
                    <a:schemeClr val="bg1"/>
                  </a:solidFill>
                  <a:ea typeface="ＭＳ Ｐゴシック" pitchFamily="34" charset="-128"/>
                </a:rPr>
              </a:br>
              <a:r>
                <a:rPr lang="pt-BR" sz="1400" dirty="0">
                  <a:solidFill>
                    <a:schemeClr val="bg1"/>
                  </a:solidFill>
                  <a:ea typeface="ＭＳ Ｐゴシック" pitchFamily="34" charset="-128"/>
                </a:rPr>
                <a:t>60 mg s. c. Q6M</a:t>
              </a:r>
            </a:p>
            <a:p>
              <a:pPr algn="ctr" defTabSz="727272">
                <a:lnSpc>
                  <a:spcPct val="90000"/>
                </a:lnSpc>
                <a:defRPr/>
              </a:pPr>
              <a:r>
                <a:rPr lang="pt-BR" sz="1400" dirty="0">
                  <a:solidFill>
                    <a:schemeClr val="bg1"/>
                  </a:solidFill>
                  <a:ea typeface="ＭＳ Ｐゴシック" pitchFamily="34" charset="-128"/>
                </a:rPr>
                <a:t>n = 27</a:t>
              </a:r>
            </a:p>
          </p:txBody>
        </p:sp>
        <p:sp>
          <p:nvSpPr>
            <p:cNvPr id="105" name="AutoShape 4">
              <a:extLst>
                <a:ext uri="{FF2B5EF4-FFF2-40B4-BE49-F238E27FC236}">
                  <a16:creationId xmlns:a16="http://schemas.microsoft.com/office/drawing/2014/main" id="{54ECB9AB-E783-4C12-8D3B-54635F6F373D}"/>
                </a:ext>
              </a:extLst>
            </p:cNvPr>
            <p:cNvSpPr>
              <a:spLocks noChangeArrowheads="1"/>
            </p:cNvSpPr>
            <p:nvPr/>
          </p:nvSpPr>
          <p:spPr bwMode="auto">
            <a:xfrm>
              <a:off x="4354096" y="3734959"/>
              <a:ext cx="3230048" cy="608382"/>
            </a:xfrm>
            <a:prstGeom prst="homePlate">
              <a:avLst>
                <a:gd name="adj" fmla="val 49189"/>
              </a:avLst>
            </a:prstGeom>
            <a:solidFill>
              <a:schemeClr val="accent3"/>
            </a:solidFill>
            <a:ln w="6350">
              <a:solidFill>
                <a:schemeClr val="bg1"/>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400" dirty="0">
                  <a:solidFill>
                    <a:schemeClr val="bg1"/>
                  </a:solidFill>
                  <a:ea typeface="ＭＳ Ｐゴシック" pitchFamily="34" charset="-128"/>
                </a:rPr>
                <a:t>Denosumab </a:t>
              </a:r>
              <a:br>
                <a:rPr lang="pt-BR" sz="1400" dirty="0">
                  <a:solidFill>
                    <a:schemeClr val="bg1"/>
                  </a:solidFill>
                  <a:ea typeface="ＭＳ Ｐゴシック" pitchFamily="34" charset="-128"/>
                </a:rPr>
              </a:br>
              <a:r>
                <a:rPr lang="pt-BR" sz="1400" dirty="0">
                  <a:solidFill>
                    <a:schemeClr val="bg1"/>
                  </a:solidFill>
                  <a:ea typeface="ＭＳ Ｐゴシック" pitchFamily="34" charset="-128"/>
                </a:rPr>
                <a:t>60 mg s. c. Q6M</a:t>
              </a:r>
            </a:p>
            <a:p>
              <a:pPr algn="ctr" defTabSz="727272">
                <a:lnSpc>
                  <a:spcPct val="90000"/>
                </a:lnSpc>
                <a:defRPr/>
              </a:pPr>
              <a:r>
                <a:rPr lang="pt-BR" sz="1400" dirty="0">
                  <a:solidFill>
                    <a:schemeClr val="bg1"/>
                  </a:solidFill>
                  <a:ea typeface="ＭＳ Ｐゴシック" pitchFamily="34" charset="-128"/>
                </a:rPr>
                <a:t>n = 31</a:t>
              </a:r>
            </a:p>
          </p:txBody>
        </p:sp>
        <p:sp>
          <p:nvSpPr>
            <p:cNvPr id="106" name="AutoShape 4">
              <a:extLst>
                <a:ext uri="{FF2B5EF4-FFF2-40B4-BE49-F238E27FC236}">
                  <a16:creationId xmlns:a16="http://schemas.microsoft.com/office/drawing/2014/main" id="{573C1B69-A1C7-451A-9F0E-8CF8FE94101A}"/>
                </a:ext>
              </a:extLst>
            </p:cNvPr>
            <p:cNvSpPr>
              <a:spLocks noChangeArrowheads="1"/>
            </p:cNvSpPr>
            <p:nvPr/>
          </p:nvSpPr>
          <p:spPr bwMode="auto">
            <a:xfrm>
              <a:off x="7579763" y="3734959"/>
              <a:ext cx="3896611" cy="608382"/>
            </a:xfrm>
            <a:prstGeom prst="homePlate">
              <a:avLst>
                <a:gd name="adj" fmla="val 49189"/>
              </a:avLst>
            </a:prstGeom>
            <a:solidFill>
              <a:schemeClr val="accent1">
                <a:lumMod val="75000"/>
              </a:schemeClr>
            </a:solidFill>
            <a:ln w="6350">
              <a:solidFill>
                <a:schemeClr val="bg1"/>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400" dirty="0">
                  <a:solidFill>
                    <a:schemeClr val="bg1"/>
                  </a:solidFill>
                  <a:ea typeface="ＭＳ Ｐゴシック" pitchFamily="34" charset="-128"/>
                </a:rPr>
                <a:t>Teriparatid </a:t>
              </a:r>
              <a:br>
                <a:rPr lang="pt-BR" sz="1400" dirty="0">
                  <a:solidFill>
                    <a:schemeClr val="bg1"/>
                  </a:solidFill>
                  <a:ea typeface="ＭＳ Ｐゴシック" pitchFamily="34" charset="-128"/>
                </a:rPr>
              </a:br>
              <a:r>
                <a:rPr lang="pt-BR" sz="1400" dirty="0">
                  <a:solidFill>
                    <a:schemeClr val="bg1"/>
                  </a:solidFill>
                  <a:ea typeface="ＭＳ Ｐゴシック" pitchFamily="34" charset="-128"/>
                </a:rPr>
                <a:t>20 μg s. c. QD </a:t>
              </a:r>
            </a:p>
            <a:p>
              <a:pPr algn="ctr" defTabSz="727272">
                <a:lnSpc>
                  <a:spcPct val="90000"/>
                </a:lnSpc>
                <a:defRPr/>
              </a:pPr>
              <a:r>
                <a:rPr lang="pt-BR" sz="1400" dirty="0">
                  <a:solidFill>
                    <a:schemeClr val="bg1"/>
                  </a:solidFill>
                  <a:ea typeface="ＭＳ Ｐゴシック" pitchFamily="34" charset="-128"/>
                </a:rPr>
                <a:t>n = 27</a:t>
              </a:r>
            </a:p>
          </p:txBody>
        </p:sp>
        <p:grpSp>
          <p:nvGrpSpPr>
            <p:cNvPr id="107" name="Gruppieren 106">
              <a:extLst>
                <a:ext uri="{FF2B5EF4-FFF2-40B4-BE49-F238E27FC236}">
                  <a16:creationId xmlns:a16="http://schemas.microsoft.com/office/drawing/2014/main" id="{F5456402-FA38-4C88-B782-E88E08A6804E}"/>
                </a:ext>
              </a:extLst>
            </p:cNvPr>
            <p:cNvGrpSpPr/>
            <p:nvPr/>
          </p:nvGrpSpPr>
          <p:grpSpPr>
            <a:xfrm>
              <a:off x="4560793" y="3131471"/>
              <a:ext cx="269625" cy="507831"/>
              <a:chOff x="8751689" y="3235707"/>
              <a:chExt cx="269625" cy="507831"/>
            </a:xfrm>
          </p:grpSpPr>
          <p:sp>
            <p:nvSpPr>
              <p:cNvPr id="108" name="TextBox 18">
                <a:extLst>
                  <a:ext uri="{FF2B5EF4-FFF2-40B4-BE49-F238E27FC236}">
                    <a16:creationId xmlns:a16="http://schemas.microsoft.com/office/drawing/2014/main" id="{47CBA7DC-D674-4D74-9CD4-A8DABAFAB88D}"/>
                  </a:ext>
                </a:extLst>
              </p:cNvPr>
              <p:cNvSpPr txBox="1"/>
              <p:nvPr/>
            </p:nvSpPr>
            <p:spPr>
              <a:xfrm>
                <a:off x="8751689" y="3235707"/>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6</a:t>
                </a:r>
                <a:endParaRPr lang="de-de" sz="1200" b="1" dirty="0">
                  <a:solidFill>
                    <a:srgbClr val="515151"/>
                  </a:solidFill>
                  <a:latin typeface="Arial"/>
                </a:endParaRPr>
              </a:p>
            </p:txBody>
          </p:sp>
          <p:cxnSp>
            <p:nvCxnSpPr>
              <p:cNvPr id="109" name="Gerader Verbinder 108">
                <a:extLst>
                  <a:ext uri="{FF2B5EF4-FFF2-40B4-BE49-F238E27FC236}">
                    <a16:creationId xmlns:a16="http://schemas.microsoft.com/office/drawing/2014/main" id="{02B94809-3D60-4D12-89AA-3B87FD3D2DAB}"/>
                  </a:ext>
                </a:extLst>
              </p:cNvPr>
              <p:cNvCxnSpPr>
                <a:cxnSpLocks/>
              </p:cNvCxnSpPr>
              <p:nvPr/>
            </p:nvCxnSpPr>
            <p:spPr bwMode="auto">
              <a:xfrm>
                <a:off x="8886501"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 name="Gruppieren 109">
              <a:extLst>
                <a:ext uri="{FF2B5EF4-FFF2-40B4-BE49-F238E27FC236}">
                  <a16:creationId xmlns:a16="http://schemas.microsoft.com/office/drawing/2014/main" id="{F507284E-67CC-4BE5-AC0B-4734DFF7067E}"/>
                </a:ext>
              </a:extLst>
            </p:cNvPr>
            <p:cNvGrpSpPr/>
            <p:nvPr/>
          </p:nvGrpSpPr>
          <p:grpSpPr>
            <a:xfrm>
              <a:off x="5451380" y="3131471"/>
              <a:ext cx="354584" cy="507831"/>
              <a:chOff x="8709210" y="3235707"/>
              <a:chExt cx="354584" cy="507831"/>
            </a:xfrm>
          </p:grpSpPr>
          <p:sp>
            <p:nvSpPr>
              <p:cNvPr id="111" name="TextBox 18">
                <a:extLst>
                  <a:ext uri="{FF2B5EF4-FFF2-40B4-BE49-F238E27FC236}">
                    <a16:creationId xmlns:a16="http://schemas.microsoft.com/office/drawing/2014/main" id="{CA6A11CE-3E79-4C7C-B773-F986E440A19A}"/>
                  </a:ext>
                </a:extLst>
              </p:cNvPr>
              <p:cNvSpPr txBox="1"/>
              <p:nvPr/>
            </p:nvSpPr>
            <p:spPr>
              <a:xfrm>
                <a:off x="8709210" y="3235707"/>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12</a:t>
                </a:r>
                <a:endParaRPr lang="de-de" sz="1200" b="1" dirty="0">
                  <a:solidFill>
                    <a:srgbClr val="515151"/>
                  </a:solidFill>
                  <a:latin typeface="Arial"/>
                </a:endParaRPr>
              </a:p>
            </p:txBody>
          </p:sp>
          <p:cxnSp>
            <p:nvCxnSpPr>
              <p:cNvPr id="112" name="Gerader Verbinder 111">
                <a:extLst>
                  <a:ext uri="{FF2B5EF4-FFF2-40B4-BE49-F238E27FC236}">
                    <a16:creationId xmlns:a16="http://schemas.microsoft.com/office/drawing/2014/main" id="{8A498D97-55D7-48D0-8CD3-6B91304A5391}"/>
                  </a:ext>
                </a:extLst>
              </p:cNvPr>
              <p:cNvCxnSpPr>
                <a:cxnSpLocks/>
              </p:cNvCxnSpPr>
              <p:nvPr/>
            </p:nvCxnSpPr>
            <p:spPr bwMode="auto">
              <a:xfrm>
                <a:off x="8886501"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uppieren 112">
              <a:extLst>
                <a:ext uri="{FF2B5EF4-FFF2-40B4-BE49-F238E27FC236}">
                  <a16:creationId xmlns:a16="http://schemas.microsoft.com/office/drawing/2014/main" id="{BA1671B8-F0B5-42F3-9FFB-4BD042EE4737}"/>
                </a:ext>
              </a:extLst>
            </p:cNvPr>
            <p:cNvGrpSpPr/>
            <p:nvPr/>
          </p:nvGrpSpPr>
          <p:grpSpPr>
            <a:xfrm>
              <a:off x="6426926" y="3131471"/>
              <a:ext cx="354584" cy="507831"/>
              <a:chOff x="8709209" y="3235707"/>
              <a:chExt cx="354584" cy="507831"/>
            </a:xfrm>
          </p:grpSpPr>
          <p:sp>
            <p:nvSpPr>
              <p:cNvPr id="114" name="TextBox 18">
                <a:extLst>
                  <a:ext uri="{FF2B5EF4-FFF2-40B4-BE49-F238E27FC236}">
                    <a16:creationId xmlns:a16="http://schemas.microsoft.com/office/drawing/2014/main" id="{AFC554CD-D31C-41C2-B929-7E5FDF6F5372}"/>
                  </a:ext>
                </a:extLst>
              </p:cNvPr>
              <p:cNvSpPr txBox="1"/>
              <p:nvPr/>
            </p:nvSpPr>
            <p:spPr>
              <a:xfrm>
                <a:off x="8709209" y="3235707"/>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18</a:t>
                </a:r>
                <a:endParaRPr lang="de-de" sz="1200" b="1" dirty="0">
                  <a:solidFill>
                    <a:srgbClr val="515151"/>
                  </a:solidFill>
                  <a:latin typeface="Arial"/>
                </a:endParaRPr>
              </a:p>
            </p:txBody>
          </p:sp>
          <p:cxnSp>
            <p:nvCxnSpPr>
              <p:cNvPr id="115" name="Gerader Verbinder 114">
                <a:extLst>
                  <a:ext uri="{FF2B5EF4-FFF2-40B4-BE49-F238E27FC236}">
                    <a16:creationId xmlns:a16="http://schemas.microsoft.com/office/drawing/2014/main" id="{EBC90268-598A-4279-935C-869B85952A0A}"/>
                  </a:ext>
                </a:extLst>
              </p:cNvPr>
              <p:cNvCxnSpPr>
                <a:cxnSpLocks/>
              </p:cNvCxnSpPr>
              <p:nvPr/>
            </p:nvCxnSpPr>
            <p:spPr bwMode="auto">
              <a:xfrm>
                <a:off x="8886501"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uppieren 115">
              <a:extLst>
                <a:ext uri="{FF2B5EF4-FFF2-40B4-BE49-F238E27FC236}">
                  <a16:creationId xmlns:a16="http://schemas.microsoft.com/office/drawing/2014/main" id="{99E588F9-5D24-4A74-BE29-F04CEE5E53AA}"/>
                </a:ext>
              </a:extLst>
            </p:cNvPr>
            <p:cNvGrpSpPr/>
            <p:nvPr/>
          </p:nvGrpSpPr>
          <p:grpSpPr>
            <a:xfrm>
              <a:off x="7402472" y="3131471"/>
              <a:ext cx="354584" cy="507831"/>
              <a:chOff x="8709210" y="3235707"/>
              <a:chExt cx="354584" cy="507831"/>
            </a:xfrm>
          </p:grpSpPr>
          <p:sp>
            <p:nvSpPr>
              <p:cNvPr id="117" name="TextBox 18">
                <a:extLst>
                  <a:ext uri="{FF2B5EF4-FFF2-40B4-BE49-F238E27FC236}">
                    <a16:creationId xmlns:a16="http://schemas.microsoft.com/office/drawing/2014/main" id="{7DA09E80-EA39-4C37-89F1-21AB8C57F337}"/>
                  </a:ext>
                </a:extLst>
              </p:cNvPr>
              <p:cNvSpPr txBox="1"/>
              <p:nvPr/>
            </p:nvSpPr>
            <p:spPr>
              <a:xfrm>
                <a:off x="8709210" y="3235707"/>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24</a:t>
                </a:r>
                <a:endParaRPr lang="de-de" sz="1200" b="1" dirty="0">
                  <a:solidFill>
                    <a:srgbClr val="515151"/>
                  </a:solidFill>
                  <a:latin typeface="Arial"/>
                </a:endParaRPr>
              </a:p>
            </p:txBody>
          </p:sp>
          <p:cxnSp>
            <p:nvCxnSpPr>
              <p:cNvPr id="118" name="Gerader Verbinder 117">
                <a:extLst>
                  <a:ext uri="{FF2B5EF4-FFF2-40B4-BE49-F238E27FC236}">
                    <a16:creationId xmlns:a16="http://schemas.microsoft.com/office/drawing/2014/main" id="{57C24B31-7A77-4303-9494-920713B519F5}"/>
                  </a:ext>
                </a:extLst>
              </p:cNvPr>
              <p:cNvCxnSpPr>
                <a:cxnSpLocks/>
              </p:cNvCxnSpPr>
              <p:nvPr/>
            </p:nvCxnSpPr>
            <p:spPr bwMode="auto">
              <a:xfrm>
                <a:off x="8886501"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9" name="Gruppieren 118">
              <a:extLst>
                <a:ext uri="{FF2B5EF4-FFF2-40B4-BE49-F238E27FC236}">
                  <a16:creationId xmlns:a16="http://schemas.microsoft.com/office/drawing/2014/main" id="{64CCC311-9B2F-4C96-AF68-C7CC8FC12681}"/>
                </a:ext>
              </a:extLst>
            </p:cNvPr>
            <p:cNvGrpSpPr/>
            <p:nvPr/>
          </p:nvGrpSpPr>
          <p:grpSpPr>
            <a:xfrm>
              <a:off x="9353564" y="3131471"/>
              <a:ext cx="354584" cy="507831"/>
              <a:chOff x="8709210" y="3235707"/>
              <a:chExt cx="354584" cy="507831"/>
            </a:xfrm>
          </p:grpSpPr>
          <p:sp>
            <p:nvSpPr>
              <p:cNvPr id="120" name="TextBox 18">
                <a:extLst>
                  <a:ext uri="{FF2B5EF4-FFF2-40B4-BE49-F238E27FC236}">
                    <a16:creationId xmlns:a16="http://schemas.microsoft.com/office/drawing/2014/main" id="{F6BB8721-8EAB-41FB-B645-168F073636E5}"/>
                  </a:ext>
                </a:extLst>
              </p:cNvPr>
              <p:cNvSpPr txBox="1"/>
              <p:nvPr/>
            </p:nvSpPr>
            <p:spPr>
              <a:xfrm>
                <a:off x="8709210" y="3235707"/>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36</a:t>
                </a:r>
                <a:endParaRPr lang="de-de" sz="1200" b="1" dirty="0">
                  <a:solidFill>
                    <a:srgbClr val="515151"/>
                  </a:solidFill>
                  <a:latin typeface="Arial"/>
                </a:endParaRPr>
              </a:p>
            </p:txBody>
          </p:sp>
          <p:cxnSp>
            <p:nvCxnSpPr>
              <p:cNvPr id="121" name="Gerader Verbinder 120">
                <a:extLst>
                  <a:ext uri="{FF2B5EF4-FFF2-40B4-BE49-F238E27FC236}">
                    <a16:creationId xmlns:a16="http://schemas.microsoft.com/office/drawing/2014/main" id="{14302103-EB68-4B1E-91E9-47BF21BDA8F0}"/>
                  </a:ext>
                </a:extLst>
              </p:cNvPr>
              <p:cNvCxnSpPr>
                <a:cxnSpLocks/>
              </p:cNvCxnSpPr>
              <p:nvPr/>
            </p:nvCxnSpPr>
            <p:spPr bwMode="auto">
              <a:xfrm>
                <a:off x="8886501"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uppieren 124">
              <a:extLst>
                <a:ext uri="{FF2B5EF4-FFF2-40B4-BE49-F238E27FC236}">
                  <a16:creationId xmlns:a16="http://schemas.microsoft.com/office/drawing/2014/main" id="{ED17A707-98CA-4CB0-8907-4AF9951F611B}"/>
                </a:ext>
              </a:extLst>
            </p:cNvPr>
            <p:cNvGrpSpPr/>
            <p:nvPr/>
          </p:nvGrpSpPr>
          <p:grpSpPr>
            <a:xfrm>
              <a:off x="7047238" y="5807645"/>
              <a:ext cx="1023037" cy="393715"/>
              <a:chOff x="8374984" y="3481650"/>
              <a:chExt cx="1023037" cy="393715"/>
            </a:xfrm>
          </p:grpSpPr>
          <p:sp>
            <p:nvSpPr>
              <p:cNvPr id="126" name="TextBox 18">
                <a:extLst>
                  <a:ext uri="{FF2B5EF4-FFF2-40B4-BE49-F238E27FC236}">
                    <a16:creationId xmlns:a16="http://schemas.microsoft.com/office/drawing/2014/main" id="{B5D1E089-86F6-4DCE-ACA5-5B00250DE3DF}"/>
                  </a:ext>
                </a:extLst>
              </p:cNvPr>
              <p:cNvSpPr txBox="1"/>
              <p:nvPr/>
            </p:nvSpPr>
            <p:spPr>
              <a:xfrm>
                <a:off x="8374984" y="3598366"/>
                <a:ext cx="1023037" cy="276999"/>
              </a:xfrm>
              <a:prstGeom prst="rect">
                <a:avLst/>
              </a:prstGeom>
              <a:noFill/>
            </p:spPr>
            <p:txBody>
              <a:bodyPr wrap="none" rtlCol="0">
                <a:spAutoFit/>
              </a:bodyPr>
              <a:lstStyle/>
              <a:p>
                <a:pPr algn="ctr" defTabSz="727272">
                  <a:defRPr/>
                </a:pPr>
                <a:r>
                  <a:rPr lang="de-DE" sz="1200" b="1" dirty="0">
                    <a:solidFill>
                      <a:srgbClr val="515151"/>
                    </a:solidFill>
                    <a:latin typeface="Arial"/>
                  </a:rPr>
                  <a:t>Umstellung</a:t>
                </a:r>
                <a:endParaRPr lang="de-de" sz="1200" b="1" dirty="0">
                  <a:solidFill>
                    <a:srgbClr val="515151"/>
                  </a:solidFill>
                  <a:latin typeface="Arial"/>
                </a:endParaRPr>
              </a:p>
            </p:txBody>
          </p:sp>
          <p:cxnSp>
            <p:nvCxnSpPr>
              <p:cNvPr id="127" name="Gerader Verbinder 126">
                <a:extLst>
                  <a:ext uri="{FF2B5EF4-FFF2-40B4-BE49-F238E27FC236}">
                    <a16:creationId xmlns:a16="http://schemas.microsoft.com/office/drawing/2014/main" id="{217AEF89-B695-40D0-AF50-21A7076CDDA8}"/>
                  </a:ext>
                </a:extLst>
              </p:cNvPr>
              <p:cNvCxnSpPr>
                <a:cxnSpLocks/>
              </p:cNvCxnSpPr>
              <p:nvPr/>
            </p:nvCxnSpPr>
            <p:spPr bwMode="auto">
              <a:xfrm>
                <a:off x="8886501" y="3481650"/>
                <a:ext cx="0" cy="149097"/>
              </a:xfrm>
              <a:prstGeom prst="line">
                <a:avLst/>
              </a:prstGeom>
              <a:ln w="28575" cap="rnd">
                <a:solidFill>
                  <a:srgbClr val="51515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8" name="Gruppieren 127">
              <a:extLst>
                <a:ext uri="{FF2B5EF4-FFF2-40B4-BE49-F238E27FC236}">
                  <a16:creationId xmlns:a16="http://schemas.microsoft.com/office/drawing/2014/main" id="{1EC8BDE0-5B40-4C57-9B10-A1693F16BA0B}"/>
                </a:ext>
              </a:extLst>
            </p:cNvPr>
            <p:cNvGrpSpPr/>
            <p:nvPr/>
          </p:nvGrpSpPr>
          <p:grpSpPr>
            <a:xfrm>
              <a:off x="3604386" y="3089869"/>
              <a:ext cx="739305" cy="719324"/>
              <a:chOff x="5986509" y="3024214"/>
              <a:chExt cx="739305" cy="719324"/>
            </a:xfrm>
          </p:grpSpPr>
          <p:sp>
            <p:nvSpPr>
              <p:cNvPr id="129" name="TextBox 18">
                <a:extLst>
                  <a:ext uri="{FF2B5EF4-FFF2-40B4-BE49-F238E27FC236}">
                    <a16:creationId xmlns:a16="http://schemas.microsoft.com/office/drawing/2014/main" id="{DC55DDDE-6759-4096-BAF0-D31FFF2BE5F8}"/>
                  </a:ext>
                </a:extLst>
              </p:cNvPr>
              <p:cNvSpPr txBox="1"/>
              <p:nvPr/>
            </p:nvSpPr>
            <p:spPr>
              <a:xfrm>
                <a:off x="5986509" y="3024214"/>
                <a:ext cx="739305" cy="461665"/>
              </a:xfrm>
              <a:prstGeom prst="rect">
                <a:avLst/>
              </a:prstGeom>
              <a:noFill/>
            </p:spPr>
            <p:txBody>
              <a:bodyPr wrap="none" rtlCol="0">
                <a:spAutoFit/>
              </a:bodyPr>
              <a:lstStyle/>
              <a:p>
                <a:pPr algn="ctr" defTabSz="727272">
                  <a:defRPr/>
                </a:pPr>
                <a:r>
                  <a:rPr lang="de-DE" sz="1200" b="1" dirty="0">
                    <a:solidFill>
                      <a:srgbClr val="515151"/>
                    </a:solidFill>
                    <a:latin typeface="Arial"/>
                  </a:rPr>
                  <a:t>Tag 1</a:t>
                </a:r>
              </a:p>
              <a:p>
                <a:pPr algn="ctr" defTabSz="727272">
                  <a:defRPr/>
                </a:pPr>
                <a:r>
                  <a:rPr lang="de-DE" sz="1200" b="1" dirty="0">
                    <a:solidFill>
                      <a:srgbClr val="515151"/>
                    </a:solidFill>
                    <a:latin typeface="Arial"/>
                  </a:rPr>
                  <a:t>Besuch</a:t>
                </a:r>
                <a:endParaRPr lang="de-de" sz="1200" b="1" dirty="0">
                  <a:solidFill>
                    <a:srgbClr val="515151"/>
                  </a:solidFill>
                  <a:latin typeface="Arial"/>
                </a:endParaRPr>
              </a:p>
            </p:txBody>
          </p:sp>
          <p:cxnSp>
            <p:nvCxnSpPr>
              <p:cNvPr id="130" name="Gerader Verbinder 129">
                <a:extLst>
                  <a:ext uri="{FF2B5EF4-FFF2-40B4-BE49-F238E27FC236}">
                    <a16:creationId xmlns:a16="http://schemas.microsoft.com/office/drawing/2014/main" id="{D981B4DD-A114-4413-B38A-3B52B22833C2}"/>
                  </a:ext>
                </a:extLst>
              </p:cNvPr>
              <p:cNvCxnSpPr>
                <a:cxnSpLocks/>
              </p:cNvCxnSpPr>
              <p:nvPr/>
            </p:nvCxnSpPr>
            <p:spPr bwMode="auto">
              <a:xfrm>
                <a:off x="6356159" y="3481650"/>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3199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Inhaltsplatzhalter 167">
            <a:extLst>
              <a:ext uri="{FF2B5EF4-FFF2-40B4-BE49-F238E27FC236}">
                <a16:creationId xmlns:a16="http://schemas.microsoft.com/office/drawing/2014/main" id="{9E3B3797-86A2-4F31-AA1A-A37B5DBE0B91}"/>
              </a:ext>
            </a:extLst>
          </p:cNvPr>
          <p:cNvSpPr>
            <a:spLocks noGrp="1"/>
          </p:cNvSpPr>
          <p:nvPr>
            <p:ph idx="1"/>
          </p:nvPr>
        </p:nvSpPr>
        <p:spPr>
          <a:xfrm>
            <a:off x="673100" y="1304925"/>
            <a:ext cx="11118851" cy="4435475"/>
          </a:xfrm>
        </p:spPr>
        <p:txBody>
          <a:bodyPr/>
          <a:lstStyle/>
          <a:p>
            <a:pPr>
              <a:spcBef>
                <a:spcPts val="600"/>
              </a:spcBef>
            </a:pPr>
            <a:r>
              <a:rPr lang="de-DE" sz="1600" b="1" spc="-10" dirty="0"/>
              <a:t>Im 2. Jahr erhöhte sich die BMD an der LWS </a:t>
            </a:r>
            <a:r>
              <a:rPr lang="de-DE" sz="1600" spc="-10" dirty="0"/>
              <a:t>in allen 3 Gruppen ohne signifikante Unterschiede.</a:t>
            </a:r>
          </a:p>
          <a:p>
            <a:pPr>
              <a:spcBef>
                <a:spcPts val="600"/>
              </a:spcBef>
            </a:pPr>
            <a:r>
              <a:rPr lang="de-DE" sz="1600" b="1" spc="-10" dirty="0"/>
              <a:t>An der Gesamthüfte </a:t>
            </a:r>
            <a:r>
              <a:rPr lang="de-DE" sz="1600" spc="-10" dirty="0"/>
              <a:t>gab es bei mit TPTD behandelten Frauen einen signifikanten Anstieg und bei mit Dmab behandelten Frauen eine Abnahme der BMD.</a:t>
            </a:r>
          </a:p>
        </p:txBody>
      </p:sp>
      <p:sp>
        <p:nvSpPr>
          <p:cNvPr id="5" name="Title 4">
            <a:extLst>
              <a:ext uri="{FF2B5EF4-FFF2-40B4-BE49-F238E27FC236}">
                <a16:creationId xmlns:a16="http://schemas.microsoft.com/office/drawing/2014/main" id="{4717568E-009F-42F8-BB6C-14774A589EE3}"/>
              </a:ext>
            </a:extLst>
          </p:cNvPr>
          <p:cNvSpPr>
            <a:spLocks noGrp="1"/>
          </p:cNvSpPr>
          <p:nvPr>
            <p:ph type="title"/>
          </p:nvPr>
        </p:nvSpPr>
        <p:spPr>
          <a:xfrm>
            <a:off x="673101" y="114300"/>
            <a:ext cx="8246782" cy="609600"/>
          </a:xfrm>
        </p:spPr>
        <p:txBody>
          <a:bodyPr/>
          <a:lstStyle/>
          <a:p>
            <a:r>
              <a:rPr lang="de-de" b="1" dirty="0"/>
              <a:t>Die </a:t>
            </a:r>
            <a:r>
              <a:rPr lang="de-DE" b="1" dirty="0"/>
              <a:t>Umstellung</a:t>
            </a:r>
            <a:r>
              <a:rPr lang="de-de" b="1" dirty="0"/>
              <a:t> von </a:t>
            </a:r>
            <a:r>
              <a:rPr lang="de-de" b="1" dirty="0" err="1"/>
              <a:t>D</a:t>
            </a:r>
            <a:r>
              <a:rPr lang="de-DE" b="1" dirty="0" err="1"/>
              <a:t>enosu</a:t>
            </a:r>
            <a:r>
              <a:rPr lang="de-de" b="1" dirty="0" err="1"/>
              <a:t>mab</a:t>
            </a:r>
            <a:r>
              <a:rPr lang="de-de" b="1" dirty="0"/>
              <a:t> </a:t>
            </a:r>
            <a:r>
              <a:rPr lang="de-DE" b="1" dirty="0"/>
              <a:t>zu</a:t>
            </a:r>
            <a:r>
              <a:rPr lang="de-de" b="1" dirty="0"/>
              <a:t> TPTD führt</a:t>
            </a:r>
            <a:r>
              <a:rPr lang="de-DE" b="1" dirty="0"/>
              <a:t>e</a:t>
            </a:r>
            <a:r>
              <a:rPr lang="de-de" b="1" dirty="0"/>
              <a:t> zu einem akuten BMD-Verlust an der </a:t>
            </a:r>
            <a:r>
              <a:rPr lang="de-DE" b="1" dirty="0"/>
              <a:t>Gesamth</a:t>
            </a:r>
            <a:r>
              <a:rPr lang="de-de" b="1" dirty="0"/>
              <a:t>üfte und am Schenkelhals</a:t>
            </a:r>
          </a:p>
        </p:txBody>
      </p:sp>
      <p:sp>
        <p:nvSpPr>
          <p:cNvPr id="169" name="Textplatzhalter 168">
            <a:extLst>
              <a:ext uri="{FF2B5EF4-FFF2-40B4-BE49-F238E27FC236}">
                <a16:creationId xmlns:a16="http://schemas.microsoft.com/office/drawing/2014/main" id="{79632438-6CA7-406C-A4FB-AE622D8DBF34}"/>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Dmab = Denosumab, LWS = Lendenwirbelsäule (</a:t>
            </a:r>
            <a:r>
              <a:rPr lang="en-US" sz="800" dirty="0"/>
              <a:t>lumbar spine</a:t>
            </a:r>
            <a:r>
              <a:rPr lang="de-DE" sz="800" dirty="0"/>
              <a:t>), TPTD = Teriparatid.</a:t>
            </a:r>
          </a:p>
          <a:p>
            <a:r>
              <a:rPr lang="de-DE" sz="880" dirty="0">
                <a:solidFill>
                  <a:srgbClr val="3B839F"/>
                </a:solidFill>
              </a:rPr>
              <a:t>Leder BZ et al. Lancet 2015; 386: 1147–55.</a:t>
            </a:r>
          </a:p>
        </p:txBody>
      </p:sp>
      <p:grpSp>
        <p:nvGrpSpPr>
          <p:cNvPr id="33" name="Gruppieren 32">
            <a:extLst>
              <a:ext uri="{FF2B5EF4-FFF2-40B4-BE49-F238E27FC236}">
                <a16:creationId xmlns:a16="http://schemas.microsoft.com/office/drawing/2014/main" id="{0F237482-EE2B-4C5C-8111-62451107B31A}"/>
              </a:ext>
            </a:extLst>
          </p:cNvPr>
          <p:cNvGrpSpPr/>
          <p:nvPr/>
        </p:nvGrpSpPr>
        <p:grpSpPr>
          <a:xfrm>
            <a:off x="673100" y="5948533"/>
            <a:ext cx="10241457" cy="161204"/>
            <a:chOff x="673100" y="6156700"/>
            <a:chExt cx="10241457" cy="161204"/>
          </a:xfrm>
        </p:grpSpPr>
        <p:grpSp>
          <p:nvGrpSpPr>
            <p:cNvPr id="30" name="Gruppieren 29">
              <a:extLst>
                <a:ext uri="{FF2B5EF4-FFF2-40B4-BE49-F238E27FC236}">
                  <a16:creationId xmlns:a16="http://schemas.microsoft.com/office/drawing/2014/main" id="{F6738FE9-49DA-4D5E-9BE0-5EEEC30F6475}"/>
                </a:ext>
              </a:extLst>
            </p:cNvPr>
            <p:cNvGrpSpPr/>
            <p:nvPr/>
          </p:nvGrpSpPr>
          <p:grpSpPr>
            <a:xfrm>
              <a:off x="7471386" y="6164016"/>
              <a:ext cx="3443171" cy="153888"/>
              <a:chOff x="7047999" y="6164016"/>
              <a:chExt cx="3443171" cy="153888"/>
            </a:xfrm>
          </p:grpSpPr>
          <p:sp>
            <p:nvSpPr>
              <p:cNvPr id="302" name="Rectangle 13">
                <a:extLst>
                  <a:ext uri="{FF2B5EF4-FFF2-40B4-BE49-F238E27FC236}">
                    <a16:creationId xmlns:a16="http://schemas.microsoft.com/office/drawing/2014/main" id="{81CADD55-43EF-4FEE-9BEB-4C60A75397D2}"/>
                  </a:ext>
                </a:extLst>
              </p:cNvPr>
              <p:cNvSpPr>
                <a:spLocks noChangeArrowheads="1"/>
              </p:cNvSpPr>
              <p:nvPr/>
            </p:nvSpPr>
            <p:spPr bwMode="auto">
              <a:xfrm>
                <a:off x="7748431" y="6164016"/>
                <a:ext cx="2742739" cy="153888"/>
              </a:xfrm>
              <a:prstGeom prst="rect">
                <a:avLst/>
              </a:prstGeom>
              <a:noFill/>
              <a:ln w="9525">
                <a:noFill/>
                <a:miter lim="800000"/>
                <a:headEnd/>
                <a:tailEnd/>
              </a:ln>
            </p:spPr>
            <p:txBody>
              <a:bodyPr wrap="none" lIns="0" tIns="0" rIns="0" bIns="0">
                <a:spAutoFit/>
              </a:bodyPr>
              <a:lstStyle/>
              <a:p>
                <a:pPr defTabSz="727272" eaLnBrk="0" hangingPunct="0">
                  <a:defRPr/>
                </a:pPr>
                <a:r>
                  <a:rPr lang="de-de" sz="1000" dirty="0">
                    <a:solidFill>
                      <a:srgbClr val="515151"/>
                    </a:solidFill>
                    <a:latin typeface="Arial"/>
                  </a:rPr>
                  <a:t>Kombination</a:t>
                </a:r>
                <a:r>
                  <a:rPr lang="de-DE" sz="1000" dirty="0">
                    <a:solidFill>
                      <a:srgbClr val="515151"/>
                    </a:solidFill>
                  </a:rPr>
                  <a:t> </a:t>
                </a:r>
                <a:r>
                  <a:rPr lang="de-DE" sz="1000" dirty="0">
                    <a:solidFill>
                      <a:srgbClr val="515151"/>
                    </a:solidFill>
                    <a:sym typeface="Wingdings" panose="05000000000000000000" pitchFamily="2" charset="2"/>
                  </a:rPr>
                  <a:t></a:t>
                </a:r>
                <a:r>
                  <a:rPr lang="de-de" sz="1000" dirty="0">
                    <a:solidFill>
                      <a:srgbClr val="515151"/>
                    </a:solidFill>
                  </a:rPr>
                  <a:t> Dmab </a:t>
                </a:r>
                <a:r>
                  <a:rPr lang="de-de" sz="1000" dirty="0">
                    <a:solidFill>
                      <a:srgbClr val="515151"/>
                    </a:solidFill>
                    <a:latin typeface="Arial"/>
                  </a:rPr>
                  <a:t>nach 24 Monaten (n = 23)</a:t>
                </a:r>
              </a:p>
            </p:txBody>
          </p:sp>
          <p:grpSp>
            <p:nvGrpSpPr>
              <p:cNvPr id="28" name="Gruppieren 27">
                <a:extLst>
                  <a:ext uri="{FF2B5EF4-FFF2-40B4-BE49-F238E27FC236}">
                    <a16:creationId xmlns:a16="http://schemas.microsoft.com/office/drawing/2014/main" id="{E4462CD9-EC54-4A0B-A3B4-14774F729268}"/>
                  </a:ext>
                </a:extLst>
              </p:cNvPr>
              <p:cNvGrpSpPr/>
              <p:nvPr/>
            </p:nvGrpSpPr>
            <p:grpSpPr>
              <a:xfrm>
                <a:off x="7047999" y="6203297"/>
                <a:ext cx="576479" cy="68400"/>
                <a:chOff x="1399941" y="1387309"/>
                <a:chExt cx="576479" cy="68400"/>
              </a:xfrm>
            </p:grpSpPr>
            <p:sp>
              <p:nvSpPr>
                <p:cNvPr id="322" name="Line 5">
                  <a:extLst>
                    <a:ext uri="{FF2B5EF4-FFF2-40B4-BE49-F238E27FC236}">
                      <a16:creationId xmlns:a16="http://schemas.microsoft.com/office/drawing/2014/main" id="{5C5EFE35-5CF1-44DB-B5EA-93433E31D38D}"/>
                    </a:ext>
                  </a:extLst>
                </p:cNvPr>
                <p:cNvSpPr>
                  <a:spLocks noChangeShapeType="1"/>
                </p:cNvSpPr>
                <p:nvPr/>
              </p:nvSpPr>
              <p:spPr bwMode="auto">
                <a:xfrm>
                  <a:off x="1434185" y="1421509"/>
                  <a:ext cx="229447" cy="0"/>
                </a:xfrm>
                <a:prstGeom prst="line">
                  <a:avLst/>
                </a:prstGeom>
                <a:noFill/>
                <a:ln w="19050">
                  <a:solidFill>
                    <a:srgbClr val="D4C8E2"/>
                  </a:solidFill>
                  <a:prstDash val="sysDot"/>
                  <a:round/>
                  <a:headEnd/>
                  <a:tailEnd/>
                </a:ln>
              </p:spPr>
              <p:txBody>
                <a:bodyPr/>
                <a:lstStyle/>
                <a:p>
                  <a:pPr defTabSz="727272">
                    <a:defRPr/>
                  </a:pPr>
                  <a:endParaRPr lang="en-US" sz="955" kern="0" dirty="0">
                    <a:solidFill>
                      <a:srgbClr val="515151"/>
                    </a:solidFill>
                    <a:latin typeface="Arial"/>
                  </a:endParaRPr>
                </a:p>
              </p:txBody>
            </p:sp>
            <p:sp>
              <p:nvSpPr>
                <p:cNvPr id="323" name="Line 9">
                  <a:extLst>
                    <a:ext uri="{FF2B5EF4-FFF2-40B4-BE49-F238E27FC236}">
                      <a16:creationId xmlns:a16="http://schemas.microsoft.com/office/drawing/2014/main" id="{B9B746EF-FFC0-4299-855E-A0EA537160D1}"/>
                    </a:ext>
                  </a:extLst>
                </p:cNvPr>
                <p:cNvSpPr>
                  <a:spLocks noChangeShapeType="1"/>
                </p:cNvSpPr>
                <p:nvPr/>
              </p:nvSpPr>
              <p:spPr bwMode="auto">
                <a:xfrm>
                  <a:off x="1711137" y="1421509"/>
                  <a:ext cx="230899" cy="0"/>
                </a:xfrm>
                <a:prstGeom prst="line">
                  <a:avLst/>
                </a:prstGeom>
                <a:noFill/>
                <a:ln w="19050">
                  <a:solidFill>
                    <a:schemeClr val="accent3"/>
                  </a:solidFill>
                  <a:prstDash val="sysDot"/>
                  <a:round/>
                  <a:headEnd/>
                  <a:tailEnd/>
                </a:ln>
              </p:spPr>
              <p:txBody>
                <a:bodyPr/>
                <a:lstStyle/>
                <a:p>
                  <a:pPr defTabSz="727272">
                    <a:defRPr/>
                  </a:pPr>
                  <a:endParaRPr lang="en-US" sz="955" kern="0" dirty="0">
                    <a:solidFill>
                      <a:srgbClr val="515151"/>
                    </a:solidFill>
                    <a:latin typeface="Arial"/>
                  </a:endParaRPr>
                </a:p>
              </p:txBody>
            </p:sp>
            <p:sp>
              <p:nvSpPr>
                <p:cNvPr id="324" name="Rectangle 160">
                  <a:extLst>
                    <a:ext uri="{FF2B5EF4-FFF2-40B4-BE49-F238E27FC236}">
                      <a16:creationId xmlns:a16="http://schemas.microsoft.com/office/drawing/2014/main" id="{4A3E28E6-F917-4E83-B208-8A7E5C7C289E}"/>
                    </a:ext>
                  </a:extLst>
                </p:cNvPr>
                <p:cNvSpPr/>
                <p:nvPr/>
              </p:nvSpPr>
              <p:spPr bwMode="auto">
                <a:xfrm>
                  <a:off x="1647567" y="1387309"/>
                  <a:ext cx="66834" cy="684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sp>
              <p:nvSpPr>
                <p:cNvPr id="325" name="Rectangle 161">
                  <a:extLst>
                    <a:ext uri="{FF2B5EF4-FFF2-40B4-BE49-F238E27FC236}">
                      <a16:creationId xmlns:a16="http://schemas.microsoft.com/office/drawing/2014/main" id="{23E54800-4A62-46DA-B4EF-4B9DE3501F5A}"/>
                    </a:ext>
                  </a:extLst>
                </p:cNvPr>
                <p:cNvSpPr/>
                <p:nvPr/>
              </p:nvSpPr>
              <p:spPr bwMode="auto">
                <a:xfrm>
                  <a:off x="1399941" y="1387309"/>
                  <a:ext cx="66834" cy="684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sp>
              <p:nvSpPr>
                <p:cNvPr id="326" name="Rectangle 162">
                  <a:extLst>
                    <a:ext uri="{FF2B5EF4-FFF2-40B4-BE49-F238E27FC236}">
                      <a16:creationId xmlns:a16="http://schemas.microsoft.com/office/drawing/2014/main" id="{97411484-DFB6-4C09-850F-4C826EAB66C6}"/>
                    </a:ext>
                  </a:extLst>
                </p:cNvPr>
                <p:cNvSpPr/>
                <p:nvPr/>
              </p:nvSpPr>
              <p:spPr bwMode="auto">
                <a:xfrm>
                  <a:off x="1909586" y="1387309"/>
                  <a:ext cx="66834" cy="684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grpSp>
        </p:grpSp>
        <p:grpSp>
          <p:nvGrpSpPr>
            <p:cNvPr id="32" name="Gruppieren 31">
              <a:extLst>
                <a:ext uri="{FF2B5EF4-FFF2-40B4-BE49-F238E27FC236}">
                  <a16:creationId xmlns:a16="http://schemas.microsoft.com/office/drawing/2014/main" id="{D44D265C-72B9-423F-A262-118F1FD970BC}"/>
                </a:ext>
              </a:extLst>
            </p:cNvPr>
            <p:cNvGrpSpPr/>
            <p:nvPr/>
          </p:nvGrpSpPr>
          <p:grpSpPr>
            <a:xfrm>
              <a:off x="673100" y="6158309"/>
              <a:ext cx="3169642" cy="153888"/>
              <a:chOff x="673100" y="6158309"/>
              <a:chExt cx="3169642" cy="153888"/>
            </a:xfrm>
          </p:grpSpPr>
          <p:sp>
            <p:nvSpPr>
              <p:cNvPr id="304" name="Rectangle 6">
                <a:extLst>
                  <a:ext uri="{FF2B5EF4-FFF2-40B4-BE49-F238E27FC236}">
                    <a16:creationId xmlns:a16="http://schemas.microsoft.com/office/drawing/2014/main" id="{DE359AC1-9B31-4BCD-973B-40300310609F}"/>
                  </a:ext>
                </a:extLst>
              </p:cNvPr>
              <p:cNvSpPr>
                <a:spLocks noChangeArrowheads="1"/>
              </p:cNvSpPr>
              <p:nvPr/>
            </p:nvSpPr>
            <p:spPr bwMode="auto">
              <a:xfrm>
                <a:off x="1332439" y="6158309"/>
                <a:ext cx="2510303" cy="153888"/>
              </a:xfrm>
              <a:prstGeom prst="rect">
                <a:avLst/>
              </a:prstGeom>
              <a:noFill/>
              <a:ln w="9525">
                <a:noFill/>
                <a:miter lim="800000"/>
                <a:headEnd/>
                <a:tailEnd/>
              </a:ln>
            </p:spPr>
            <p:txBody>
              <a:bodyPr wrap="none" lIns="0" tIns="0" rIns="0" bIns="0">
                <a:spAutoFit/>
              </a:bodyPr>
              <a:lstStyle/>
              <a:p>
                <a:pPr defTabSz="727272" eaLnBrk="0" hangingPunct="0">
                  <a:defRPr/>
                </a:pPr>
                <a:r>
                  <a:rPr lang="de-de" sz="1000" dirty="0">
                    <a:solidFill>
                      <a:srgbClr val="515151"/>
                    </a:solidFill>
                    <a:latin typeface="Arial"/>
                  </a:rPr>
                  <a:t>Dmab</a:t>
                </a:r>
                <a:r>
                  <a:rPr lang="de-DE" sz="1000" dirty="0">
                    <a:solidFill>
                      <a:srgbClr val="515151"/>
                    </a:solidFill>
                    <a:latin typeface="Arial"/>
                  </a:rPr>
                  <a:t> </a:t>
                </a:r>
                <a:r>
                  <a:rPr lang="de-DE" sz="1000" dirty="0">
                    <a:solidFill>
                      <a:srgbClr val="515151"/>
                    </a:solidFill>
                    <a:latin typeface="Arial"/>
                    <a:sym typeface="Wingdings" panose="05000000000000000000" pitchFamily="2" charset="2"/>
                  </a:rPr>
                  <a:t></a:t>
                </a:r>
                <a:r>
                  <a:rPr lang="de-de" sz="1000" dirty="0">
                    <a:solidFill>
                      <a:srgbClr val="515151"/>
                    </a:solidFill>
                    <a:latin typeface="Arial"/>
                  </a:rPr>
                  <a:t> TPTD nach 24 Monaten (n = 27)    </a:t>
                </a:r>
              </a:p>
            </p:txBody>
          </p:sp>
          <p:grpSp>
            <p:nvGrpSpPr>
              <p:cNvPr id="307" name="Group 143">
                <a:extLst>
                  <a:ext uri="{FF2B5EF4-FFF2-40B4-BE49-F238E27FC236}">
                    <a16:creationId xmlns:a16="http://schemas.microsoft.com/office/drawing/2014/main" id="{534BD945-660A-4673-9FAA-BAB4C0111575}"/>
                  </a:ext>
                </a:extLst>
              </p:cNvPr>
              <p:cNvGrpSpPr/>
              <p:nvPr/>
            </p:nvGrpSpPr>
            <p:grpSpPr>
              <a:xfrm>
                <a:off x="673100" y="6200691"/>
                <a:ext cx="566624" cy="62199"/>
                <a:chOff x="1063651" y="1535729"/>
                <a:chExt cx="775238" cy="91440"/>
              </a:xfrm>
            </p:grpSpPr>
            <p:sp>
              <p:nvSpPr>
                <p:cNvPr id="312" name="Line 5">
                  <a:extLst>
                    <a:ext uri="{FF2B5EF4-FFF2-40B4-BE49-F238E27FC236}">
                      <a16:creationId xmlns:a16="http://schemas.microsoft.com/office/drawing/2014/main" id="{B02633C7-7478-4C1C-A4C6-159F4768B4B1}"/>
                    </a:ext>
                  </a:extLst>
                </p:cNvPr>
                <p:cNvSpPr>
                  <a:spLocks noChangeShapeType="1"/>
                </p:cNvSpPr>
                <p:nvPr/>
              </p:nvSpPr>
              <p:spPr bwMode="auto">
                <a:xfrm>
                  <a:off x="1107128" y="1581449"/>
                  <a:ext cx="313923" cy="0"/>
                </a:xfrm>
                <a:prstGeom prst="line">
                  <a:avLst/>
                </a:prstGeom>
                <a:noFill/>
                <a:ln w="19050">
                  <a:solidFill>
                    <a:schemeClr val="accent3"/>
                  </a:solidFill>
                  <a:round/>
                  <a:headEnd/>
                  <a:tailEnd/>
                </a:ln>
              </p:spPr>
              <p:txBody>
                <a:bodyPr/>
                <a:lstStyle/>
                <a:p>
                  <a:pPr defTabSz="727272">
                    <a:defRPr/>
                  </a:pPr>
                  <a:endParaRPr lang="en-US" sz="955" kern="0" dirty="0">
                    <a:solidFill>
                      <a:srgbClr val="515151"/>
                    </a:solidFill>
                    <a:latin typeface="Arial"/>
                  </a:endParaRPr>
                </a:p>
              </p:txBody>
            </p:sp>
            <p:sp>
              <p:nvSpPr>
                <p:cNvPr id="313" name="Line 9">
                  <a:extLst>
                    <a:ext uri="{FF2B5EF4-FFF2-40B4-BE49-F238E27FC236}">
                      <a16:creationId xmlns:a16="http://schemas.microsoft.com/office/drawing/2014/main" id="{7DCD5F41-1EA4-4D8A-9A87-72ACCD2EC2E6}"/>
                    </a:ext>
                  </a:extLst>
                </p:cNvPr>
                <p:cNvSpPr>
                  <a:spLocks noChangeShapeType="1"/>
                </p:cNvSpPr>
                <p:nvPr/>
              </p:nvSpPr>
              <p:spPr bwMode="auto">
                <a:xfrm>
                  <a:off x="1486046" y="1581449"/>
                  <a:ext cx="315910" cy="0"/>
                </a:xfrm>
                <a:prstGeom prst="line">
                  <a:avLst/>
                </a:prstGeom>
                <a:noFill/>
                <a:ln w="19050">
                  <a:solidFill>
                    <a:schemeClr val="accent1">
                      <a:lumMod val="75000"/>
                    </a:schemeClr>
                  </a:solidFill>
                  <a:round/>
                  <a:headEnd/>
                  <a:tailEnd/>
                </a:ln>
              </p:spPr>
              <p:txBody>
                <a:bodyPr/>
                <a:lstStyle/>
                <a:p>
                  <a:pPr defTabSz="727272">
                    <a:defRPr/>
                  </a:pPr>
                  <a:endParaRPr lang="en-US" sz="955" kern="0" dirty="0">
                    <a:solidFill>
                      <a:srgbClr val="515151"/>
                    </a:solidFill>
                    <a:latin typeface="Arial"/>
                  </a:endParaRPr>
                </a:p>
              </p:txBody>
            </p:sp>
            <p:sp>
              <p:nvSpPr>
                <p:cNvPr id="314" name="Oval 150">
                  <a:extLst>
                    <a:ext uri="{FF2B5EF4-FFF2-40B4-BE49-F238E27FC236}">
                      <a16:creationId xmlns:a16="http://schemas.microsoft.com/office/drawing/2014/main" id="{B9ED9E34-57AA-4F56-9434-BEC5FEF5B9B6}"/>
                    </a:ext>
                  </a:extLst>
                </p:cNvPr>
                <p:cNvSpPr/>
                <p:nvPr/>
              </p:nvSpPr>
              <p:spPr bwMode="auto">
                <a:xfrm>
                  <a:off x="1399071" y="1535729"/>
                  <a:ext cx="91440" cy="91440"/>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sp>
              <p:nvSpPr>
                <p:cNvPr id="315" name="Oval 151">
                  <a:extLst>
                    <a:ext uri="{FF2B5EF4-FFF2-40B4-BE49-F238E27FC236}">
                      <a16:creationId xmlns:a16="http://schemas.microsoft.com/office/drawing/2014/main" id="{A55365F9-543F-448B-9C82-62EB9825F7D5}"/>
                    </a:ext>
                  </a:extLst>
                </p:cNvPr>
                <p:cNvSpPr/>
                <p:nvPr/>
              </p:nvSpPr>
              <p:spPr bwMode="auto">
                <a:xfrm>
                  <a:off x="1063651" y="1535729"/>
                  <a:ext cx="91440" cy="91440"/>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sp>
              <p:nvSpPr>
                <p:cNvPr id="316" name="Oval 152">
                  <a:extLst>
                    <a:ext uri="{FF2B5EF4-FFF2-40B4-BE49-F238E27FC236}">
                      <a16:creationId xmlns:a16="http://schemas.microsoft.com/office/drawing/2014/main" id="{F1258C7B-0DF1-4667-BDFA-17C098B79832}"/>
                    </a:ext>
                  </a:extLst>
                </p:cNvPr>
                <p:cNvSpPr/>
                <p:nvPr/>
              </p:nvSpPr>
              <p:spPr bwMode="auto">
                <a:xfrm>
                  <a:off x="1747449" y="1535729"/>
                  <a:ext cx="91440" cy="91440"/>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grpSp>
        </p:grpSp>
        <p:grpSp>
          <p:nvGrpSpPr>
            <p:cNvPr id="31" name="Gruppieren 30">
              <a:extLst>
                <a:ext uri="{FF2B5EF4-FFF2-40B4-BE49-F238E27FC236}">
                  <a16:creationId xmlns:a16="http://schemas.microsoft.com/office/drawing/2014/main" id="{9345B454-5101-4CD9-A6FF-18C2A207CDA4}"/>
                </a:ext>
              </a:extLst>
            </p:cNvPr>
            <p:cNvGrpSpPr/>
            <p:nvPr/>
          </p:nvGrpSpPr>
          <p:grpSpPr>
            <a:xfrm>
              <a:off x="4034185" y="6156700"/>
              <a:ext cx="3175841" cy="153888"/>
              <a:chOff x="3834097" y="6156700"/>
              <a:chExt cx="3175841" cy="153888"/>
            </a:xfrm>
          </p:grpSpPr>
          <p:grpSp>
            <p:nvGrpSpPr>
              <p:cNvPr id="26" name="Gruppieren 25">
                <a:extLst>
                  <a:ext uri="{FF2B5EF4-FFF2-40B4-BE49-F238E27FC236}">
                    <a16:creationId xmlns:a16="http://schemas.microsoft.com/office/drawing/2014/main" id="{7E07D1E3-F109-4D52-B0C3-FF8192A9FA22}"/>
                  </a:ext>
                </a:extLst>
              </p:cNvPr>
              <p:cNvGrpSpPr/>
              <p:nvPr/>
            </p:nvGrpSpPr>
            <p:grpSpPr>
              <a:xfrm>
                <a:off x="3834097" y="6199424"/>
                <a:ext cx="585188" cy="61515"/>
                <a:chOff x="1396209" y="1225809"/>
                <a:chExt cx="585188" cy="61515"/>
              </a:xfrm>
            </p:grpSpPr>
            <p:sp>
              <p:nvSpPr>
                <p:cNvPr id="317" name="Line 5">
                  <a:extLst>
                    <a:ext uri="{FF2B5EF4-FFF2-40B4-BE49-F238E27FC236}">
                      <a16:creationId xmlns:a16="http://schemas.microsoft.com/office/drawing/2014/main" id="{6CD8726D-8095-4E6B-B4B4-4715D832F123}"/>
                    </a:ext>
                  </a:extLst>
                </p:cNvPr>
                <p:cNvSpPr>
                  <a:spLocks noChangeShapeType="1"/>
                </p:cNvSpPr>
                <p:nvPr/>
              </p:nvSpPr>
              <p:spPr bwMode="auto">
                <a:xfrm>
                  <a:off x="1434186" y="1256566"/>
                  <a:ext cx="229447" cy="0"/>
                </a:xfrm>
                <a:prstGeom prst="line">
                  <a:avLst/>
                </a:prstGeom>
                <a:noFill/>
                <a:ln w="19050">
                  <a:solidFill>
                    <a:schemeClr val="accent1">
                      <a:lumMod val="75000"/>
                    </a:schemeClr>
                  </a:solidFill>
                  <a:prstDash val="sysDash"/>
                  <a:round/>
                  <a:headEnd/>
                  <a:tailEnd/>
                </a:ln>
              </p:spPr>
              <p:txBody>
                <a:bodyPr/>
                <a:lstStyle/>
                <a:p>
                  <a:pPr defTabSz="727272">
                    <a:defRPr/>
                  </a:pPr>
                  <a:endParaRPr lang="en-US" sz="955" kern="0" dirty="0">
                    <a:solidFill>
                      <a:srgbClr val="515151"/>
                    </a:solidFill>
                    <a:latin typeface="Arial"/>
                  </a:endParaRPr>
                </a:p>
              </p:txBody>
            </p:sp>
            <p:sp>
              <p:nvSpPr>
                <p:cNvPr id="318" name="Line 9">
                  <a:extLst>
                    <a:ext uri="{FF2B5EF4-FFF2-40B4-BE49-F238E27FC236}">
                      <a16:creationId xmlns:a16="http://schemas.microsoft.com/office/drawing/2014/main" id="{0A81CA56-F17B-43FD-8737-FDD4DBE03E16}"/>
                    </a:ext>
                  </a:extLst>
                </p:cNvPr>
                <p:cNvSpPr>
                  <a:spLocks noChangeShapeType="1"/>
                </p:cNvSpPr>
                <p:nvPr/>
              </p:nvSpPr>
              <p:spPr bwMode="auto">
                <a:xfrm>
                  <a:off x="1676657" y="1256566"/>
                  <a:ext cx="265379" cy="0"/>
                </a:xfrm>
                <a:prstGeom prst="line">
                  <a:avLst/>
                </a:prstGeom>
                <a:noFill/>
                <a:ln w="19050">
                  <a:solidFill>
                    <a:schemeClr val="accent3"/>
                  </a:solidFill>
                  <a:prstDash val="sysDash"/>
                  <a:round/>
                  <a:headEnd/>
                  <a:tailEnd/>
                </a:ln>
              </p:spPr>
              <p:txBody>
                <a:bodyPr/>
                <a:lstStyle/>
                <a:p>
                  <a:pPr defTabSz="727272">
                    <a:defRPr/>
                  </a:pPr>
                  <a:endParaRPr lang="en-US" sz="955" kern="0" dirty="0">
                    <a:solidFill>
                      <a:srgbClr val="515151"/>
                    </a:solidFill>
                    <a:latin typeface="Arial"/>
                  </a:endParaRPr>
                </a:p>
              </p:txBody>
            </p:sp>
            <p:sp>
              <p:nvSpPr>
                <p:cNvPr id="319" name="Isosceles Triangle 155">
                  <a:extLst>
                    <a:ext uri="{FF2B5EF4-FFF2-40B4-BE49-F238E27FC236}">
                      <a16:creationId xmlns:a16="http://schemas.microsoft.com/office/drawing/2014/main" id="{538B123A-A699-44F6-A4F5-474549E68051}"/>
                    </a:ext>
                  </a:extLst>
                </p:cNvPr>
                <p:cNvSpPr/>
                <p:nvPr/>
              </p:nvSpPr>
              <p:spPr bwMode="auto">
                <a:xfrm>
                  <a:off x="1647307" y="1225809"/>
                  <a:ext cx="79200" cy="61515"/>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sp>
              <p:nvSpPr>
                <p:cNvPr id="320" name="Isosceles Triangle 156">
                  <a:extLst>
                    <a:ext uri="{FF2B5EF4-FFF2-40B4-BE49-F238E27FC236}">
                      <a16:creationId xmlns:a16="http://schemas.microsoft.com/office/drawing/2014/main" id="{3F644120-3514-4524-9841-000BC187056B}"/>
                    </a:ext>
                  </a:extLst>
                </p:cNvPr>
                <p:cNvSpPr/>
                <p:nvPr/>
              </p:nvSpPr>
              <p:spPr bwMode="auto">
                <a:xfrm>
                  <a:off x="1902197" y="1225809"/>
                  <a:ext cx="79200" cy="61515"/>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sp>
              <p:nvSpPr>
                <p:cNvPr id="321" name="Isosceles Triangle 157">
                  <a:extLst>
                    <a:ext uri="{FF2B5EF4-FFF2-40B4-BE49-F238E27FC236}">
                      <a16:creationId xmlns:a16="http://schemas.microsoft.com/office/drawing/2014/main" id="{F0FE5A66-64CD-4392-A2F5-5CB9C8BC964C}"/>
                    </a:ext>
                  </a:extLst>
                </p:cNvPr>
                <p:cNvSpPr/>
                <p:nvPr/>
              </p:nvSpPr>
              <p:spPr bwMode="auto">
                <a:xfrm>
                  <a:off x="1396209" y="1225809"/>
                  <a:ext cx="79200" cy="61515"/>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955" kern="0" dirty="0">
                    <a:solidFill>
                      <a:srgbClr val="515151"/>
                    </a:solidFill>
                    <a:latin typeface="Arial"/>
                  </a:endParaRPr>
                </a:p>
              </p:txBody>
            </p:sp>
          </p:grpSp>
          <p:sp>
            <p:nvSpPr>
              <p:cNvPr id="308" name="Rectangle 6">
                <a:extLst>
                  <a:ext uri="{FF2B5EF4-FFF2-40B4-BE49-F238E27FC236}">
                    <a16:creationId xmlns:a16="http://schemas.microsoft.com/office/drawing/2014/main" id="{00CC3DB5-21C7-46B0-B695-5C5F4D024A08}"/>
                  </a:ext>
                </a:extLst>
              </p:cNvPr>
              <p:cNvSpPr>
                <a:spLocks noChangeArrowheads="1"/>
              </p:cNvSpPr>
              <p:nvPr/>
            </p:nvSpPr>
            <p:spPr bwMode="auto">
              <a:xfrm>
                <a:off x="4499635" y="6156700"/>
                <a:ext cx="2510303" cy="153888"/>
              </a:xfrm>
              <a:prstGeom prst="rect">
                <a:avLst/>
              </a:prstGeom>
              <a:noFill/>
              <a:ln w="9525">
                <a:noFill/>
                <a:miter lim="800000"/>
                <a:headEnd/>
                <a:tailEnd/>
              </a:ln>
            </p:spPr>
            <p:txBody>
              <a:bodyPr wrap="none" lIns="0" tIns="0" rIns="0" bIns="0">
                <a:spAutoFit/>
              </a:bodyPr>
              <a:lstStyle/>
              <a:p>
                <a:pPr defTabSz="727272" eaLnBrk="0" hangingPunct="0">
                  <a:defRPr/>
                </a:pPr>
                <a:r>
                  <a:rPr lang="de-de" sz="1000" dirty="0">
                    <a:solidFill>
                      <a:srgbClr val="515151"/>
                    </a:solidFill>
                    <a:latin typeface="Arial"/>
                  </a:rPr>
                  <a:t>TPTD</a:t>
                </a:r>
                <a:r>
                  <a:rPr lang="de-DE" sz="1000" dirty="0">
                    <a:solidFill>
                      <a:srgbClr val="515151"/>
                    </a:solidFill>
                  </a:rPr>
                  <a:t> </a:t>
                </a:r>
                <a:r>
                  <a:rPr lang="de-DE" sz="1000" dirty="0">
                    <a:solidFill>
                      <a:srgbClr val="515151"/>
                    </a:solidFill>
                    <a:sym typeface="Wingdings" panose="05000000000000000000" pitchFamily="2" charset="2"/>
                  </a:rPr>
                  <a:t></a:t>
                </a:r>
                <a:r>
                  <a:rPr lang="de-de" sz="1000" dirty="0">
                    <a:solidFill>
                      <a:srgbClr val="515151"/>
                    </a:solidFill>
                  </a:rPr>
                  <a:t> Dmab </a:t>
                </a:r>
                <a:r>
                  <a:rPr lang="de-de" sz="1000" dirty="0">
                    <a:solidFill>
                      <a:srgbClr val="515151"/>
                    </a:solidFill>
                    <a:latin typeface="Arial"/>
                  </a:rPr>
                  <a:t>nach 24 Monaten (n = 27)    </a:t>
                </a:r>
              </a:p>
            </p:txBody>
          </p:sp>
        </p:grpSp>
      </p:grpSp>
      <p:grpSp>
        <p:nvGrpSpPr>
          <p:cNvPr id="23" name="Gruppieren 22">
            <a:extLst>
              <a:ext uri="{FF2B5EF4-FFF2-40B4-BE49-F238E27FC236}">
                <a16:creationId xmlns:a16="http://schemas.microsoft.com/office/drawing/2014/main" id="{5A47EF97-C6CB-407A-8FB0-C97CC2AFBDDE}"/>
              </a:ext>
            </a:extLst>
          </p:cNvPr>
          <p:cNvGrpSpPr/>
          <p:nvPr/>
        </p:nvGrpSpPr>
        <p:grpSpPr>
          <a:xfrm>
            <a:off x="952136" y="2387091"/>
            <a:ext cx="3127241" cy="3552477"/>
            <a:chOff x="952136" y="2728404"/>
            <a:chExt cx="3127241" cy="3552477"/>
          </a:xfrm>
        </p:grpSpPr>
        <p:graphicFrame>
          <p:nvGraphicFramePr>
            <p:cNvPr id="175" name="Content Placeholder 3">
              <a:extLst>
                <a:ext uri="{FF2B5EF4-FFF2-40B4-BE49-F238E27FC236}">
                  <a16:creationId xmlns:a16="http://schemas.microsoft.com/office/drawing/2014/main" id="{C75E31C1-6C6F-4C07-AD03-05EABBE4FD44}"/>
                </a:ext>
              </a:extLst>
            </p:cNvPr>
            <p:cNvGraphicFramePr>
              <a:graphicFrameLocks/>
            </p:cNvGraphicFramePr>
            <p:nvPr>
              <p:extLst>
                <p:ext uri="{D42A27DB-BD31-4B8C-83A1-F6EECF244321}">
                  <p14:modId xmlns:p14="http://schemas.microsoft.com/office/powerpoint/2010/main" val="3888472333"/>
                </p:ext>
              </p:extLst>
            </p:nvPr>
          </p:nvGraphicFramePr>
          <p:xfrm>
            <a:off x="952136" y="2728404"/>
            <a:ext cx="3127241" cy="3552477"/>
          </p:xfrm>
          <a:graphic>
            <a:graphicData uri="http://schemas.openxmlformats.org/drawingml/2006/chart">
              <c:chart xmlns:c="http://schemas.openxmlformats.org/drawingml/2006/chart" xmlns:r="http://schemas.openxmlformats.org/officeDocument/2006/relationships" r:id="rId3"/>
            </a:graphicData>
          </a:graphic>
        </p:graphicFrame>
        <p:sp>
          <p:nvSpPr>
            <p:cNvPr id="173" name="Rectangle 8">
              <a:extLst>
                <a:ext uri="{FF2B5EF4-FFF2-40B4-BE49-F238E27FC236}">
                  <a16:creationId xmlns:a16="http://schemas.microsoft.com/office/drawing/2014/main" id="{84581F65-BC94-4460-8B85-75C24AFB938A}"/>
                </a:ext>
              </a:extLst>
            </p:cNvPr>
            <p:cNvSpPr/>
            <p:nvPr/>
          </p:nvSpPr>
          <p:spPr bwMode="auto">
            <a:xfrm>
              <a:off x="2801979" y="3197561"/>
              <a:ext cx="1103822" cy="2348324"/>
            </a:xfrm>
            <a:prstGeom prst="rect">
              <a:avLst/>
            </a:prstGeom>
            <a:solidFill>
              <a:srgbClr val="DBE5ED"/>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76" name="TextBox 12">
              <a:extLst>
                <a:ext uri="{FF2B5EF4-FFF2-40B4-BE49-F238E27FC236}">
                  <a16:creationId xmlns:a16="http://schemas.microsoft.com/office/drawing/2014/main" id="{BD6F89E6-EE25-4628-9774-05087ECE4D7B}"/>
                </a:ext>
              </a:extLst>
            </p:cNvPr>
            <p:cNvSpPr txBox="1"/>
            <p:nvPr/>
          </p:nvSpPr>
          <p:spPr>
            <a:xfrm>
              <a:off x="1710174" y="2761947"/>
              <a:ext cx="2204896" cy="263790"/>
            </a:xfrm>
            <a:prstGeom prst="rect">
              <a:avLst/>
            </a:prstGeom>
            <a:noFill/>
          </p:spPr>
          <p:txBody>
            <a:bodyPr wrap="square" rtlCol="0">
              <a:spAutoFit/>
            </a:bodyPr>
            <a:lstStyle/>
            <a:p>
              <a:pPr algn="ctr" defTabSz="727272">
                <a:defRPr/>
              </a:pPr>
              <a:r>
                <a:rPr lang="de-de" sz="1114" b="1" dirty="0">
                  <a:solidFill>
                    <a:srgbClr val="515151"/>
                  </a:solidFill>
                  <a:latin typeface="Arial"/>
                </a:rPr>
                <a:t>L</a:t>
              </a:r>
              <a:r>
                <a:rPr lang="de-DE" sz="1114" b="1" dirty="0">
                  <a:solidFill>
                    <a:srgbClr val="515151"/>
                  </a:solidFill>
                  <a:latin typeface="Arial"/>
                </a:rPr>
                <a:t>endenwirbelsäule</a:t>
              </a:r>
              <a:endParaRPr lang="de-de" sz="1114" b="1" dirty="0">
                <a:solidFill>
                  <a:srgbClr val="515151"/>
                </a:solidFill>
                <a:latin typeface="Arial"/>
              </a:endParaRPr>
            </a:p>
          </p:txBody>
        </p:sp>
        <p:grpSp>
          <p:nvGrpSpPr>
            <p:cNvPr id="182" name="Group 16">
              <a:extLst>
                <a:ext uri="{FF2B5EF4-FFF2-40B4-BE49-F238E27FC236}">
                  <a16:creationId xmlns:a16="http://schemas.microsoft.com/office/drawing/2014/main" id="{479E84EA-E8D5-4817-AEC4-FF5D4F972056}"/>
                </a:ext>
              </a:extLst>
            </p:cNvPr>
            <p:cNvGrpSpPr/>
            <p:nvPr/>
          </p:nvGrpSpPr>
          <p:grpSpPr>
            <a:xfrm>
              <a:off x="1650093" y="3287964"/>
              <a:ext cx="1198166" cy="307002"/>
              <a:chOff x="-2388127" y="1887526"/>
              <a:chExt cx="1219793" cy="346597"/>
            </a:xfrm>
          </p:grpSpPr>
          <p:cxnSp>
            <p:nvCxnSpPr>
              <p:cNvPr id="183" name="Straight Arrow Connector 133">
                <a:extLst>
                  <a:ext uri="{FF2B5EF4-FFF2-40B4-BE49-F238E27FC236}">
                    <a16:creationId xmlns:a16="http://schemas.microsoft.com/office/drawing/2014/main" id="{5E19B868-9FD9-494E-93AD-E131836F4E2F}"/>
                  </a:ext>
                </a:extLst>
              </p:cNvPr>
              <p:cNvCxnSpPr>
                <a:cxnSpLocks/>
              </p:cNvCxnSpPr>
              <p:nvPr/>
            </p:nvCxnSpPr>
            <p:spPr bwMode="auto">
              <a:xfrm>
                <a:off x="-1418266" y="2041987"/>
                <a:ext cx="184422" cy="192136"/>
              </a:xfrm>
              <a:prstGeom prst="straightConnector1">
                <a:avLst/>
              </a:prstGeom>
              <a:noFill/>
              <a:ln w="19050" cap="flat" cmpd="sng" algn="ctr">
                <a:solidFill>
                  <a:srgbClr val="515151"/>
                </a:solidFill>
                <a:prstDash val="solid"/>
                <a:round/>
                <a:headEnd type="none" w="med" len="med"/>
                <a:tailEnd type="triangle"/>
              </a:ln>
              <a:effectLst/>
            </p:spPr>
          </p:cxnSp>
          <p:sp>
            <p:nvSpPr>
              <p:cNvPr id="184" name="TextBox 134">
                <a:extLst>
                  <a:ext uri="{FF2B5EF4-FFF2-40B4-BE49-F238E27FC236}">
                    <a16:creationId xmlns:a16="http://schemas.microsoft.com/office/drawing/2014/main" id="{4572D6B1-F889-4032-9CA7-BC71BFBFF545}"/>
                  </a:ext>
                </a:extLst>
              </p:cNvPr>
              <p:cNvSpPr txBox="1"/>
              <p:nvPr/>
            </p:nvSpPr>
            <p:spPr>
              <a:xfrm>
                <a:off x="-2388127" y="1887526"/>
                <a:ext cx="1219793" cy="251772"/>
              </a:xfrm>
              <a:prstGeom prst="rect">
                <a:avLst/>
              </a:prstGeom>
              <a:noFill/>
            </p:spPr>
            <p:txBody>
              <a:bodyPr wrap="square" rtlCol="0">
                <a:spAutoFit/>
              </a:bodyPr>
              <a:lstStyle/>
              <a:p>
                <a:pPr algn="ctr" defTabSz="727272">
                  <a:defRPr/>
                </a:pPr>
                <a:r>
                  <a:rPr lang="de-de" sz="849" b="1" dirty="0">
                    <a:solidFill>
                      <a:srgbClr val="515151"/>
                    </a:solidFill>
                    <a:latin typeface="Arial"/>
                  </a:rPr>
                  <a:t>Umstellung</a:t>
                </a:r>
              </a:p>
            </p:txBody>
          </p:sp>
        </p:grpSp>
        <p:grpSp>
          <p:nvGrpSpPr>
            <p:cNvPr id="21" name="Gruppieren 20">
              <a:extLst>
                <a:ext uri="{FF2B5EF4-FFF2-40B4-BE49-F238E27FC236}">
                  <a16:creationId xmlns:a16="http://schemas.microsoft.com/office/drawing/2014/main" id="{25658283-D97B-4021-8C3F-C1EFAEF75B9D}"/>
                </a:ext>
              </a:extLst>
            </p:cNvPr>
            <p:cNvGrpSpPr/>
            <p:nvPr/>
          </p:nvGrpSpPr>
          <p:grpSpPr>
            <a:xfrm>
              <a:off x="1671060" y="3859483"/>
              <a:ext cx="2286573" cy="1726553"/>
              <a:chOff x="1671060" y="3859483"/>
              <a:chExt cx="2286573" cy="1726553"/>
            </a:xfrm>
          </p:grpSpPr>
          <p:grpSp>
            <p:nvGrpSpPr>
              <p:cNvPr id="19" name="Gruppieren 18">
                <a:extLst>
                  <a:ext uri="{FF2B5EF4-FFF2-40B4-BE49-F238E27FC236}">
                    <a16:creationId xmlns:a16="http://schemas.microsoft.com/office/drawing/2014/main" id="{76B039BA-DD06-46AB-A20B-261E460FE437}"/>
                  </a:ext>
                </a:extLst>
              </p:cNvPr>
              <p:cNvGrpSpPr/>
              <p:nvPr/>
            </p:nvGrpSpPr>
            <p:grpSpPr>
              <a:xfrm>
                <a:off x="2815923" y="3859483"/>
                <a:ext cx="1141710" cy="967200"/>
                <a:chOff x="2815923" y="3859483"/>
                <a:chExt cx="1141710" cy="967200"/>
              </a:xfrm>
            </p:grpSpPr>
            <p:sp>
              <p:nvSpPr>
                <p:cNvPr id="218" name="Freeform 14">
                  <a:extLst>
                    <a:ext uri="{FF2B5EF4-FFF2-40B4-BE49-F238E27FC236}">
                      <a16:creationId xmlns:a16="http://schemas.microsoft.com/office/drawing/2014/main" id="{F58997BF-99A7-416B-8F2B-9A3F143A38E4}"/>
                    </a:ext>
                  </a:extLst>
                </p:cNvPr>
                <p:cNvSpPr/>
                <p:nvPr/>
              </p:nvSpPr>
              <p:spPr bwMode="auto">
                <a:xfrm>
                  <a:off x="2815923" y="3893686"/>
                  <a:ext cx="1108698" cy="898530"/>
                </a:xfrm>
                <a:custGeom>
                  <a:avLst/>
                  <a:gdLst>
                    <a:gd name="connsiteX0" fmla="*/ 0 w 1128712"/>
                    <a:gd name="connsiteY0" fmla="*/ 766762 h 1014412"/>
                    <a:gd name="connsiteX1" fmla="*/ 285750 w 1128712"/>
                    <a:gd name="connsiteY1" fmla="*/ 1014412 h 1014412"/>
                    <a:gd name="connsiteX2" fmla="*/ 561975 w 1128712"/>
                    <a:gd name="connsiteY2" fmla="*/ 485775 h 1014412"/>
                    <a:gd name="connsiteX3" fmla="*/ 838200 w 1128712"/>
                    <a:gd name="connsiteY3" fmla="*/ 261937 h 1014412"/>
                    <a:gd name="connsiteX4" fmla="*/ 1128712 w 1128712"/>
                    <a:gd name="connsiteY4" fmla="*/ 0 h 101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712" h="1014412">
                      <a:moveTo>
                        <a:pt x="0" y="766762"/>
                      </a:moveTo>
                      <a:lnTo>
                        <a:pt x="285750" y="1014412"/>
                      </a:lnTo>
                      <a:lnTo>
                        <a:pt x="561975" y="485775"/>
                      </a:lnTo>
                      <a:lnTo>
                        <a:pt x="838200" y="261937"/>
                      </a:lnTo>
                      <a:lnTo>
                        <a:pt x="1128712" y="0"/>
                      </a:lnTo>
                    </a:path>
                  </a:pathLst>
                </a:custGeom>
                <a:noFill/>
                <a:ln w="19050" cap="flat" cmpd="sng" algn="ctr">
                  <a:solidFill>
                    <a:schemeClr val="accent1">
                      <a:lumMod val="75000"/>
                    </a:schemeClr>
                  </a:solidFill>
                  <a:prstDash val="solid"/>
                  <a:round/>
                  <a:headEnd type="none" w="med" len="med"/>
                  <a:tailEnd type="none" w="med" len="med"/>
                </a:ln>
                <a:effectLst/>
              </p:spPr>
              <p:txBody>
                <a:bodyPr rtlCol="0" anchor="ctr"/>
                <a:lstStyle/>
                <a:p>
                  <a:pPr algn="ctr" defTabSz="727272">
                    <a:defRPr/>
                  </a:pPr>
                  <a:endParaRPr lang="en-US" sz="1909" kern="0" dirty="0">
                    <a:solidFill>
                      <a:srgbClr val="515151"/>
                    </a:solidFill>
                    <a:latin typeface="Arial"/>
                  </a:endParaRPr>
                </a:p>
              </p:txBody>
            </p:sp>
            <p:grpSp>
              <p:nvGrpSpPr>
                <p:cNvPr id="18" name="Gruppieren 17">
                  <a:extLst>
                    <a:ext uri="{FF2B5EF4-FFF2-40B4-BE49-F238E27FC236}">
                      <a16:creationId xmlns:a16="http://schemas.microsoft.com/office/drawing/2014/main" id="{3AA0F322-11A2-486A-B7D5-A1E9B92710F5}"/>
                    </a:ext>
                  </a:extLst>
                </p:cNvPr>
                <p:cNvGrpSpPr/>
                <p:nvPr/>
              </p:nvGrpSpPr>
              <p:grpSpPr>
                <a:xfrm>
                  <a:off x="3040214" y="3859483"/>
                  <a:ext cx="917419" cy="967200"/>
                  <a:chOff x="3040214" y="3859483"/>
                  <a:chExt cx="917419" cy="967200"/>
                </a:xfrm>
              </p:grpSpPr>
              <p:sp>
                <p:nvSpPr>
                  <p:cNvPr id="192" name="Oval 24">
                    <a:extLst>
                      <a:ext uri="{FF2B5EF4-FFF2-40B4-BE49-F238E27FC236}">
                        <a16:creationId xmlns:a16="http://schemas.microsoft.com/office/drawing/2014/main" id="{EC69128C-5F1A-4145-AEF5-8639B0A5A0C5}"/>
                      </a:ext>
                    </a:extLst>
                  </p:cNvPr>
                  <p:cNvSpPr/>
                  <p:nvPr/>
                </p:nvSpPr>
                <p:spPr bwMode="auto">
                  <a:xfrm>
                    <a:off x="3040214" y="4745689"/>
                    <a:ext cx="82800"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93" name="Oval 25">
                    <a:extLst>
                      <a:ext uri="{FF2B5EF4-FFF2-40B4-BE49-F238E27FC236}">
                        <a16:creationId xmlns:a16="http://schemas.microsoft.com/office/drawing/2014/main" id="{B7151B9E-F420-4756-BFDC-E3BC49C5032E}"/>
                      </a:ext>
                    </a:extLst>
                  </p:cNvPr>
                  <p:cNvSpPr/>
                  <p:nvPr/>
                </p:nvSpPr>
                <p:spPr bwMode="auto">
                  <a:xfrm>
                    <a:off x="3874833" y="3859483"/>
                    <a:ext cx="82800"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10" name="Oval 42">
                    <a:extLst>
                      <a:ext uri="{FF2B5EF4-FFF2-40B4-BE49-F238E27FC236}">
                        <a16:creationId xmlns:a16="http://schemas.microsoft.com/office/drawing/2014/main" id="{3E0B944C-FF60-4FD3-841F-AF5ABF967D67}"/>
                      </a:ext>
                    </a:extLst>
                  </p:cNvPr>
                  <p:cNvSpPr/>
                  <p:nvPr/>
                </p:nvSpPr>
                <p:spPr bwMode="auto">
                  <a:xfrm>
                    <a:off x="3324236" y="4279578"/>
                    <a:ext cx="82800"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11" name="Oval 43">
                    <a:extLst>
                      <a:ext uri="{FF2B5EF4-FFF2-40B4-BE49-F238E27FC236}">
                        <a16:creationId xmlns:a16="http://schemas.microsoft.com/office/drawing/2014/main" id="{81C8F9E9-E8E4-4606-ACF4-E490B64E1A3D}"/>
                      </a:ext>
                    </a:extLst>
                  </p:cNvPr>
                  <p:cNvSpPr/>
                  <p:nvPr/>
                </p:nvSpPr>
                <p:spPr bwMode="auto">
                  <a:xfrm>
                    <a:off x="3598903" y="4078454"/>
                    <a:ext cx="82800"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grpSp>
          <p:grpSp>
            <p:nvGrpSpPr>
              <p:cNvPr id="17" name="Gruppieren 16">
                <a:extLst>
                  <a:ext uri="{FF2B5EF4-FFF2-40B4-BE49-F238E27FC236}">
                    <a16:creationId xmlns:a16="http://schemas.microsoft.com/office/drawing/2014/main" id="{16054EBB-65A9-47DA-A2C8-4B97F7FAC673}"/>
                  </a:ext>
                </a:extLst>
              </p:cNvPr>
              <p:cNvGrpSpPr/>
              <p:nvPr/>
            </p:nvGrpSpPr>
            <p:grpSpPr>
              <a:xfrm>
                <a:off x="1671060" y="4530165"/>
                <a:ext cx="1180571" cy="1055871"/>
                <a:chOff x="1671060" y="4530165"/>
                <a:chExt cx="1180571" cy="1055871"/>
              </a:xfrm>
            </p:grpSpPr>
            <p:sp>
              <p:nvSpPr>
                <p:cNvPr id="217" name="Freeform 12">
                  <a:extLst>
                    <a:ext uri="{FF2B5EF4-FFF2-40B4-BE49-F238E27FC236}">
                      <a16:creationId xmlns:a16="http://schemas.microsoft.com/office/drawing/2014/main" id="{B910EF73-C41A-4FA5-8F1A-34B2B9C798DE}"/>
                    </a:ext>
                  </a:extLst>
                </p:cNvPr>
                <p:cNvSpPr/>
                <p:nvPr/>
              </p:nvSpPr>
              <p:spPr bwMode="auto">
                <a:xfrm>
                  <a:off x="1707224" y="4568638"/>
                  <a:ext cx="1104021" cy="978680"/>
                </a:xfrm>
                <a:custGeom>
                  <a:avLst/>
                  <a:gdLst>
                    <a:gd name="connsiteX0" fmla="*/ 0 w 1123950"/>
                    <a:gd name="connsiteY0" fmla="*/ 1104900 h 1104900"/>
                    <a:gd name="connsiteX1" fmla="*/ 138113 w 1123950"/>
                    <a:gd name="connsiteY1" fmla="*/ 738187 h 1104900"/>
                    <a:gd name="connsiteX2" fmla="*/ 271463 w 1123950"/>
                    <a:gd name="connsiteY2" fmla="*/ 628650 h 1104900"/>
                    <a:gd name="connsiteX3" fmla="*/ 552450 w 1123950"/>
                    <a:gd name="connsiteY3" fmla="*/ 404812 h 1104900"/>
                    <a:gd name="connsiteX4" fmla="*/ 842963 w 1123950"/>
                    <a:gd name="connsiteY4" fmla="*/ 242887 h 1104900"/>
                    <a:gd name="connsiteX5" fmla="*/ 1123950 w 1123950"/>
                    <a:gd name="connsiteY5" fmla="*/ 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950" h="1104900">
                      <a:moveTo>
                        <a:pt x="0" y="1104900"/>
                      </a:moveTo>
                      <a:lnTo>
                        <a:pt x="138113" y="738187"/>
                      </a:lnTo>
                      <a:lnTo>
                        <a:pt x="271463" y="628650"/>
                      </a:lnTo>
                      <a:lnTo>
                        <a:pt x="552450" y="404812"/>
                      </a:lnTo>
                      <a:lnTo>
                        <a:pt x="842963" y="242887"/>
                      </a:lnTo>
                      <a:lnTo>
                        <a:pt x="1123950" y="0"/>
                      </a:lnTo>
                    </a:path>
                  </a:pathLst>
                </a:custGeom>
                <a:noFill/>
                <a:ln w="19050" cap="flat" cmpd="sng" algn="ctr">
                  <a:solidFill>
                    <a:schemeClr val="accent3"/>
                  </a:solidFill>
                  <a:prstDash val="solid"/>
                  <a:round/>
                  <a:headEnd type="none" w="med" len="med"/>
                  <a:tailEnd type="none" w="med" len="med"/>
                </a:ln>
                <a:effectLst/>
              </p:spPr>
              <p:txBody>
                <a:bodyPr rtlCol="0" anchor="ctr"/>
                <a:lstStyle/>
                <a:p>
                  <a:pPr algn="ctr" defTabSz="727272">
                    <a:defRPr/>
                  </a:pPr>
                  <a:endParaRPr lang="en-US" sz="1909" kern="0" dirty="0">
                    <a:solidFill>
                      <a:srgbClr val="515151"/>
                    </a:solidFill>
                    <a:latin typeface="Arial"/>
                  </a:endParaRPr>
                </a:p>
              </p:txBody>
            </p:sp>
            <p:grpSp>
              <p:nvGrpSpPr>
                <p:cNvPr id="16" name="Gruppieren 15">
                  <a:extLst>
                    <a:ext uri="{FF2B5EF4-FFF2-40B4-BE49-F238E27FC236}">
                      <a16:creationId xmlns:a16="http://schemas.microsoft.com/office/drawing/2014/main" id="{F0477B9E-408E-445E-A9D0-7FABFE1CC705}"/>
                    </a:ext>
                  </a:extLst>
                </p:cNvPr>
                <p:cNvGrpSpPr/>
                <p:nvPr/>
              </p:nvGrpSpPr>
              <p:grpSpPr>
                <a:xfrm>
                  <a:off x="1671060" y="4530165"/>
                  <a:ext cx="1180571" cy="1055871"/>
                  <a:chOff x="1671060" y="4530165"/>
                  <a:chExt cx="1180571" cy="1055871"/>
                </a:xfrm>
              </p:grpSpPr>
              <p:sp>
                <p:nvSpPr>
                  <p:cNvPr id="189" name="Oval 21">
                    <a:extLst>
                      <a:ext uri="{FF2B5EF4-FFF2-40B4-BE49-F238E27FC236}">
                        <a16:creationId xmlns:a16="http://schemas.microsoft.com/office/drawing/2014/main" id="{FD74B2D3-AB0F-426B-ABC9-8DFB2A8B1833}"/>
                      </a:ext>
                    </a:extLst>
                  </p:cNvPr>
                  <p:cNvSpPr/>
                  <p:nvPr/>
                </p:nvSpPr>
                <p:spPr bwMode="auto">
                  <a:xfrm>
                    <a:off x="1937969" y="5083864"/>
                    <a:ext cx="82800"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90" name="Oval 22">
                    <a:extLst>
                      <a:ext uri="{FF2B5EF4-FFF2-40B4-BE49-F238E27FC236}">
                        <a16:creationId xmlns:a16="http://schemas.microsoft.com/office/drawing/2014/main" id="{024A851C-B19D-4DB6-8797-B5F1166C272B}"/>
                      </a:ext>
                    </a:extLst>
                  </p:cNvPr>
                  <p:cNvSpPr/>
                  <p:nvPr/>
                </p:nvSpPr>
                <p:spPr bwMode="auto">
                  <a:xfrm>
                    <a:off x="2217128" y="4897363"/>
                    <a:ext cx="82800"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91" name="Oval 23">
                    <a:extLst>
                      <a:ext uri="{FF2B5EF4-FFF2-40B4-BE49-F238E27FC236}">
                        <a16:creationId xmlns:a16="http://schemas.microsoft.com/office/drawing/2014/main" id="{8E8B8580-4534-4062-962C-8BD3B38C78CF}"/>
                      </a:ext>
                    </a:extLst>
                  </p:cNvPr>
                  <p:cNvSpPr/>
                  <p:nvPr/>
                </p:nvSpPr>
                <p:spPr bwMode="auto">
                  <a:xfrm>
                    <a:off x="2493804" y="4742537"/>
                    <a:ext cx="82800"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7" name="Oval 39">
                    <a:extLst>
                      <a:ext uri="{FF2B5EF4-FFF2-40B4-BE49-F238E27FC236}">
                        <a16:creationId xmlns:a16="http://schemas.microsoft.com/office/drawing/2014/main" id="{23C62ECC-F9AB-4C98-B6CD-2995D9D01664}"/>
                      </a:ext>
                    </a:extLst>
                  </p:cNvPr>
                  <p:cNvSpPr/>
                  <p:nvPr/>
                </p:nvSpPr>
                <p:spPr bwMode="auto">
                  <a:xfrm>
                    <a:off x="1805545" y="5178871"/>
                    <a:ext cx="82800"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9" name="Oval 41">
                    <a:extLst>
                      <a:ext uri="{FF2B5EF4-FFF2-40B4-BE49-F238E27FC236}">
                        <a16:creationId xmlns:a16="http://schemas.microsoft.com/office/drawing/2014/main" id="{83507785-ADC5-462D-8A2D-1CC2020C6B70}"/>
                      </a:ext>
                    </a:extLst>
                  </p:cNvPr>
                  <p:cNvSpPr/>
                  <p:nvPr/>
                </p:nvSpPr>
                <p:spPr bwMode="auto">
                  <a:xfrm>
                    <a:off x="1671060" y="5505042"/>
                    <a:ext cx="82800"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22" name="Oval 54">
                    <a:extLst>
                      <a:ext uri="{FF2B5EF4-FFF2-40B4-BE49-F238E27FC236}">
                        <a16:creationId xmlns:a16="http://schemas.microsoft.com/office/drawing/2014/main" id="{7777498A-BBC9-4E1D-AD74-B3083CDE1ACF}"/>
                      </a:ext>
                    </a:extLst>
                  </p:cNvPr>
                  <p:cNvSpPr/>
                  <p:nvPr/>
                </p:nvSpPr>
                <p:spPr bwMode="auto">
                  <a:xfrm>
                    <a:off x="2768831" y="4530165"/>
                    <a:ext cx="82800"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grpSp>
        </p:grpSp>
        <p:grpSp>
          <p:nvGrpSpPr>
            <p:cNvPr id="22" name="Gruppieren 21">
              <a:extLst>
                <a:ext uri="{FF2B5EF4-FFF2-40B4-BE49-F238E27FC236}">
                  <a16:creationId xmlns:a16="http://schemas.microsoft.com/office/drawing/2014/main" id="{053389ED-9BC6-4182-88C4-AEC7AAB2CA13}"/>
                </a:ext>
              </a:extLst>
            </p:cNvPr>
            <p:cNvGrpSpPr/>
            <p:nvPr/>
          </p:nvGrpSpPr>
          <p:grpSpPr>
            <a:xfrm>
              <a:off x="1716581" y="3306736"/>
              <a:ext cx="2256819" cy="2197813"/>
              <a:chOff x="1716581" y="3306736"/>
              <a:chExt cx="2256819" cy="2197813"/>
            </a:xfrm>
          </p:grpSpPr>
          <p:grpSp>
            <p:nvGrpSpPr>
              <p:cNvPr id="14" name="Gruppieren 13">
                <a:extLst>
                  <a:ext uri="{FF2B5EF4-FFF2-40B4-BE49-F238E27FC236}">
                    <a16:creationId xmlns:a16="http://schemas.microsoft.com/office/drawing/2014/main" id="{200B8CB1-B1E9-47A9-96C3-296004942C48}"/>
                  </a:ext>
                </a:extLst>
              </p:cNvPr>
              <p:cNvGrpSpPr/>
              <p:nvPr/>
            </p:nvGrpSpPr>
            <p:grpSpPr>
              <a:xfrm>
                <a:off x="2815924" y="3306736"/>
                <a:ext cx="1157476" cy="1160075"/>
                <a:chOff x="2815924" y="3341068"/>
                <a:chExt cx="1157476" cy="1160075"/>
              </a:xfrm>
            </p:grpSpPr>
            <p:sp>
              <p:nvSpPr>
                <p:cNvPr id="220" name="Freeform 16">
                  <a:extLst>
                    <a:ext uri="{FF2B5EF4-FFF2-40B4-BE49-F238E27FC236}">
                      <a16:creationId xmlns:a16="http://schemas.microsoft.com/office/drawing/2014/main" id="{31FC35B2-8F9C-4D39-ACF9-14EC040FB7FF}"/>
                    </a:ext>
                  </a:extLst>
                </p:cNvPr>
                <p:cNvSpPr/>
                <p:nvPr/>
              </p:nvSpPr>
              <p:spPr bwMode="auto">
                <a:xfrm>
                  <a:off x="2815924" y="3391690"/>
                  <a:ext cx="1099341" cy="1109453"/>
                </a:xfrm>
                <a:custGeom>
                  <a:avLst/>
                  <a:gdLst>
                    <a:gd name="connsiteX0" fmla="*/ 0 w 1119187"/>
                    <a:gd name="connsiteY0" fmla="*/ 1252538 h 1252538"/>
                    <a:gd name="connsiteX1" fmla="*/ 271462 w 1119187"/>
                    <a:gd name="connsiteY1" fmla="*/ 747713 h 1252538"/>
                    <a:gd name="connsiteX2" fmla="*/ 557212 w 1119187"/>
                    <a:gd name="connsiteY2" fmla="*/ 433388 h 1252538"/>
                    <a:gd name="connsiteX3" fmla="*/ 838200 w 1119187"/>
                    <a:gd name="connsiteY3" fmla="*/ 352425 h 1252538"/>
                    <a:gd name="connsiteX4" fmla="*/ 1119187 w 1119187"/>
                    <a:gd name="connsiteY4" fmla="*/ 0 h 125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87" h="1252538">
                      <a:moveTo>
                        <a:pt x="0" y="1252538"/>
                      </a:moveTo>
                      <a:lnTo>
                        <a:pt x="271462" y="747713"/>
                      </a:lnTo>
                      <a:lnTo>
                        <a:pt x="557212" y="433388"/>
                      </a:lnTo>
                      <a:lnTo>
                        <a:pt x="838200" y="352425"/>
                      </a:lnTo>
                      <a:lnTo>
                        <a:pt x="1119187" y="0"/>
                      </a:lnTo>
                    </a:path>
                  </a:pathLst>
                </a:custGeom>
                <a:noFill/>
                <a:ln w="19050" cap="flat" cmpd="sng" algn="ctr">
                  <a:solidFill>
                    <a:schemeClr val="accent3"/>
                  </a:solidFill>
                  <a:prstDash val="sysDash"/>
                  <a:round/>
                  <a:headEnd type="none" w="med" len="med"/>
                  <a:tailEnd type="none" w="med" len="med"/>
                </a:ln>
                <a:effectLst/>
              </p:spPr>
              <p:txBody>
                <a:bodyPr rtlCol="0" anchor="ctr"/>
                <a:lstStyle/>
                <a:p>
                  <a:pPr algn="ctr" defTabSz="727272">
                    <a:defRPr/>
                  </a:pPr>
                  <a:endParaRPr lang="en-US" sz="1909" kern="0" dirty="0">
                    <a:solidFill>
                      <a:srgbClr val="515151"/>
                    </a:solidFill>
                    <a:latin typeface="Arial"/>
                  </a:endParaRPr>
                </a:p>
              </p:txBody>
            </p:sp>
            <p:grpSp>
              <p:nvGrpSpPr>
                <p:cNvPr id="13" name="Gruppieren 12">
                  <a:extLst>
                    <a:ext uri="{FF2B5EF4-FFF2-40B4-BE49-F238E27FC236}">
                      <a16:creationId xmlns:a16="http://schemas.microsoft.com/office/drawing/2014/main" id="{77F0E310-4B39-467E-98D2-225AAA06466C}"/>
                    </a:ext>
                  </a:extLst>
                </p:cNvPr>
                <p:cNvGrpSpPr/>
                <p:nvPr/>
              </p:nvGrpSpPr>
              <p:grpSpPr>
                <a:xfrm>
                  <a:off x="3040213" y="3341068"/>
                  <a:ext cx="933187" cy="735507"/>
                  <a:chOff x="3040213" y="3341068"/>
                  <a:chExt cx="933187" cy="735507"/>
                </a:xfrm>
              </p:grpSpPr>
              <p:sp>
                <p:nvSpPr>
                  <p:cNvPr id="199" name="Isosceles Triangle 31">
                    <a:extLst>
                      <a:ext uri="{FF2B5EF4-FFF2-40B4-BE49-F238E27FC236}">
                        <a16:creationId xmlns:a16="http://schemas.microsoft.com/office/drawing/2014/main" id="{6230BD30-EC1E-49CD-B4D2-97A2C15FFAB4}"/>
                      </a:ext>
                    </a:extLst>
                  </p:cNvPr>
                  <p:cNvSpPr/>
                  <p:nvPr/>
                </p:nvSpPr>
                <p:spPr bwMode="auto">
                  <a:xfrm>
                    <a:off x="3319276" y="3716515"/>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8" name="Isosceles Triangle 40">
                    <a:extLst>
                      <a:ext uri="{FF2B5EF4-FFF2-40B4-BE49-F238E27FC236}">
                        <a16:creationId xmlns:a16="http://schemas.microsoft.com/office/drawing/2014/main" id="{FCA2D4AC-49E5-42E8-A541-44BD7D7B499E}"/>
                      </a:ext>
                    </a:extLst>
                  </p:cNvPr>
                  <p:cNvSpPr/>
                  <p:nvPr/>
                </p:nvSpPr>
                <p:spPr bwMode="auto">
                  <a:xfrm>
                    <a:off x="3040213" y="3993775"/>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12" name="Isosceles Triangle 44">
                    <a:extLst>
                      <a:ext uri="{FF2B5EF4-FFF2-40B4-BE49-F238E27FC236}">
                        <a16:creationId xmlns:a16="http://schemas.microsoft.com/office/drawing/2014/main" id="{9B70E26B-5434-4750-88C0-8C23DEC313B6}"/>
                      </a:ext>
                    </a:extLst>
                  </p:cNvPr>
                  <p:cNvSpPr/>
                  <p:nvPr/>
                </p:nvSpPr>
                <p:spPr bwMode="auto">
                  <a:xfrm>
                    <a:off x="3595937" y="3653238"/>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13" name="Isosceles Triangle 45">
                    <a:extLst>
                      <a:ext uri="{FF2B5EF4-FFF2-40B4-BE49-F238E27FC236}">
                        <a16:creationId xmlns:a16="http://schemas.microsoft.com/office/drawing/2014/main" id="{4C28ABA4-A75D-4668-9982-BC887F355510}"/>
                      </a:ext>
                    </a:extLst>
                  </p:cNvPr>
                  <p:cNvSpPr/>
                  <p:nvPr/>
                </p:nvSpPr>
                <p:spPr bwMode="auto">
                  <a:xfrm>
                    <a:off x="3872600" y="3341068"/>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grpSp>
          <p:grpSp>
            <p:nvGrpSpPr>
              <p:cNvPr id="4" name="Gruppieren 3">
                <a:extLst>
                  <a:ext uri="{FF2B5EF4-FFF2-40B4-BE49-F238E27FC236}">
                    <a16:creationId xmlns:a16="http://schemas.microsoft.com/office/drawing/2014/main" id="{8E2C8DB5-78E2-4243-B3F1-6BAFB3B564BB}"/>
                  </a:ext>
                </a:extLst>
              </p:cNvPr>
              <p:cNvGrpSpPr/>
              <p:nvPr/>
            </p:nvGrpSpPr>
            <p:grpSpPr>
              <a:xfrm>
                <a:off x="1716581" y="4424694"/>
                <a:ext cx="1148087" cy="1079855"/>
                <a:chOff x="1716581" y="4459026"/>
                <a:chExt cx="1148087" cy="1079855"/>
              </a:xfrm>
            </p:grpSpPr>
            <p:sp>
              <p:nvSpPr>
                <p:cNvPr id="219" name="Freeform 15">
                  <a:extLst>
                    <a:ext uri="{FF2B5EF4-FFF2-40B4-BE49-F238E27FC236}">
                      <a16:creationId xmlns:a16="http://schemas.microsoft.com/office/drawing/2014/main" id="{FCE1C031-9E4E-4077-92C7-B5F4C0C4F757}"/>
                    </a:ext>
                  </a:extLst>
                </p:cNvPr>
                <p:cNvSpPr/>
                <p:nvPr/>
              </p:nvSpPr>
              <p:spPr bwMode="auto">
                <a:xfrm>
                  <a:off x="1716581" y="4509580"/>
                  <a:ext cx="1094665" cy="1029301"/>
                </a:xfrm>
                <a:custGeom>
                  <a:avLst/>
                  <a:gdLst>
                    <a:gd name="connsiteX0" fmla="*/ 0 w 1114425"/>
                    <a:gd name="connsiteY0" fmla="*/ 1162050 h 1162050"/>
                    <a:gd name="connsiteX1" fmla="*/ 128588 w 1114425"/>
                    <a:gd name="connsiteY1" fmla="*/ 733425 h 1162050"/>
                    <a:gd name="connsiteX2" fmla="*/ 266700 w 1114425"/>
                    <a:gd name="connsiteY2" fmla="*/ 538162 h 1162050"/>
                    <a:gd name="connsiteX3" fmla="*/ 557213 w 1114425"/>
                    <a:gd name="connsiteY3" fmla="*/ 333375 h 1162050"/>
                    <a:gd name="connsiteX4" fmla="*/ 838200 w 1114425"/>
                    <a:gd name="connsiteY4" fmla="*/ 171450 h 1162050"/>
                    <a:gd name="connsiteX5" fmla="*/ 1114425 w 1114425"/>
                    <a:gd name="connsiteY5"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425" h="1162050">
                      <a:moveTo>
                        <a:pt x="0" y="1162050"/>
                      </a:moveTo>
                      <a:lnTo>
                        <a:pt x="128588" y="733425"/>
                      </a:lnTo>
                      <a:lnTo>
                        <a:pt x="266700" y="538162"/>
                      </a:lnTo>
                      <a:lnTo>
                        <a:pt x="557213" y="333375"/>
                      </a:lnTo>
                      <a:lnTo>
                        <a:pt x="838200" y="171450"/>
                      </a:lnTo>
                      <a:lnTo>
                        <a:pt x="1114425" y="0"/>
                      </a:lnTo>
                    </a:path>
                  </a:pathLst>
                </a:custGeom>
                <a:noFill/>
                <a:ln w="19050" cap="flat" cmpd="sng" algn="ctr">
                  <a:solidFill>
                    <a:schemeClr val="accent1">
                      <a:lumMod val="75000"/>
                    </a:schemeClr>
                  </a:solidFill>
                  <a:prstDash val="sysDash"/>
                  <a:round/>
                  <a:headEnd type="none" w="med" len="med"/>
                  <a:tailEnd type="none" w="med" len="med"/>
                </a:ln>
                <a:effectLst/>
              </p:spPr>
              <p:txBody>
                <a:bodyPr rtlCol="0" anchor="ctr"/>
                <a:lstStyle/>
                <a:p>
                  <a:pPr algn="ctr" defTabSz="727272">
                    <a:defRPr/>
                  </a:pPr>
                  <a:endParaRPr lang="en-US" sz="1909" kern="0" dirty="0">
                    <a:solidFill>
                      <a:srgbClr val="515151"/>
                    </a:solidFill>
                    <a:latin typeface="Arial"/>
                  </a:endParaRPr>
                </a:p>
              </p:txBody>
            </p:sp>
            <p:grpSp>
              <p:nvGrpSpPr>
                <p:cNvPr id="2" name="Gruppieren 1">
                  <a:extLst>
                    <a:ext uri="{FF2B5EF4-FFF2-40B4-BE49-F238E27FC236}">
                      <a16:creationId xmlns:a16="http://schemas.microsoft.com/office/drawing/2014/main" id="{28098763-BB3B-48AA-BDAC-51AD21D97F83}"/>
                    </a:ext>
                  </a:extLst>
                </p:cNvPr>
                <p:cNvGrpSpPr/>
                <p:nvPr/>
              </p:nvGrpSpPr>
              <p:grpSpPr>
                <a:xfrm>
                  <a:off x="1795903" y="4459026"/>
                  <a:ext cx="1068765" cy="726760"/>
                  <a:chOff x="1795903" y="4459026"/>
                  <a:chExt cx="1068765" cy="726760"/>
                </a:xfrm>
              </p:grpSpPr>
              <p:sp>
                <p:nvSpPr>
                  <p:cNvPr id="195" name="Isosceles Triangle 27">
                    <a:extLst>
                      <a:ext uri="{FF2B5EF4-FFF2-40B4-BE49-F238E27FC236}">
                        <a16:creationId xmlns:a16="http://schemas.microsoft.com/office/drawing/2014/main" id="{11F7AB4D-344F-4FC3-A8C0-4B0CF73A9E0C}"/>
                      </a:ext>
                    </a:extLst>
                  </p:cNvPr>
                  <p:cNvSpPr/>
                  <p:nvPr/>
                </p:nvSpPr>
                <p:spPr bwMode="auto">
                  <a:xfrm>
                    <a:off x="1795903" y="5102986"/>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96" name="Isosceles Triangle 28">
                    <a:extLst>
                      <a:ext uri="{FF2B5EF4-FFF2-40B4-BE49-F238E27FC236}">
                        <a16:creationId xmlns:a16="http://schemas.microsoft.com/office/drawing/2014/main" id="{39B8836B-1B5F-4C18-A12E-E3C1967FDEF6}"/>
                      </a:ext>
                    </a:extLst>
                  </p:cNvPr>
                  <p:cNvSpPr/>
                  <p:nvPr/>
                </p:nvSpPr>
                <p:spPr bwMode="auto">
                  <a:xfrm>
                    <a:off x="1933005" y="4937860"/>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97" name="Isosceles Triangle 29">
                    <a:extLst>
                      <a:ext uri="{FF2B5EF4-FFF2-40B4-BE49-F238E27FC236}">
                        <a16:creationId xmlns:a16="http://schemas.microsoft.com/office/drawing/2014/main" id="{D476C2D8-187B-4734-B698-8F32E31190AB}"/>
                      </a:ext>
                    </a:extLst>
                  </p:cNvPr>
                  <p:cNvSpPr/>
                  <p:nvPr/>
                </p:nvSpPr>
                <p:spPr bwMode="auto">
                  <a:xfrm>
                    <a:off x="2212451" y="4754208"/>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98" name="Isosceles Triangle 30">
                    <a:extLst>
                      <a:ext uri="{FF2B5EF4-FFF2-40B4-BE49-F238E27FC236}">
                        <a16:creationId xmlns:a16="http://schemas.microsoft.com/office/drawing/2014/main" id="{442B998D-37F0-4977-BA04-0C263E5A5450}"/>
                      </a:ext>
                    </a:extLst>
                  </p:cNvPr>
                  <p:cNvSpPr/>
                  <p:nvPr/>
                </p:nvSpPr>
                <p:spPr bwMode="auto">
                  <a:xfrm>
                    <a:off x="2489129" y="4620029"/>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21" name="Isosceles Triangle 53">
                    <a:extLst>
                      <a:ext uri="{FF2B5EF4-FFF2-40B4-BE49-F238E27FC236}">
                        <a16:creationId xmlns:a16="http://schemas.microsoft.com/office/drawing/2014/main" id="{EE9E2BFF-BA1D-43F1-AB86-0E314DE2447C}"/>
                      </a:ext>
                    </a:extLst>
                  </p:cNvPr>
                  <p:cNvSpPr/>
                  <p:nvPr/>
                </p:nvSpPr>
                <p:spPr bwMode="auto">
                  <a:xfrm>
                    <a:off x="2763868" y="4459026"/>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grpSp>
        </p:grpSp>
        <p:grpSp>
          <p:nvGrpSpPr>
            <p:cNvPr id="3" name="Gruppieren 2">
              <a:extLst>
                <a:ext uri="{FF2B5EF4-FFF2-40B4-BE49-F238E27FC236}">
                  <a16:creationId xmlns:a16="http://schemas.microsoft.com/office/drawing/2014/main" id="{13343A6E-3047-4B66-A1FC-59B443FA65A1}"/>
                </a:ext>
              </a:extLst>
            </p:cNvPr>
            <p:cNvGrpSpPr/>
            <p:nvPr/>
          </p:nvGrpSpPr>
          <p:grpSpPr>
            <a:xfrm>
              <a:off x="1666086" y="3614297"/>
              <a:ext cx="2294232" cy="1969314"/>
              <a:chOff x="1666086" y="3614297"/>
              <a:chExt cx="2294232" cy="1969314"/>
            </a:xfrm>
          </p:grpSpPr>
          <p:grpSp>
            <p:nvGrpSpPr>
              <p:cNvPr id="8" name="Gruppieren 7">
                <a:extLst>
                  <a:ext uri="{FF2B5EF4-FFF2-40B4-BE49-F238E27FC236}">
                    <a16:creationId xmlns:a16="http://schemas.microsoft.com/office/drawing/2014/main" id="{19AF4493-644E-4A7B-804E-AA548F940BD0}"/>
                  </a:ext>
                </a:extLst>
              </p:cNvPr>
              <p:cNvGrpSpPr/>
              <p:nvPr/>
            </p:nvGrpSpPr>
            <p:grpSpPr>
              <a:xfrm>
                <a:off x="2811245" y="3614297"/>
                <a:ext cx="1149073" cy="514602"/>
                <a:chOff x="2811245" y="3619535"/>
                <a:chExt cx="1149073" cy="514602"/>
              </a:xfrm>
            </p:grpSpPr>
            <p:sp>
              <p:nvSpPr>
                <p:cNvPr id="224" name="Freeform 18">
                  <a:extLst>
                    <a:ext uri="{FF2B5EF4-FFF2-40B4-BE49-F238E27FC236}">
                      <a16:creationId xmlns:a16="http://schemas.microsoft.com/office/drawing/2014/main" id="{BEA88454-86B7-463D-A746-EEA422A1A302}"/>
                    </a:ext>
                  </a:extLst>
                </p:cNvPr>
                <p:cNvSpPr/>
                <p:nvPr/>
              </p:nvSpPr>
              <p:spPr bwMode="auto">
                <a:xfrm>
                  <a:off x="2811245" y="3661672"/>
                  <a:ext cx="1118056" cy="472465"/>
                </a:xfrm>
                <a:custGeom>
                  <a:avLst/>
                  <a:gdLst>
                    <a:gd name="connsiteX0" fmla="*/ 0 w 1138238"/>
                    <a:gd name="connsiteY0" fmla="*/ 533400 h 533400"/>
                    <a:gd name="connsiteX1" fmla="*/ 271463 w 1138238"/>
                    <a:gd name="connsiteY1" fmla="*/ 347663 h 533400"/>
                    <a:gd name="connsiteX2" fmla="*/ 571500 w 1138238"/>
                    <a:gd name="connsiteY2" fmla="*/ 157163 h 533400"/>
                    <a:gd name="connsiteX3" fmla="*/ 847725 w 1138238"/>
                    <a:gd name="connsiteY3" fmla="*/ 71438 h 533400"/>
                    <a:gd name="connsiteX4" fmla="*/ 1138238 w 1138238"/>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38" h="533400">
                      <a:moveTo>
                        <a:pt x="0" y="533400"/>
                      </a:moveTo>
                      <a:lnTo>
                        <a:pt x="271463" y="347663"/>
                      </a:lnTo>
                      <a:lnTo>
                        <a:pt x="571500" y="157163"/>
                      </a:lnTo>
                      <a:lnTo>
                        <a:pt x="847725" y="71438"/>
                      </a:lnTo>
                      <a:lnTo>
                        <a:pt x="1138238" y="0"/>
                      </a:lnTo>
                    </a:path>
                  </a:pathLst>
                </a:custGeom>
                <a:noFill/>
                <a:ln w="19050" cap="flat" cmpd="sng" algn="ctr">
                  <a:solidFill>
                    <a:schemeClr val="accent3"/>
                  </a:solidFill>
                  <a:prstDash val="sysDot"/>
                  <a:round/>
                  <a:headEnd type="none" w="med" len="med"/>
                  <a:tailEnd type="none" w="med" len="med"/>
                </a:ln>
                <a:effectLst/>
              </p:spPr>
              <p:txBody>
                <a:bodyPr rtlCol="0" anchor="ctr"/>
                <a:lstStyle/>
                <a:p>
                  <a:pPr algn="ctr" defTabSz="727272">
                    <a:defRPr/>
                  </a:pPr>
                  <a:endParaRPr lang="en-US" sz="1909" kern="0" dirty="0">
                    <a:solidFill>
                      <a:srgbClr val="515151"/>
                    </a:solidFill>
                    <a:latin typeface="Arial"/>
                  </a:endParaRPr>
                </a:p>
              </p:txBody>
            </p:sp>
            <p:grpSp>
              <p:nvGrpSpPr>
                <p:cNvPr id="7" name="Gruppieren 6">
                  <a:extLst>
                    <a:ext uri="{FF2B5EF4-FFF2-40B4-BE49-F238E27FC236}">
                      <a16:creationId xmlns:a16="http://schemas.microsoft.com/office/drawing/2014/main" id="{F8707271-563C-498B-9893-C9D89ECEF9E5}"/>
                    </a:ext>
                  </a:extLst>
                </p:cNvPr>
                <p:cNvGrpSpPr/>
                <p:nvPr/>
              </p:nvGrpSpPr>
              <p:grpSpPr>
                <a:xfrm>
                  <a:off x="3044891" y="3619535"/>
                  <a:ext cx="915427" cy="381156"/>
                  <a:chOff x="3044891" y="3619535"/>
                  <a:chExt cx="915427" cy="381156"/>
                </a:xfrm>
              </p:grpSpPr>
              <p:sp>
                <p:nvSpPr>
                  <p:cNvPr id="204" name="Rectangle 36">
                    <a:extLst>
                      <a:ext uri="{FF2B5EF4-FFF2-40B4-BE49-F238E27FC236}">
                        <a16:creationId xmlns:a16="http://schemas.microsoft.com/office/drawing/2014/main" id="{6B1B6515-D34E-4B50-AE35-9BA18C9CF7FF}"/>
                      </a:ext>
                    </a:extLst>
                  </p:cNvPr>
                  <p:cNvSpPr/>
                  <p:nvPr/>
                </p:nvSpPr>
                <p:spPr bwMode="auto">
                  <a:xfrm>
                    <a:off x="3044891" y="3917891"/>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5" name="Rectangle 37">
                    <a:extLst>
                      <a:ext uri="{FF2B5EF4-FFF2-40B4-BE49-F238E27FC236}">
                        <a16:creationId xmlns:a16="http://schemas.microsoft.com/office/drawing/2014/main" id="{51B02560-8362-4EF9-8C21-0217F5E88C11}"/>
                      </a:ext>
                    </a:extLst>
                  </p:cNvPr>
                  <p:cNvSpPr/>
                  <p:nvPr/>
                </p:nvSpPr>
                <p:spPr bwMode="auto">
                  <a:xfrm>
                    <a:off x="3319273" y="3779379"/>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15" name="Rectangle 47">
                    <a:extLst>
                      <a:ext uri="{FF2B5EF4-FFF2-40B4-BE49-F238E27FC236}">
                        <a16:creationId xmlns:a16="http://schemas.microsoft.com/office/drawing/2014/main" id="{FFD39F5E-BC42-4708-B885-C54F84887C30}"/>
                      </a:ext>
                    </a:extLst>
                  </p:cNvPr>
                  <p:cNvSpPr/>
                  <p:nvPr/>
                </p:nvSpPr>
                <p:spPr bwMode="auto">
                  <a:xfrm>
                    <a:off x="3600900" y="3699276"/>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16" name="Rectangle 48">
                    <a:extLst>
                      <a:ext uri="{FF2B5EF4-FFF2-40B4-BE49-F238E27FC236}">
                        <a16:creationId xmlns:a16="http://schemas.microsoft.com/office/drawing/2014/main" id="{B3B697C9-2E08-45BF-8EDA-259FBB794BAF}"/>
                      </a:ext>
                    </a:extLst>
                  </p:cNvPr>
                  <p:cNvSpPr/>
                  <p:nvPr/>
                </p:nvSpPr>
                <p:spPr bwMode="auto">
                  <a:xfrm>
                    <a:off x="3877518" y="3619535"/>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grpSp>
          <p:grpSp>
            <p:nvGrpSpPr>
              <p:cNvPr id="11" name="Gruppieren 10">
                <a:extLst>
                  <a:ext uri="{FF2B5EF4-FFF2-40B4-BE49-F238E27FC236}">
                    <a16:creationId xmlns:a16="http://schemas.microsoft.com/office/drawing/2014/main" id="{DD1B1AEA-11CC-49D2-A0CE-73F16D4EC950}"/>
                  </a:ext>
                </a:extLst>
              </p:cNvPr>
              <p:cNvGrpSpPr/>
              <p:nvPr/>
            </p:nvGrpSpPr>
            <p:grpSpPr>
              <a:xfrm>
                <a:off x="1666086" y="4107365"/>
                <a:ext cx="1185545" cy="1476246"/>
                <a:chOff x="1666086" y="4112603"/>
                <a:chExt cx="1185545" cy="1476246"/>
              </a:xfrm>
            </p:grpSpPr>
            <p:sp>
              <p:nvSpPr>
                <p:cNvPr id="223" name="Freeform 17">
                  <a:extLst>
                    <a:ext uri="{FF2B5EF4-FFF2-40B4-BE49-F238E27FC236}">
                      <a16:creationId xmlns:a16="http://schemas.microsoft.com/office/drawing/2014/main" id="{0EC8356C-5DD8-4E6F-97D4-4F93E4287759}"/>
                    </a:ext>
                  </a:extLst>
                </p:cNvPr>
                <p:cNvSpPr/>
                <p:nvPr/>
              </p:nvSpPr>
              <p:spPr bwMode="auto">
                <a:xfrm>
                  <a:off x="1721258" y="4142576"/>
                  <a:ext cx="1099341" cy="1396307"/>
                </a:xfrm>
                <a:custGeom>
                  <a:avLst/>
                  <a:gdLst>
                    <a:gd name="connsiteX0" fmla="*/ 0 w 1119187"/>
                    <a:gd name="connsiteY0" fmla="*/ 1576388 h 1576388"/>
                    <a:gd name="connsiteX1" fmla="*/ 123825 w 1119187"/>
                    <a:gd name="connsiteY1" fmla="*/ 971550 h 1576388"/>
                    <a:gd name="connsiteX2" fmla="*/ 276225 w 1119187"/>
                    <a:gd name="connsiteY2" fmla="*/ 657225 h 1576388"/>
                    <a:gd name="connsiteX3" fmla="*/ 542925 w 1119187"/>
                    <a:gd name="connsiteY3" fmla="*/ 481013 h 1576388"/>
                    <a:gd name="connsiteX4" fmla="*/ 828675 w 1119187"/>
                    <a:gd name="connsiteY4" fmla="*/ 138113 h 1576388"/>
                    <a:gd name="connsiteX5" fmla="*/ 1119187 w 1119187"/>
                    <a:gd name="connsiteY5"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187" h="1576388">
                      <a:moveTo>
                        <a:pt x="0" y="1576388"/>
                      </a:moveTo>
                      <a:lnTo>
                        <a:pt x="123825" y="971550"/>
                      </a:lnTo>
                      <a:lnTo>
                        <a:pt x="276225" y="657225"/>
                      </a:lnTo>
                      <a:lnTo>
                        <a:pt x="542925" y="481013"/>
                      </a:lnTo>
                      <a:lnTo>
                        <a:pt x="828675" y="138113"/>
                      </a:lnTo>
                      <a:lnTo>
                        <a:pt x="1119187" y="0"/>
                      </a:lnTo>
                    </a:path>
                  </a:pathLst>
                </a:custGeom>
                <a:noFill/>
                <a:ln w="19050" cap="flat" cmpd="sng" algn="ctr">
                  <a:solidFill>
                    <a:srgbClr val="D4C8E2"/>
                  </a:solidFill>
                  <a:prstDash val="sysDot"/>
                  <a:round/>
                  <a:headEnd type="none" w="med" len="med"/>
                  <a:tailEnd type="none" w="med" len="med"/>
                </a:ln>
                <a:effectLst/>
              </p:spPr>
              <p:txBody>
                <a:bodyPr rtlCol="0" anchor="ctr"/>
                <a:lstStyle/>
                <a:p>
                  <a:pPr algn="ctr" defTabSz="727272">
                    <a:defRPr/>
                  </a:pPr>
                  <a:endParaRPr lang="en-US" sz="1909" kern="0" dirty="0">
                    <a:solidFill>
                      <a:srgbClr val="515151"/>
                    </a:solidFill>
                    <a:latin typeface="Arial"/>
                  </a:endParaRPr>
                </a:p>
              </p:txBody>
            </p:sp>
            <p:grpSp>
              <p:nvGrpSpPr>
                <p:cNvPr id="10" name="Gruppieren 9">
                  <a:extLst>
                    <a:ext uri="{FF2B5EF4-FFF2-40B4-BE49-F238E27FC236}">
                      <a16:creationId xmlns:a16="http://schemas.microsoft.com/office/drawing/2014/main" id="{7498EF25-8A41-42AB-A7EF-CE25AF7372E5}"/>
                    </a:ext>
                  </a:extLst>
                </p:cNvPr>
                <p:cNvGrpSpPr/>
                <p:nvPr/>
              </p:nvGrpSpPr>
              <p:grpSpPr>
                <a:xfrm>
                  <a:off x="1666086" y="4112603"/>
                  <a:ext cx="1185545" cy="1476246"/>
                  <a:chOff x="1666086" y="4112603"/>
                  <a:chExt cx="1185545" cy="1476246"/>
                </a:xfrm>
              </p:grpSpPr>
              <p:sp>
                <p:nvSpPr>
                  <p:cNvPr id="214" name="Rectangle 46">
                    <a:extLst>
                      <a:ext uri="{FF2B5EF4-FFF2-40B4-BE49-F238E27FC236}">
                        <a16:creationId xmlns:a16="http://schemas.microsoft.com/office/drawing/2014/main" id="{2D02D7A3-C05A-4ABE-B4AA-685257BA9686}"/>
                      </a:ext>
                    </a:extLst>
                  </p:cNvPr>
                  <p:cNvSpPr/>
                  <p:nvPr/>
                </p:nvSpPr>
                <p:spPr bwMode="auto">
                  <a:xfrm>
                    <a:off x="1666086" y="5506049"/>
                    <a:ext cx="82800" cy="82800"/>
                  </a:xfrm>
                  <a:prstGeom prst="rect">
                    <a:avLst/>
                  </a:prstGeom>
                  <a:solidFill>
                    <a:srgbClr val="D0BAF0"/>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86" name="Rectangle 18">
                    <a:extLst>
                      <a:ext uri="{FF2B5EF4-FFF2-40B4-BE49-F238E27FC236}">
                        <a16:creationId xmlns:a16="http://schemas.microsoft.com/office/drawing/2014/main" id="{84B851BB-0043-4715-99D7-46D14A614571}"/>
                      </a:ext>
                    </a:extLst>
                  </p:cNvPr>
                  <p:cNvSpPr/>
                  <p:nvPr/>
                </p:nvSpPr>
                <p:spPr bwMode="auto">
                  <a:xfrm>
                    <a:off x="1800784" y="4963538"/>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187" name="Rectangle 19">
                    <a:extLst>
                      <a:ext uri="{FF2B5EF4-FFF2-40B4-BE49-F238E27FC236}">
                        <a16:creationId xmlns:a16="http://schemas.microsoft.com/office/drawing/2014/main" id="{005F80B1-504C-4A04-949D-9E7328AE776D}"/>
                      </a:ext>
                    </a:extLst>
                  </p:cNvPr>
                  <p:cNvSpPr/>
                  <p:nvPr/>
                </p:nvSpPr>
                <p:spPr bwMode="auto">
                  <a:xfrm>
                    <a:off x="1938553" y="4709159"/>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1" name="Rectangle 33">
                    <a:extLst>
                      <a:ext uri="{FF2B5EF4-FFF2-40B4-BE49-F238E27FC236}">
                        <a16:creationId xmlns:a16="http://schemas.microsoft.com/office/drawing/2014/main" id="{57C4B14D-3961-47CB-B7DF-17058C6A8966}"/>
                      </a:ext>
                    </a:extLst>
                  </p:cNvPr>
                  <p:cNvSpPr/>
                  <p:nvPr/>
                </p:nvSpPr>
                <p:spPr bwMode="auto">
                  <a:xfrm>
                    <a:off x="2217128" y="4535690"/>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2" name="Rectangle 34">
                    <a:extLst>
                      <a:ext uri="{FF2B5EF4-FFF2-40B4-BE49-F238E27FC236}">
                        <a16:creationId xmlns:a16="http://schemas.microsoft.com/office/drawing/2014/main" id="{943A29FE-18F7-4B83-8F9E-31EF37665EF7}"/>
                      </a:ext>
                    </a:extLst>
                  </p:cNvPr>
                  <p:cNvSpPr/>
                  <p:nvPr/>
                </p:nvSpPr>
                <p:spPr bwMode="auto">
                  <a:xfrm>
                    <a:off x="2491607" y="4239970"/>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03" name="Rectangle 35">
                    <a:extLst>
                      <a:ext uri="{FF2B5EF4-FFF2-40B4-BE49-F238E27FC236}">
                        <a16:creationId xmlns:a16="http://schemas.microsoft.com/office/drawing/2014/main" id="{3300507C-0C57-4C46-BB69-703356AFA216}"/>
                      </a:ext>
                    </a:extLst>
                  </p:cNvPr>
                  <p:cNvSpPr/>
                  <p:nvPr/>
                </p:nvSpPr>
                <p:spPr bwMode="auto">
                  <a:xfrm>
                    <a:off x="2768831" y="4112603"/>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grpSp>
        </p:grpSp>
      </p:grpSp>
      <p:grpSp>
        <p:nvGrpSpPr>
          <p:cNvPr id="20" name="Gruppieren 19">
            <a:extLst>
              <a:ext uri="{FF2B5EF4-FFF2-40B4-BE49-F238E27FC236}">
                <a16:creationId xmlns:a16="http://schemas.microsoft.com/office/drawing/2014/main" id="{CC68B032-0AD3-496D-ADFF-DC5F810519A4}"/>
              </a:ext>
            </a:extLst>
          </p:cNvPr>
          <p:cNvGrpSpPr/>
          <p:nvPr/>
        </p:nvGrpSpPr>
        <p:grpSpPr>
          <a:xfrm>
            <a:off x="4543625" y="2387091"/>
            <a:ext cx="3127241" cy="3552477"/>
            <a:chOff x="4013230" y="2728404"/>
            <a:chExt cx="3127241" cy="3552477"/>
          </a:xfrm>
        </p:grpSpPr>
        <p:graphicFrame>
          <p:nvGraphicFramePr>
            <p:cNvPr id="185" name="Content Placeholder 3">
              <a:extLst>
                <a:ext uri="{FF2B5EF4-FFF2-40B4-BE49-F238E27FC236}">
                  <a16:creationId xmlns:a16="http://schemas.microsoft.com/office/drawing/2014/main" id="{E111C9AA-E552-4D79-BC54-4327D18A17FD}"/>
                </a:ext>
              </a:extLst>
            </p:cNvPr>
            <p:cNvGraphicFramePr>
              <a:graphicFrameLocks/>
            </p:cNvGraphicFramePr>
            <p:nvPr>
              <p:extLst>
                <p:ext uri="{D42A27DB-BD31-4B8C-83A1-F6EECF244321}">
                  <p14:modId xmlns:p14="http://schemas.microsoft.com/office/powerpoint/2010/main" val="2775936463"/>
                </p:ext>
              </p:extLst>
            </p:nvPr>
          </p:nvGraphicFramePr>
          <p:xfrm>
            <a:off x="4013230" y="2728404"/>
            <a:ext cx="3127241" cy="3552477"/>
          </p:xfrm>
          <a:graphic>
            <a:graphicData uri="http://schemas.openxmlformats.org/drawingml/2006/chart">
              <c:chart xmlns:c="http://schemas.openxmlformats.org/drawingml/2006/chart" xmlns:r="http://schemas.openxmlformats.org/officeDocument/2006/relationships" r:id="rId4"/>
            </a:graphicData>
          </a:graphic>
        </p:graphicFrame>
        <p:sp>
          <p:nvSpPr>
            <p:cNvPr id="188" name="Rectangle 8">
              <a:extLst>
                <a:ext uri="{FF2B5EF4-FFF2-40B4-BE49-F238E27FC236}">
                  <a16:creationId xmlns:a16="http://schemas.microsoft.com/office/drawing/2014/main" id="{D58262BC-1E5A-4090-BB95-7F09F85FA6B3}"/>
                </a:ext>
              </a:extLst>
            </p:cNvPr>
            <p:cNvSpPr/>
            <p:nvPr/>
          </p:nvSpPr>
          <p:spPr bwMode="auto">
            <a:xfrm>
              <a:off x="5868053" y="3197561"/>
              <a:ext cx="1103822" cy="2348324"/>
            </a:xfrm>
            <a:prstGeom prst="rect">
              <a:avLst/>
            </a:prstGeom>
            <a:solidFill>
              <a:srgbClr val="DBE5ED"/>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sp>
          <p:nvSpPr>
            <p:cNvPr id="251" name="Freeform 19">
              <a:extLst>
                <a:ext uri="{FF2B5EF4-FFF2-40B4-BE49-F238E27FC236}">
                  <a16:creationId xmlns:a16="http://schemas.microsoft.com/office/drawing/2014/main" id="{7949605B-51D2-47F5-B7D0-7AA73CF25A4A}"/>
                </a:ext>
              </a:extLst>
            </p:cNvPr>
            <p:cNvSpPr/>
            <p:nvPr/>
          </p:nvSpPr>
          <p:spPr bwMode="auto">
            <a:xfrm>
              <a:off x="4760958" y="5109066"/>
              <a:ext cx="1090654" cy="431267"/>
            </a:xfrm>
            <a:custGeom>
              <a:avLst/>
              <a:gdLst>
                <a:gd name="connsiteX0" fmla="*/ 0 w 1110343"/>
                <a:gd name="connsiteY0" fmla="*/ 486888 h 486888"/>
                <a:gd name="connsiteX1" fmla="*/ 124691 w 1110343"/>
                <a:gd name="connsiteY1" fmla="*/ 391885 h 486888"/>
                <a:gd name="connsiteX2" fmla="*/ 267195 w 1110343"/>
                <a:gd name="connsiteY2" fmla="*/ 332509 h 486888"/>
                <a:gd name="connsiteX3" fmla="*/ 570016 w 1110343"/>
                <a:gd name="connsiteY3" fmla="*/ 409698 h 486888"/>
                <a:gd name="connsiteX4" fmla="*/ 831273 w 1110343"/>
                <a:gd name="connsiteY4" fmla="*/ 350322 h 486888"/>
                <a:gd name="connsiteX5" fmla="*/ 1110343 w 1110343"/>
                <a:gd name="connsiteY5" fmla="*/ 0 h 48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43" h="486888">
                  <a:moveTo>
                    <a:pt x="0" y="486888"/>
                  </a:moveTo>
                  <a:lnTo>
                    <a:pt x="124691" y="391885"/>
                  </a:lnTo>
                  <a:lnTo>
                    <a:pt x="267195" y="332509"/>
                  </a:lnTo>
                  <a:lnTo>
                    <a:pt x="570016" y="409698"/>
                  </a:lnTo>
                  <a:lnTo>
                    <a:pt x="831273" y="350322"/>
                  </a:lnTo>
                  <a:lnTo>
                    <a:pt x="1110343" y="0"/>
                  </a:lnTo>
                </a:path>
              </a:pathLst>
            </a:custGeom>
            <a:noFill/>
            <a:ln w="19050" cap="flat" cmpd="sng" algn="ctr">
              <a:solidFill>
                <a:schemeClr val="accent1">
                  <a:lumMod val="75000"/>
                </a:schemeClr>
              </a:solidFill>
              <a:prstDash val="sysDash"/>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177" name="TextBox 13">
              <a:extLst>
                <a:ext uri="{FF2B5EF4-FFF2-40B4-BE49-F238E27FC236}">
                  <a16:creationId xmlns:a16="http://schemas.microsoft.com/office/drawing/2014/main" id="{C964B81F-5485-4779-98BF-4F487C1106B8}"/>
                </a:ext>
              </a:extLst>
            </p:cNvPr>
            <p:cNvSpPr txBox="1"/>
            <p:nvPr/>
          </p:nvSpPr>
          <p:spPr>
            <a:xfrm>
              <a:off x="4778338" y="2761947"/>
              <a:ext cx="2204896" cy="263790"/>
            </a:xfrm>
            <a:prstGeom prst="rect">
              <a:avLst/>
            </a:prstGeom>
            <a:noFill/>
          </p:spPr>
          <p:txBody>
            <a:bodyPr wrap="square" rtlCol="0">
              <a:spAutoFit/>
            </a:bodyPr>
            <a:lstStyle/>
            <a:p>
              <a:pPr algn="ctr" defTabSz="727272">
                <a:defRPr/>
              </a:pPr>
              <a:r>
                <a:rPr lang="de-DE" sz="1114" b="1" dirty="0">
                  <a:solidFill>
                    <a:srgbClr val="515151"/>
                  </a:solidFill>
                  <a:latin typeface="Arial"/>
                </a:rPr>
                <a:t>Gesamthüfte</a:t>
              </a:r>
              <a:endParaRPr lang="de-de" sz="1114" b="1" dirty="0">
                <a:solidFill>
                  <a:srgbClr val="515151"/>
                </a:solidFill>
                <a:latin typeface="Arial"/>
              </a:endParaRPr>
            </a:p>
          </p:txBody>
        </p:sp>
        <p:sp>
          <p:nvSpPr>
            <p:cNvPr id="235" name="Isosceles Triangle 67">
              <a:extLst>
                <a:ext uri="{FF2B5EF4-FFF2-40B4-BE49-F238E27FC236}">
                  <a16:creationId xmlns:a16="http://schemas.microsoft.com/office/drawing/2014/main" id="{F5B2CE72-D04B-47EE-AD64-643118BED8EA}"/>
                </a:ext>
              </a:extLst>
            </p:cNvPr>
            <p:cNvSpPr/>
            <p:nvPr/>
          </p:nvSpPr>
          <p:spPr bwMode="auto">
            <a:xfrm>
              <a:off x="4844724" y="5415523"/>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6" name="Isosceles Triangle 68">
              <a:extLst>
                <a:ext uri="{FF2B5EF4-FFF2-40B4-BE49-F238E27FC236}">
                  <a16:creationId xmlns:a16="http://schemas.microsoft.com/office/drawing/2014/main" id="{E5F0C219-88CE-4993-BD3E-2036BC284080}"/>
                </a:ext>
              </a:extLst>
            </p:cNvPr>
            <p:cNvSpPr/>
            <p:nvPr/>
          </p:nvSpPr>
          <p:spPr bwMode="auto">
            <a:xfrm>
              <a:off x="4977551" y="5352076"/>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7" name="Isosceles Triangle 69">
              <a:extLst>
                <a:ext uri="{FF2B5EF4-FFF2-40B4-BE49-F238E27FC236}">
                  <a16:creationId xmlns:a16="http://schemas.microsoft.com/office/drawing/2014/main" id="{0AC7AC3C-A235-48CB-B7E2-2523272C4B01}"/>
                </a:ext>
              </a:extLst>
            </p:cNvPr>
            <p:cNvSpPr/>
            <p:nvPr/>
          </p:nvSpPr>
          <p:spPr bwMode="auto">
            <a:xfrm>
              <a:off x="5253301" y="5423416"/>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8" name="Isosceles Triangle 70">
              <a:extLst>
                <a:ext uri="{FF2B5EF4-FFF2-40B4-BE49-F238E27FC236}">
                  <a16:creationId xmlns:a16="http://schemas.microsoft.com/office/drawing/2014/main" id="{06E536A6-D95E-4751-A847-337EA7CE825B}"/>
                </a:ext>
              </a:extLst>
            </p:cNvPr>
            <p:cNvSpPr/>
            <p:nvPr/>
          </p:nvSpPr>
          <p:spPr bwMode="auto">
            <a:xfrm>
              <a:off x="5529052" y="5368530"/>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52" name="Freeform 21">
              <a:extLst>
                <a:ext uri="{FF2B5EF4-FFF2-40B4-BE49-F238E27FC236}">
                  <a16:creationId xmlns:a16="http://schemas.microsoft.com/office/drawing/2014/main" id="{D4217EBF-BE25-47A2-9612-357CDF132DBF}"/>
                </a:ext>
              </a:extLst>
            </p:cNvPr>
            <p:cNvSpPr/>
            <p:nvPr/>
          </p:nvSpPr>
          <p:spPr bwMode="auto">
            <a:xfrm>
              <a:off x="4755125" y="4646244"/>
              <a:ext cx="1113986" cy="888834"/>
            </a:xfrm>
            <a:custGeom>
              <a:avLst/>
              <a:gdLst>
                <a:gd name="connsiteX0" fmla="*/ 0 w 1134094"/>
                <a:gd name="connsiteY0" fmla="*/ 1003465 h 1003465"/>
                <a:gd name="connsiteX1" fmla="*/ 130629 w 1134094"/>
                <a:gd name="connsiteY1" fmla="*/ 635330 h 1003465"/>
                <a:gd name="connsiteX2" fmla="*/ 279070 w 1134094"/>
                <a:gd name="connsiteY2" fmla="*/ 380011 h 1003465"/>
                <a:gd name="connsiteX3" fmla="*/ 570016 w 1134094"/>
                <a:gd name="connsiteY3" fmla="*/ 285008 h 1003465"/>
                <a:gd name="connsiteX4" fmla="*/ 837211 w 1134094"/>
                <a:gd name="connsiteY4" fmla="*/ 0 h 1003465"/>
                <a:gd name="connsiteX5" fmla="*/ 1134094 w 1134094"/>
                <a:gd name="connsiteY5" fmla="*/ 106878 h 100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94" h="1003465">
                  <a:moveTo>
                    <a:pt x="0" y="1003465"/>
                  </a:moveTo>
                  <a:lnTo>
                    <a:pt x="130629" y="635330"/>
                  </a:lnTo>
                  <a:lnTo>
                    <a:pt x="279070" y="380011"/>
                  </a:lnTo>
                  <a:lnTo>
                    <a:pt x="570016" y="285008"/>
                  </a:lnTo>
                  <a:lnTo>
                    <a:pt x="837211" y="0"/>
                  </a:lnTo>
                  <a:lnTo>
                    <a:pt x="1134094" y="106878"/>
                  </a:lnTo>
                </a:path>
              </a:pathLst>
            </a:custGeom>
            <a:noFill/>
            <a:ln w="19050" cap="flat" cmpd="sng" algn="ctr">
              <a:solidFill>
                <a:schemeClr val="accent3"/>
              </a:solidFill>
              <a:prstDash val="solid"/>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53" name="Freeform 22">
              <a:extLst>
                <a:ext uri="{FF2B5EF4-FFF2-40B4-BE49-F238E27FC236}">
                  <a16:creationId xmlns:a16="http://schemas.microsoft.com/office/drawing/2014/main" id="{A3FCEF72-943D-45C1-9F3D-8B326E02A96E}"/>
                </a:ext>
              </a:extLst>
            </p:cNvPr>
            <p:cNvSpPr/>
            <p:nvPr/>
          </p:nvSpPr>
          <p:spPr bwMode="auto">
            <a:xfrm>
              <a:off x="5851612" y="4735651"/>
              <a:ext cx="1102320" cy="736311"/>
            </a:xfrm>
            <a:custGeom>
              <a:avLst/>
              <a:gdLst>
                <a:gd name="connsiteX0" fmla="*/ 0 w 1122218"/>
                <a:gd name="connsiteY0" fmla="*/ 0 h 831272"/>
                <a:gd name="connsiteX1" fmla="*/ 285008 w 1122218"/>
                <a:gd name="connsiteY1" fmla="*/ 617517 h 831272"/>
                <a:gd name="connsiteX2" fmla="*/ 570015 w 1122218"/>
                <a:gd name="connsiteY2" fmla="*/ 831272 h 831272"/>
                <a:gd name="connsiteX3" fmla="*/ 849086 w 1122218"/>
                <a:gd name="connsiteY3" fmla="*/ 581891 h 831272"/>
                <a:gd name="connsiteX4" fmla="*/ 1122218 w 1122218"/>
                <a:gd name="connsiteY4" fmla="*/ 184067 h 83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218" h="831272">
                  <a:moveTo>
                    <a:pt x="0" y="0"/>
                  </a:moveTo>
                  <a:lnTo>
                    <a:pt x="285008" y="617517"/>
                  </a:lnTo>
                  <a:lnTo>
                    <a:pt x="570015" y="831272"/>
                  </a:lnTo>
                  <a:lnTo>
                    <a:pt x="849086" y="581891"/>
                  </a:lnTo>
                  <a:lnTo>
                    <a:pt x="1122218" y="184067"/>
                  </a:lnTo>
                </a:path>
              </a:pathLst>
            </a:custGeom>
            <a:noFill/>
            <a:ln w="19050" cap="flat" cmpd="sng" algn="ctr">
              <a:solidFill>
                <a:schemeClr val="accent1">
                  <a:lumMod val="75000"/>
                </a:schemeClr>
              </a:solidFill>
              <a:prstDash val="solid"/>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54" name="Freeform 20">
              <a:extLst>
                <a:ext uri="{FF2B5EF4-FFF2-40B4-BE49-F238E27FC236}">
                  <a16:creationId xmlns:a16="http://schemas.microsoft.com/office/drawing/2014/main" id="{A8E89F44-5201-46DE-94E0-281C4C19DF6A}"/>
                </a:ext>
              </a:extLst>
            </p:cNvPr>
            <p:cNvSpPr/>
            <p:nvPr/>
          </p:nvSpPr>
          <p:spPr bwMode="auto">
            <a:xfrm>
              <a:off x="5851612" y="3983562"/>
              <a:ext cx="1096486" cy="1125505"/>
            </a:xfrm>
            <a:custGeom>
              <a:avLst/>
              <a:gdLst>
                <a:gd name="connsiteX0" fmla="*/ 0 w 1116280"/>
                <a:gd name="connsiteY0" fmla="*/ 1270660 h 1270660"/>
                <a:gd name="connsiteX1" fmla="*/ 279070 w 1116280"/>
                <a:gd name="connsiteY1" fmla="*/ 665018 h 1270660"/>
                <a:gd name="connsiteX2" fmla="*/ 552202 w 1116280"/>
                <a:gd name="connsiteY2" fmla="*/ 350322 h 1270660"/>
                <a:gd name="connsiteX3" fmla="*/ 843148 w 1116280"/>
                <a:gd name="connsiteY3" fmla="*/ 290945 h 1270660"/>
                <a:gd name="connsiteX4" fmla="*/ 1116280 w 1116280"/>
                <a:gd name="connsiteY4" fmla="*/ 0 h 1270660"/>
                <a:gd name="connsiteX5" fmla="*/ 1116280 w 1116280"/>
                <a:gd name="connsiteY5" fmla="*/ 0 h 1270660"/>
                <a:gd name="connsiteX6" fmla="*/ 1116280 w 1116280"/>
                <a:gd name="connsiteY6" fmla="*/ 0 h 12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6280" h="1270660">
                  <a:moveTo>
                    <a:pt x="0" y="1270660"/>
                  </a:moveTo>
                  <a:lnTo>
                    <a:pt x="279070" y="665018"/>
                  </a:lnTo>
                  <a:lnTo>
                    <a:pt x="552202" y="350322"/>
                  </a:lnTo>
                  <a:lnTo>
                    <a:pt x="843148" y="290945"/>
                  </a:lnTo>
                  <a:lnTo>
                    <a:pt x="1116280" y="0"/>
                  </a:lnTo>
                  <a:lnTo>
                    <a:pt x="1116280" y="0"/>
                  </a:lnTo>
                  <a:lnTo>
                    <a:pt x="1116280" y="0"/>
                  </a:lnTo>
                </a:path>
              </a:pathLst>
            </a:custGeom>
            <a:noFill/>
            <a:ln w="19050" cap="flat" cmpd="sng" algn="ctr">
              <a:solidFill>
                <a:schemeClr val="accent3"/>
              </a:solidFill>
              <a:prstDash val="sysDash"/>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56" name="Isosceles Triangle 88">
              <a:extLst>
                <a:ext uri="{FF2B5EF4-FFF2-40B4-BE49-F238E27FC236}">
                  <a16:creationId xmlns:a16="http://schemas.microsoft.com/office/drawing/2014/main" id="{A3B08540-E5C1-4A69-A625-29C52E126C13}"/>
                </a:ext>
              </a:extLst>
            </p:cNvPr>
            <p:cNvSpPr/>
            <p:nvPr/>
          </p:nvSpPr>
          <p:spPr bwMode="auto">
            <a:xfrm>
              <a:off x="5804801" y="5064902"/>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58" name="Freeform 24">
              <a:extLst>
                <a:ext uri="{FF2B5EF4-FFF2-40B4-BE49-F238E27FC236}">
                  <a16:creationId xmlns:a16="http://schemas.microsoft.com/office/drawing/2014/main" id="{1A32B511-D892-434B-A32E-1A0B3250C964}"/>
                </a:ext>
              </a:extLst>
            </p:cNvPr>
            <p:cNvSpPr/>
            <p:nvPr/>
          </p:nvSpPr>
          <p:spPr bwMode="auto">
            <a:xfrm>
              <a:off x="4743460" y="4072973"/>
              <a:ext cx="1108152" cy="1462104"/>
            </a:xfrm>
            <a:custGeom>
              <a:avLst/>
              <a:gdLst>
                <a:gd name="connsiteX0" fmla="*/ 0 w 1128156"/>
                <a:gd name="connsiteY0" fmla="*/ 1650670 h 1650670"/>
                <a:gd name="connsiteX1" fmla="*/ 154379 w 1128156"/>
                <a:gd name="connsiteY1" fmla="*/ 944088 h 1650670"/>
                <a:gd name="connsiteX2" fmla="*/ 279070 w 1128156"/>
                <a:gd name="connsiteY2" fmla="*/ 653143 h 1650670"/>
                <a:gd name="connsiteX3" fmla="*/ 570016 w 1128156"/>
                <a:gd name="connsiteY3" fmla="*/ 380011 h 1650670"/>
                <a:gd name="connsiteX4" fmla="*/ 843148 w 1128156"/>
                <a:gd name="connsiteY4" fmla="*/ 285008 h 1650670"/>
                <a:gd name="connsiteX5" fmla="*/ 1128156 w 1128156"/>
                <a:gd name="connsiteY5" fmla="*/ 0 h 165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156" h="1650670">
                  <a:moveTo>
                    <a:pt x="0" y="1650670"/>
                  </a:moveTo>
                  <a:lnTo>
                    <a:pt x="154379" y="944088"/>
                  </a:lnTo>
                  <a:lnTo>
                    <a:pt x="279070" y="653143"/>
                  </a:lnTo>
                  <a:lnTo>
                    <a:pt x="570016" y="380011"/>
                  </a:lnTo>
                  <a:lnTo>
                    <a:pt x="843148" y="285008"/>
                  </a:lnTo>
                  <a:lnTo>
                    <a:pt x="1128156" y="0"/>
                  </a:lnTo>
                </a:path>
              </a:pathLst>
            </a:custGeom>
            <a:noFill/>
            <a:ln w="19050" cap="flat" cmpd="sng" algn="ctr">
              <a:solidFill>
                <a:srgbClr val="D4C8E2"/>
              </a:solidFill>
              <a:prstDash val="sysDot"/>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59" name="Freeform 25">
              <a:extLst>
                <a:ext uri="{FF2B5EF4-FFF2-40B4-BE49-F238E27FC236}">
                  <a16:creationId xmlns:a16="http://schemas.microsoft.com/office/drawing/2014/main" id="{09B11FA0-BFE5-4923-B3F7-7E7419385AD6}"/>
                </a:ext>
              </a:extLst>
            </p:cNvPr>
            <p:cNvSpPr/>
            <p:nvPr/>
          </p:nvSpPr>
          <p:spPr bwMode="auto">
            <a:xfrm>
              <a:off x="5857445" y="3510219"/>
              <a:ext cx="1096486" cy="552232"/>
            </a:xfrm>
            <a:custGeom>
              <a:avLst/>
              <a:gdLst>
                <a:gd name="connsiteX0" fmla="*/ 0 w 1116280"/>
                <a:gd name="connsiteY0" fmla="*/ 623455 h 623455"/>
                <a:gd name="connsiteX1" fmla="*/ 285007 w 1116280"/>
                <a:gd name="connsiteY1" fmla="*/ 575954 h 623455"/>
                <a:gd name="connsiteX2" fmla="*/ 552202 w 1116280"/>
                <a:gd name="connsiteY2" fmla="*/ 391886 h 623455"/>
                <a:gd name="connsiteX3" fmla="*/ 843148 w 1116280"/>
                <a:gd name="connsiteY3" fmla="*/ 332509 h 623455"/>
                <a:gd name="connsiteX4" fmla="*/ 1116280 w 1116280"/>
                <a:gd name="connsiteY4" fmla="*/ 0 h 62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280" h="623455">
                  <a:moveTo>
                    <a:pt x="0" y="623455"/>
                  </a:moveTo>
                  <a:lnTo>
                    <a:pt x="285007" y="575954"/>
                  </a:lnTo>
                  <a:lnTo>
                    <a:pt x="552202" y="391886"/>
                  </a:lnTo>
                  <a:lnTo>
                    <a:pt x="843148" y="332509"/>
                  </a:lnTo>
                  <a:lnTo>
                    <a:pt x="1116280" y="0"/>
                  </a:lnTo>
                </a:path>
              </a:pathLst>
            </a:custGeom>
            <a:noFill/>
            <a:ln w="19050" cap="flat" cmpd="sng" algn="ctr">
              <a:solidFill>
                <a:schemeClr val="accent3"/>
              </a:solidFill>
              <a:prstDash val="sysDot"/>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94" name="TextBox 126">
              <a:extLst>
                <a:ext uri="{FF2B5EF4-FFF2-40B4-BE49-F238E27FC236}">
                  <a16:creationId xmlns:a16="http://schemas.microsoft.com/office/drawing/2014/main" id="{62ECAA88-4977-4C81-AFC0-5944DCC97B9E}"/>
                </a:ext>
              </a:extLst>
            </p:cNvPr>
            <p:cNvSpPr txBox="1"/>
            <p:nvPr/>
          </p:nvSpPr>
          <p:spPr>
            <a:xfrm>
              <a:off x="7023370" y="4794977"/>
              <a:ext cx="74849" cy="282280"/>
            </a:xfrm>
            <a:prstGeom prst="rect">
              <a:avLst/>
            </a:prstGeom>
            <a:noFill/>
          </p:spPr>
          <p:txBody>
            <a:bodyPr wrap="square" rtlCol="0">
              <a:spAutoFit/>
            </a:bodyPr>
            <a:lstStyle/>
            <a:p>
              <a:pPr algn="ctr" defTabSz="727272">
                <a:defRPr/>
              </a:pPr>
              <a:r>
                <a:rPr lang="de-de" sz="955" baseline="30000" dirty="0">
                  <a:solidFill>
                    <a:srgbClr val="FFFFFF"/>
                  </a:solidFill>
                  <a:latin typeface="Arial"/>
                </a:rPr>
                <a:t>b</a:t>
              </a:r>
            </a:p>
          </p:txBody>
        </p:sp>
        <p:sp>
          <p:nvSpPr>
            <p:cNvPr id="295" name="TextBox 127">
              <a:extLst>
                <a:ext uri="{FF2B5EF4-FFF2-40B4-BE49-F238E27FC236}">
                  <a16:creationId xmlns:a16="http://schemas.microsoft.com/office/drawing/2014/main" id="{8646CCCD-86EF-4FD6-AA50-23802FCABB4D}"/>
                </a:ext>
              </a:extLst>
            </p:cNvPr>
            <p:cNvSpPr txBox="1"/>
            <p:nvPr/>
          </p:nvSpPr>
          <p:spPr>
            <a:xfrm>
              <a:off x="7023370" y="3887111"/>
              <a:ext cx="74849" cy="282280"/>
            </a:xfrm>
            <a:prstGeom prst="rect">
              <a:avLst/>
            </a:prstGeom>
            <a:noFill/>
          </p:spPr>
          <p:txBody>
            <a:bodyPr wrap="square" rtlCol="0">
              <a:spAutoFit/>
            </a:bodyPr>
            <a:lstStyle/>
            <a:p>
              <a:pPr algn="ctr" defTabSz="727272">
                <a:defRPr/>
              </a:pPr>
              <a:r>
                <a:rPr lang="de-de" sz="955" baseline="30000" dirty="0">
                  <a:solidFill>
                    <a:srgbClr val="FFFFFF"/>
                  </a:solidFill>
                  <a:latin typeface="Arial"/>
                </a:rPr>
                <a:t>a</a:t>
              </a:r>
            </a:p>
          </p:txBody>
        </p:sp>
        <p:sp>
          <p:nvSpPr>
            <p:cNvPr id="296" name="TextBox 128">
              <a:extLst>
                <a:ext uri="{FF2B5EF4-FFF2-40B4-BE49-F238E27FC236}">
                  <a16:creationId xmlns:a16="http://schemas.microsoft.com/office/drawing/2014/main" id="{9FDC79FD-2174-448A-9CFF-71CCD6435490}"/>
                </a:ext>
              </a:extLst>
            </p:cNvPr>
            <p:cNvSpPr txBox="1"/>
            <p:nvPr/>
          </p:nvSpPr>
          <p:spPr>
            <a:xfrm>
              <a:off x="7023370" y="3412303"/>
              <a:ext cx="74849" cy="282280"/>
            </a:xfrm>
            <a:prstGeom prst="rect">
              <a:avLst/>
            </a:prstGeom>
            <a:noFill/>
          </p:spPr>
          <p:txBody>
            <a:bodyPr wrap="square" rtlCol="0">
              <a:spAutoFit/>
            </a:bodyPr>
            <a:lstStyle/>
            <a:p>
              <a:pPr algn="ctr" defTabSz="727272">
                <a:defRPr/>
              </a:pPr>
              <a:r>
                <a:rPr lang="de-de" sz="955" baseline="30000" dirty="0">
                  <a:solidFill>
                    <a:srgbClr val="FFFFFF"/>
                  </a:solidFill>
                  <a:latin typeface="Arial"/>
                </a:rPr>
                <a:t>a</a:t>
              </a:r>
            </a:p>
          </p:txBody>
        </p:sp>
        <p:sp>
          <p:nvSpPr>
            <p:cNvPr id="230" name="Oval 62">
              <a:extLst>
                <a:ext uri="{FF2B5EF4-FFF2-40B4-BE49-F238E27FC236}">
                  <a16:creationId xmlns:a16="http://schemas.microsoft.com/office/drawing/2014/main" id="{FC334D52-6845-42D7-9F6B-E9BC739E452E}"/>
                </a:ext>
              </a:extLst>
            </p:cNvPr>
            <p:cNvSpPr/>
            <p:nvPr/>
          </p:nvSpPr>
          <p:spPr bwMode="auto">
            <a:xfrm>
              <a:off x="6084700" y="5232467"/>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1" name="Oval 63">
              <a:extLst>
                <a:ext uri="{FF2B5EF4-FFF2-40B4-BE49-F238E27FC236}">
                  <a16:creationId xmlns:a16="http://schemas.microsoft.com/office/drawing/2014/main" id="{27D0607A-90D1-43B4-91B8-C9EACBB11010}"/>
                </a:ext>
              </a:extLst>
            </p:cNvPr>
            <p:cNvSpPr/>
            <p:nvPr/>
          </p:nvSpPr>
          <p:spPr bwMode="auto">
            <a:xfrm>
              <a:off x="6361947" y="5425756"/>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2" name="Oval 64">
              <a:extLst>
                <a:ext uri="{FF2B5EF4-FFF2-40B4-BE49-F238E27FC236}">
                  <a16:creationId xmlns:a16="http://schemas.microsoft.com/office/drawing/2014/main" id="{853790DC-19DC-4E08-9FA8-744E03BA75C3}"/>
                </a:ext>
              </a:extLst>
            </p:cNvPr>
            <p:cNvSpPr/>
            <p:nvPr/>
          </p:nvSpPr>
          <p:spPr bwMode="auto">
            <a:xfrm>
              <a:off x="6639194" y="5212499"/>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3" name="Oval 65">
              <a:extLst>
                <a:ext uri="{FF2B5EF4-FFF2-40B4-BE49-F238E27FC236}">
                  <a16:creationId xmlns:a16="http://schemas.microsoft.com/office/drawing/2014/main" id="{35141B90-FD9B-40A9-807F-F30803C3CC41}"/>
                </a:ext>
              </a:extLst>
            </p:cNvPr>
            <p:cNvSpPr/>
            <p:nvPr/>
          </p:nvSpPr>
          <p:spPr bwMode="auto">
            <a:xfrm>
              <a:off x="6910607" y="4856266"/>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26" name="Oval 58">
              <a:extLst>
                <a:ext uri="{FF2B5EF4-FFF2-40B4-BE49-F238E27FC236}">
                  <a16:creationId xmlns:a16="http://schemas.microsoft.com/office/drawing/2014/main" id="{9438B468-92BC-4836-9843-7341AC835256}"/>
                </a:ext>
              </a:extLst>
            </p:cNvPr>
            <p:cNvSpPr/>
            <p:nvPr/>
          </p:nvSpPr>
          <p:spPr bwMode="auto">
            <a:xfrm>
              <a:off x="4847470" y="5149105"/>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27" name="Oval 59">
              <a:extLst>
                <a:ext uri="{FF2B5EF4-FFF2-40B4-BE49-F238E27FC236}">
                  <a16:creationId xmlns:a16="http://schemas.microsoft.com/office/drawing/2014/main" id="{2F57A2DD-45CA-4B37-B46C-A7177F140CBE}"/>
                </a:ext>
              </a:extLst>
            </p:cNvPr>
            <p:cNvSpPr/>
            <p:nvPr/>
          </p:nvSpPr>
          <p:spPr bwMode="auto">
            <a:xfrm>
              <a:off x="4980567" y="4944800"/>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28" name="Oval 60">
              <a:extLst>
                <a:ext uri="{FF2B5EF4-FFF2-40B4-BE49-F238E27FC236}">
                  <a16:creationId xmlns:a16="http://schemas.microsoft.com/office/drawing/2014/main" id="{C2C083F3-1345-4980-A1D6-FA3EC610BBDA}"/>
                </a:ext>
              </a:extLst>
            </p:cNvPr>
            <p:cNvSpPr/>
            <p:nvPr/>
          </p:nvSpPr>
          <p:spPr bwMode="auto">
            <a:xfrm>
              <a:off x="5258264" y="4856205"/>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29" name="Oval 61">
              <a:extLst>
                <a:ext uri="{FF2B5EF4-FFF2-40B4-BE49-F238E27FC236}">
                  <a16:creationId xmlns:a16="http://schemas.microsoft.com/office/drawing/2014/main" id="{03D5C9F8-1376-4E5C-9B3B-4B30A5C553E0}"/>
                </a:ext>
              </a:extLst>
            </p:cNvPr>
            <p:cNvSpPr/>
            <p:nvPr/>
          </p:nvSpPr>
          <p:spPr bwMode="auto">
            <a:xfrm>
              <a:off x="5535960" y="4599783"/>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39" name="Isosceles Triangle 71">
              <a:extLst>
                <a:ext uri="{FF2B5EF4-FFF2-40B4-BE49-F238E27FC236}">
                  <a16:creationId xmlns:a16="http://schemas.microsoft.com/office/drawing/2014/main" id="{5938E5E0-7BC3-4B6A-9380-0B61B41CE711}"/>
                </a:ext>
              </a:extLst>
            </p:cNvPr>
            <p:cNvSpPr/>
            <p:nvPr/>
          </p:nvSpPr>
          <p:spPr bwMode="auto">
            <a:xfrm>
              <a:off x="6080552" y="4524939"/>
              <a:ext cx="94783" cy="80104"/>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0" name="Isosceles Triangle 72">
              <a:extLst>
                <a:ext uri="{FF2B5EF4-FFF2-40B4-BE49-F238E27FC236}">
                  <a16:creationId xmlns:a16="http://schemas.microsoft.com/office/drawing/2014/main" id="{B2447EB0-6AE3-4B64-9377-6EC3B997C8FE}"/>
                </a:ext>
              </a:extLst>
            </p:cNvPr>
            <p:cNvSpPr/>
            <p:nvPr/>
          </p:nvSpPr>
          <p:spPr bwMode="auto">
            <a:xfrm>
              <a:off x="6350471" y="4247410"/>
              <a:ext cx="94783" cy="80104"/>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1" name="Isosceles Triangle 73">
              <a:extLst>
                <a:ext uri="{FF2B5EF4-FFF2-40B4-BE49-F238E27FC236}">
                  <a16:creationId xmlns:a16="http://schemas.microsoft.com/office/drawing/2014/main" id="{3ED40DDF-2567-4543-8696-002F954C2ED8}"/>
                </a:ext>
              </a:extLst>
            </p:cNvPr>
            <p:cNvSpPr/>
            <p:nvPr/>
          </p:nvSpPr>
          <p:spPr bwMode="auto">
            <a:xfrm>
              <a:off x="6632052" y="4192723"/>
              <a:ext cx="94783" cy="80104"/>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2" name="Isosceles Triangle 74">
              <a:extLst>
                <a:ext uri="{FF2B5EF4-FFF2-40B4-BE49-F238E27FC236}">
                  <a16:creationId xmlns:a16="http://schemas.microsoft.com/office/drawing/2014/main" id="{62A952E9-293A-4807-A791-1FBE362D945D}"/>
                </a:ext>
              </a:extLst>
            </p:cNvPr>
            <p:cNvSpPr/>
            <p:nvPr/>
          </p:nvSpPr>
          <p:spPr bwMode="auto">
            <a:xfrm>
              <a:off x="6907802" y="3938521"/>
              <a:ext cx="94783" cy="80104"/>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7" name="Rectangle 79">
              <a:extLst>
                <a:ext uri="{FF2B5EF4-FFF2-40B4-BE49-F238E27FC236}">
                  <a16:creationId xmlns:a16="http://schemas.microsoft.com/office/drawing/2014/main" id="{253004BE-A6B9-4AA5-B159-0EFA9D3050AA}"/>
                </a:ext>
              </a:extLst>
            </p:cNvPr>
            <p:cNvSpPr/>
            <p:nvPr/>
          </p:nvSpPr>
          <p:spPr bwMode="auto">
            <a:xfrm>
              <a:off x="6085140" y="3985859"/>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8" name="Rectangle 80">
              <a:extLst>
                <a:ext uri="{FF2B5EF4-FFF2-40B4-BE49-F238E27FC236}">
                  <a16:creationId xmlns:a16="http://schemas.microsoft.com/office/drawing/2014/main" id="{9959DFAC-A8B1-4F31-8283-BD2AF26AD257}"/>
                </a:ext>
              </a:extLst>
            </p:cNvPr>
            <p:cNvSpPr/>
            <p:nvPr/>
          </p:nvSpPr>
          <p:spPr bwMode="auto">
            <a:xfrm>
              <a:off x="6361284" y="3826661"/>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9" name="Rectangle 81">
              <a:extLst>
                <a:ext uri="{FF2B5EF4-FFF2-40B4-BE49-F238E27FC236}">
                  <a16:creationId xmlns:a16="http://schemas.microsoft.com/office/drawing/2014/main" id="{80739996-61F5-4EF3-9057-D61A4D40A53C}"/>
                </a:ext>
              </a:extLst>
            </p:cNvPr>
            <p:cNvSpPr/>
            <p:nvPr/>
          </p:nvSpPr>
          <p:spPr bwMode="auto">
            <a:xfrm>
              <a:off x="6637427" y="3766714"/>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50" name="Rectangle 82">
              <a:extLst>
                <a:ext uri="{FF2B5EF4-FFF2-40B4-BE49-F238E27FC236}">
                  <a16:creationId xmlns:a16="http://schemas.microsoft.com/office/drawing/2014/main" id="{B648A62C-CD78-4E30-85F7-1E3E7B1B9547}"/>
                </a:ext>
              </a:extLst>
            </p:cNvPr>
            <p:cNvSpPr/>
            <p:nvPr/>
          </p:nvSpPr>
          <p:spPr bwMode="auto">
            <a:xfrm>
              <a:off x="6913569" y="3473405"/>
              <a:ext cx="82800" cy="82800"/>
            </a:xfrm>
            <a:prstGeom prst="rect">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55" name="Oval 87">
              <a:extLst>
                <a:ext uri="{FF2B5EF4-FFF2-40B4-BE49-F238E27FC236}">
                  <a16:creationId xmlns:a16="http://schemas.microsoft.com/office/drawing/2014/main" id="{A94408BE-5CB7-4F19-9CF8-0703DE336D74}"/>
                </a:ext>
              </a:extLst>
            </p:cNvPr>
            <p:cNvSpPr/>
            <p:nvPr/>
          </p:nvSpPr>
          <p:spPr bwMode="auto">
            <a:xfrm>
              <a:off x="5813657" y="4690598"/>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3" name="Rectangle 75">
              <a:extLst>
                <a:ext uri="{FF2B5EF4-FFF2-40B4-BE49-F238E27FC236}">
                  <a16:creationId xmlns:a16="http://schemas.microsoft.com/office/drawing/2014/main" id="{C9C29C21-F611-4271-96B8-A540F3392C35}"/>
                </a:ext>
              </a:extLst>
            </p:cNvPr>
            <p:cNvSpPr/>
            <p:nvPr/>
          </p:nvSpPr>
          <p:spPr bwMode="auto">
            <a:xfrm>
              <a:off x="4847470" y="4884488"/>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4" name="Rectangle 76">
              <a:extLst>
                <a:ext uri="{FF2B5EF4-FFF2-40B4-BE49-F238E27FC236}">
                  <a16:creationId xmlns:a16="http://schemas.microsoft.com/office/drawing/2014/main" id="{C5A6CDF9-93FB-41E1-A94F-FDCEEFA13743}"/>
                </a:ext>
              </a:extLst>
            </p:cNvPr>
            <p:cNvSpPr/>
            <p:nvPr/>
          </p:nvSpPr>
          <p:spPr bwMode="auto">
            <a:xfrm>
              <a:off x="4986402" y="4608214"/>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5" name="Rectangle 77">
              <a:extLst>
                <a:ext uri="{FF2B5EF4-FFF2-40B4-BE49-F238E27FC236}">
                  <a16:creationId xmlns:a16="http://schemas.microsoft.com/office/drawing/2014/main" id="{5D1F2415-EF3B-4693-9DC8-5263BB205C25}"/>
                </a:ext>
              </a:extLst>
            </p:cNvPr>
            <p:cNvSpPr/>
            <p:nvPr/>
          </p:nvSpPr>
          <p:spPr bwMode="auto">
            <a:xfrm>
              <a:off x="5256711" y="4374019"/>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46" name="Rectangle 78">
              <a:extLst>
                <a:ext uri="{FF2B5EF4-FFF2-40B4-BE49-F238E27FC236}">
                  <a16:creationId xmlns:a16="http://schemas.microsoft.com/office/drawing/2014/main" id="{BCD643E6-3F35-49D5-B328-69ECC8860E44}"/>
                </a:ext>
              </a:extLst>
            </p:cNvPr>
            <p:cNvSpPr/>
            <p:nvPr/>
          </p:nvSpPr>
          <p:spPr bwMode="auto">
            <a:xfrm>
              <a:off x="5532854" y="4291777"/>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0" name="Rectangle 92">
              <a:extLst>
                <a:ext uri="{FF2B5EF4-FFF2-40B4-BE49-F238E27FC236}">
                  <a16:creationId xmlns:a16="http://schemas.microsoft.com/office/drawing/2014/main" id="{DBE2A8CC-8AAF-49B2-90D2-31AEE6908F24}"/>
                </a:ext>
              </a:extLst>
            </p:cNvPr>
            <p:cNvSpPr/>
            <p:nvPr/>
          </p:nvSpPr>
          <p:spPr bwMode="auto">
            <a:xfrm>
              <a:off x="5808998" y="4038785"/>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57" name="Rectangle 89">
              <a:extLst>
                <a:ext uri="{FF2B5EF4-FFF2-40B4-BE49-F238E27FC236}">
                  <a16:creationId xmlns:a16="http://schemas.microsoft.com/office/drawing/2014/main" id="{C710D303-B4B2-4F57-A938-2B99D18CDAAD}"/>
                </a:ext>
              </a:extLst>
            </p:cNvPr>
            <p:cNvSpPr/>
            <p:nvPr/>
          </p:nvSpPr>
          <p:spPr bwMode="auto">
            <a:xfrm>
              <a:off x="4708541" y="5501320"/>
              <a:ext cx="82800" cy="82800"/>
            </a:xfrm>
            <a:prstGeom prst="rect">
              <a:avLst/>
            </a:prstGeom>
            <a:solidFill>
              <a:srgbClr val="D4C8E2"/>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grpSp>
          <p:nvGrpSpPr>
            <p:cNvPr id="328" name="Group 16">
              <a:extLst>
                <a:ext uri="{FF2B5EF4-FFF2-40B4-BE49-F238E27FC236}">
                  <a16:creationId xmlns:a16="http://schemas.microsoft.com/office/drawing/2014/main" id="{1C55C193-4EDD-42BD-970C-70E0D8C09BAA}"/>
                </a:ext>
              </a:extLst>
            </p:cNvPr>
            <p:cNvGrpSpPr/>
            <p:nvPr/>
          </p:nvGrpSpPr>
          <p:grpSpPr>
            <a:xfrm>
              <a:off x="4694900" y="3287964"/>
              <a:ext cx="1198166" cy="307002"/>
              <a:chOff x="-2388127" y="1887526"/>
              <a:chExt cx="1219793" cy="346597"/>
            </a:xfrm>
          </p:grpSpPr>
          <p:cxnSp>
            <p:nvCxnSpPr>
              <p:cNvPr id="329" name="Straight Arrow Connector 133">
                <a:extLst>
                  <a:ext uri="{FF2B5EF4-FFF2-40B4-BE49-F238E27FC236}">
                    <a16:creationId xmlns:a16="http://schemas.microsoft.com/office/drawing/2014/main" id="{2C2351F7-541F-44B7-AAFE-B20A7F3CEC45}"/>
                  </a:ext>
                </a:extLst>
              </p:cNvPr>
              <p:cNvCxnSpPr>
                <a:cxnSpLocks/>
              </p:cNvCxnSpPr>
              <p:nvPr/>
            </p:nvCxnSpPr>
            <p:spPr bwMode="auto">
              <a:xfrm>
                <a:off x="-1418266" y="2041987"/>
                <a:ext cx="184422" cy="192136"/>
              </a:xfrm>
              <a:prstGeom prst="straightConnector1">
                <a:avLst/>
              </a:prstGeom>
              <a:noFill/>
              <a:ln w="19050" cap="flat" cmpd="sng" algn="ctr">
                <a:solidFill>
                  <a:srgbClr val="515151"/>
                </a:solidFill>
                <a:prstDash val="solid"/>
                <a:round/>
                <a:headEnd type="none" w="med" len="med"/>
                <a:tailEnd type="triangle"/>
              </a:ln>
              <a:effectLst/>
            </p:spPr>
          </p:cxnSp>
          <p:sp>
            <p:nvSpPr>
              <p:cNvPr id="330" name="TextBox 134">
                <a:extLst>
                  <a:ext uri="{FF2B5EF4-FFF2-40B4-BE49-F238E27FC236}">
                    <a16:creationId xmlns:a16="http://schemas.microsoft.com/office/drawing/2014/main" id="{657391B5-0430-4EE2-BA5B-3828543FEA92}"/>
                  </a:ext>
                </a:extLst>
              </p:cNvPr>
              <p:cNvSpPr txBox="1"/>
              <p:nvPr/>
            </p:nvSpPr>
            <p:spPr>
              <a:xfrm>
                <a:off x="-2388127" y="1887526"/>
                <a:ext cx="1219793" cy="251772"/>
              </a:xfrm>
              <a:prstGeom prst="rect">
                <a:avLst/>
              </a:prstGeom>
              <a:noFill/>
            </p:spPr>
            <p:txBody>
              <a:bodyPr wrap="square" rtlCol="0">
                <a:spAutoFit/>
              </a:bodyPr>
              <a:lstStyle/>
              <a:p>
                <a:pPr algn="ctr" defTabSz="727272">
                  <a:defRPr/>
                </a:pPr>
                <a:r>
                  <a:rPr lang="de-de" sz="849" b="1" dirty="0">
                    <a:solidFill>
                      <a:srgbClr val="515151"/>
                    </a:solidFill>
                    <a:latin typeface="Arial"/>
                  </a:rPr>
                  <a:t>Umstellung</a:t>
                </a:r>
              </a:p>
            </p:txBody>
          </p:sp>
        </p:grpSp>
      </p:grpSp>
      <p:grpSp>
        <p:nvGrpSpPr>
          <p:cNvPr id="15" name="Gruppieren 14">
            <a:extLst>
              <a:ext uri="{FF2B5EF4-FFF2-40B4-BE49-F238E27FC236}">
                <a16:creationId xmlns:a16="http://schemas.microsoft.com/office/drawing/2014/main" id="{09187249-8AE8-4F54-A9CC-C6796EADAEA7}"/>
              </a:ext>
            </a:extLst>
          </p:cNvPr>
          <p:cNvGrpSpPr/>
          <p:nvPr/>
        </p:nvGrpSpPr>
        <p:grpSpPr>
          <a:xfrm>
            <a:off x="8391659" y="2387091"/>
            <a:ext cx="3127241" cy="3552477"/>
            <a:chOff x="6886895" y="2728404"/>
            <a:chExt cx="3127241" cy="3552477"/>
          </a:xfrm>
        </p:grpSpPr>
        <p:graphicFrame>
          <p:nvGraphicFramePr>
            <p:cNvPr id="331" name="Content Placeholder 3">
              <a:extLst>
                <a:ext uri="{FF2B5EF4-FFF2-40B4-BE49-F238E27FC236}">
                  <a16:creationId xmlns:a16="http://schemas.microsoft.com/office/drawing/2014/main" id="{A4E19938-8C33-41EC-B1D0-6B5E9AF99CA8}"/>
                </a:ext>
              </a:extLst>
            </p:cNvPr>
            <p:cNvGraphicFramePr>
              <a:graphicFrameLocks/>
            </p:cNvGraphicFramePr>
            <p:nvPr>
              <p:extLst>
                <p:ext uri="{D42A27DB-BD31-4B8C-83A1-F6EECF244321}">
                  <p14:modId xmlns:p14="http://schemas.microsoft.com/office/powerpoint/2010/main" val="3914459909"/>
                </p:ext>
              </p:extLst>
            </p:nvPr>
          </p:nvGraphicFramePr>
          <p:xfrm>
            <a:off x="6886895" y="2728404"/>
            <a:ext cx="3127241" cy="3552477"/>
          </p:xfrm>
          <a:graphic>
            <a:graphicData uri="http://schemas.openxmlformats.org/drawingml/2006/chart">
              <c:chart xmlns:c="http://schemas.openxmlformats.org/drawingml/2006/chart" xmlns:r="http://schemas.openxmlformats.org/officeDocument/2006/relationships" r:id="rId5"/>
            </a:graphicData>
          </a:graphic>
        </p:graphicFrame>
        <p:sp>
          <p:nvSpPr>
            <p:cNvPr id="332" name="Rectangle 8">
              <a:extLst>
                <a:ext uri="{FF2B5EF4-FFF2-40B4-BE49-F238E27FC236}">
                  <a16:creationId xmlns:a16="http://schemas.microsoft.com/office/drawing/2014/main" id="{D236CF29-062E-4ABF-8A12-3056AC71567A}"/>
                </a:ext>
              </a:extLst>
            </p:cNvPr>
            <p:cNvSpPr/>
            <p:nvPr/>
          </p:nvSpPr>
          <p:spPr bwMode="auto">
            <a:xfrm>
              <a:off x="8741718" y="3197561"/>
              <a:ext cx="1103822" cy="2348324"/>
            </a:xfrm>
            <a:prstGeom prst="rect">
              <a:avLst/>
            </a:prstGeom>
            <a:solidFill>
              <a:srgbClr val="DBE5ED"/>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515151"/>
                </a:solidFill>
                <a:latin typeface="Arial"/>
              </a:endParaRPr>
            </a:p>
          </p:txBody>
        </p:sp>
        <p:grpSp>
          <p:nvGrpSpPr>
            <p:cNvPr id="333" name="Group 16">
              <a:extLst>
                <a:ext uri="{FF2B5EF4-FFF2-40B4-BE49-F238E27FC236}">
                  <a16:creationId xmlns:a16="http://schemas.microsoft.com/office/drawing/2014/main" id="{1662A5C9-4448-41BF-9EBD-56DD40537363}"/>
                </a:ext>
              </a:extLst>
            </p:cNvPr>
            <p:cNvGrpSpPr/>
            <p:nvPr/>
          </p:nvGrpSpPr>
          <p:grpSpPr>
            <a:xfrm>
              <a:off x="7568565" y="3287964"/>
              <a:ext cx="1198166" cy="307002"/>
              <a:chOff x="-2388127" y="1887526"/>
              <a:chExt cx="1219793" cy="346597"/>
            </a:xfrm>
          </p:grpSpPr>
          <p:cxnSp>
            <p:nvCxnSpPr>
              <p:cNvPr id="334" name="Straight Arrow Connector 133">
                <a:extLst>
                  <a:ext uri="{FF2B5EF4-FFF2-40B4-BE49-F238E27FC236}">
                    <a16:creationId xmlns:a16="http://schemas.microsoft.com/office/drawing/2014/main" id="{7E41AD21-5ABB-408D-AA03-F0CE36D7A5D6}"/>
                  </a:ext>
                </a:extLst>
              </p:cNvPr>
              <p:cNvCxnSpPr>
                <a:cxnSpLocks/>
              </p:cNvCxnSpPr>
              <p:nvPr/>
            </p:nvCxnSpPr>
            <p:spPr bwMode="auto">
              <a:xfrm>
                <a:off x="-1418266" y="2041987"/>
                <a:ext cx="184422" cy="192136"/>
              </a:xfrm>
              <a:prstGeom prst="straightConnector1">
                <a:avLst/>
              </a:prstGeom>
              <a:noFill/>
              <a:ln w="19050" cap="flat" cmpd="sng" algn="ctr">
                <a:solidFill>
                  <a:srgbClr val="515151"/>
                </a:solidFill>
                <a:prstDash val="solid"/>
                <a:round/>
                <a:headEnd type="none" w="med" len="med"/>
                <a:tailEnd type="triangle"/>
              </a:ln>
              <a:effectLst/>
            </p:spPr>
          </p:cxnSp>
          <p:sp>
            <p:nvSpPr>
              <p:cNvPr id="335" name="TextBox 134">
                <a:extLst>
                  <a:ext uri="{FF2B5EF4-FFF2-40B4-BE49-F238E27FC236}">
                    <a16:creationId xmlns:a16="http://schemas.microsoft.com/office/drawing/2014/main" id="{1777C8EE-BCB4-4F82-9302-BA012F2D3C21}"/>
                  </a:ext>
                </a:extLst>
              </p:cNvPr>
              <p:cNvSpPr txBox="1"/>
              <p:nvPr/>
            </p:nvSpPr>
            <p:spPr>
              <a:xfrm>
                <a:off x="-2388127" y="1887526"/>
                <a:ext cx="1219793" cy="251772"/>
              </a:xfrm>
              <a:prstGeom prst="rect">
                <a:avLst/>
              </a:prstGeom>
              <a:noFill/>
            </p:spPr>
            <p:txBody>
              <a:bodyPr wrap="square" rtlCol="0">
                <a:spAutoFit/>
              </a:bodyPr>
              <a:lstStyle/>
              <a:p>
                <a:pPr algn="ctr" defTabSz="727272">
                  <a:defRPr/>
                </a:pPr>
                <a:r>
                  <a:rPr lang="de-de" sz="849" b="1" dirty="0">
                    <a:solidFill>
                      <a:srgbClr val="515151"/>
                    </a:solidFill>
                    <a:latin typeface="Arial"/>
                  </a:rPr>
                  <a:t>Umstellung</a:t>
                </a:r>
              </a:p>
            </p:txBody>
          </p:sp>
        </p:grpSp>
        <p:sp>
          <p:nvSpPr>
            <p:cNvPr id="178" name="TextBox 14">
              <a:extLst>
                <a:ext uri="{FF2B5EF4-FFF2-40B4-BE49-F238E27FC236}">
                  <a16:creationId xmlns:a16="http://schemas.microsoft.com/office/drawing/2014/main" id="{CEFD6DD0-FA98-49E5-94CA-5694863B688E}"/>
                </a:ext>
              </a:extLst>
            </p:cNvPr>
            <p:cNvSpPr txBox="1"/>
            <p:nvPr/>
          </p:nvSpPr>
          <p:spPr>
            <a:xfrm>
              <a:off x="7624889" y="2761947"/>
              <a:ext cx="2204896" cy="263790"/>
            </a:xfrm>
            <a:prstGeom prst="rect">
              <a:avLst/>
            </a:prstGeom>
            <a:noFill/>
          </p:spPr>
          <p:txBody>
            <a:bodyPr wrap="square" rtlCol="0">
              <a:spAutoFit/>
            </a:bodyPr>
            <a:lstStyle/>
            <a:p>
              <a:pPr algn="ctr" defTabSz="727272">
                <a:defRPr/>
              </a:pPr>
              <a:r>
                <a:rPr lang="de-DE" sz="1114" b="1" dirty="0">
                  <a:solidFill>
                    <a:srgbClr val="515151"/>
                  </a:solidFill>
                  <a:latin typeface="Arial"/>
                </a:rPr>
                <a:t>Sc</a:t>
              </a:r>
              <a:r>
                <a:rPr lang="de-de" sz="1114" b="1" dirty="0">
                  <a:solidFill>
                    <a:srgbClr val="515151"/>
                  </a:solidFill>
                  <a:latin typeface="Arial"/>
                </a:rPr>
                <a:t>henkelhals</a:t>
              </a:r>
            </a:p>
          </p:txBody>
        </p:sp>
        <p:grpSp>
          <p:nvGrpSpPr>
            <p:cNvPr id="6" name="Gruppieren 5">
              <a:extLst>
                <a:ext uri="{FF2B5EF4-FFF2-40B4-BE49-F238E27FC236}">
                  <a16:creationId xmlns:a16="http://schemas.microsoft.com/office/drawing/2014/main" id="{8522653F-1B28-4216-AE89-33E7E5FEFE3A}"/>
                </a:ext>
              </a:extLst>
            </p:cNvPr>
            <p:cNvGrpSpPr/>
            <p:nvPr/>
          </p:nvGrpSpPr>
          <p:grpSpPr>
            <a:xfrm>
              <a:off x="7598115" y="3354908"/>
              <a:ext cx="2396632" cy="2224394"/>
              <a:chOff x="7579735" y="3299768"/>
              <a:chExt cx="2396632" cy="2224394"/>
            </a:xfrm>
          </p:grpSpPr>
          <p:sp>
            <p:nvSpPr>
              <p:cNvPr id="289" name="Freeform 232">
                <a:extLst>
                  <a:ext uri="{FF2B5EF4-FFF2-40B4-BE49-F238E27FC236}">
                    <a16:creationId xmlns:a16="http://schemas.microsoft.com/office/drawing/2014/main" id="{99BA52BA-5FE5-4995-8174-D62E650D626D}"/>
                  </a:ext>
                </a:extLst>
              </p:cNvPr>
              <p:cNvSpPr/>
              <p:nvPr/>
            </p:nvSpPr>
            <p:spPr bwMode="auto">
              <a:xfrm>
                <a:off x="8725754" y="3506099"/>
                <a:ext cx="1096488" cy="1372694"/>
              </a:xfrm>
              <a:custGeom>
                <a:avLst/>
                <a:gdLst>
                  <a:gd name="connsiteX0" fmla="*/ 0 w 1116281"/>
                  <a:gd name="connsiteY0" fmla="*/ 1549730 h 1549730"/>
                  <a:gd name="connsiteX1" fmla="*/ 285008 w 1116281"/>
                  <a:gd name="connsiteY1" fmla="*/ 967839 h 1549730"/>
                  <a:gd name="connsiteX2" fmla="*/ 564078 w 1116281"/>
                  <a:gd name="connsiteY2" fmla="*/ 706582 h 1549730"/>
                  <a:gd name="connsiteX3" fmla="*/ 837211 w 1116281"/>
                  <a:gd name="connsiteY3" fmla="*/ 469076 h 1549730"/>
                  <a:gd name="connsiteX4" fmla="*/ 1116281 w 1116281"/>
                  <a:gd name="connsiteY4" fmla="*/ 0 h 15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281" h="1549730">
                    <a:moveTo>
                      <a:pt x="0" y="1549730"/>
                    </a:moveTo>
                    <a:lnTo>
                      <a:pt x="285008" y="967839"/>
                    </a:lnTo>
                    <a:lnTo>
                      <a:pt x="564078" y="706582"/>
                    </a:lnTo>
                    <a:lnTo>
                      <a:pt x="837211" y="469076"/>
                    </a:lnTo>
                    <a:lnTo>
                      <a:pt x="1116281" y="0"/>
                    </a:lnTo>
                  </a:path>
                </a:pathLst>
              </a:custGeom>
              <a:noFill/>
              <a:ln w="19050" cap="flat" cmpd="sng" algn="ctr">
                <a:solidFill>
                  <a:schemeClr val="accent3"/>
                </a:solidFill>
                <a:prstDash val="sysDash"/>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92" name="Freeform 234">
                <a:extLst>
                  <a:ext uri="{FF2B5EF4-FFF2-40B4-BE49-F238E27FC236}">
                    <a16:creationId xmlns:a16="http://schemas.microsoft.com/office/drawing/2014/main" id="{9CE3E94B-0A66-41FF-BD4D-138008E1F921}"/>
                  </a:ext>
                </a:extLst>
              </p:cNvPr>
              <p:cNvSpPr/>
              <p:nvPr/>
            </p:nvSpPr>
            <p:spPr bwMode="auto">
              <a:xfrm>
                <a:off x="8737420" y="3332540"/>
                <a:ext cx="1084822" cy="494382"/>
              </a:xfrm>
              <a:custGeom>
                <a:avLst/>
                <a:gdLst>
                  <a:gd name="connsiteX0" fmla="*/ 0 w 1104405"/>
                  <a:gd name="connsiteY0" fmla="*/ 558141 h 558141"/>
                  <a:gd name="connsiteX1" fmla="*/ 279070 w 1104405"/>
                  <a:gd name="connsiteY1" fmla="*/ 463138 h 558141"/>
                  <a:gd name="connsiteX2" fmla="*/ 564077 w 1104405"/>
                  <a:gd name="connsiteY2" fmla="*/ 409699 h 558141"/>
                  <a:gd name="connsiteX3" fmla="*/ 831272 w 1104405"/>
                  <a:gd name="connsiteY3" fmla="*/ 296884 h 558141"/>
                  <a:gd name="connsiteX4" fmla="*/ 1104405 w 1104405"/>
                  <a:gd name="connsiteY4" fmla="*/ 0 h 558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05" h="558141">
                    <a:moveTo>
                      <a:pt x="0" y="558141"/>
                    </a:moveTo>
                    <a:lnTo>
                      <a:pt x="279070" y="463138"/>
                    </a:lnTo>
                    <a:lnTo>
                      <a:pt x="564077" y="409699"/>
                    </a:lnTo>
                    <a:lnTo>
                      <a:pt x="831272" y="296884"/>
                    </a:lnTo>
                    <a:lnTo>
                      <a:pt x="1104405" y="0"/>
                    </a:lnTo>
                  </a:path>
                </a:pathLst>
              </a:custGeom>
              <a:noFill/>
              <a:ln w="19050" cap="flat" cmpd="sng" algn="ctr">
                <a:solidFill>
                  <a:schemeClr val="accent3"/>
                </a:solidFill>
                <a:prstDash val="sysDot"/>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88" name="Freeform 231">
                <a:extLst>
                  <a:ext uri="{FF2B5EF4-FFF2-40B4-BE49-F238E27FC236}">
                    <a16:creationId xmlns:a16="http://schemas.microsoft.com/office/drawing/2014/main" id="{F02B0AD7-583C-4D51-9171-2205EE0DD37C}"/>
                  </a:ext>
                </a:extLst>
              </p:cNvPr>
              <p:cNvSpPr/>
              <p:nvPr/>
            </p:nvSpPr>
            <p:spPr bwMode="auto">
              <a:xfrm>
                <a:off x="7629266" y="4878792"/>
                <a:ext cx="1096486" cy="594308"/>
              </a:xfrm>
              <a:custGeom>
                <a:avLst/>
                <a:gdLst>
                  <a:gd name="connsiteX0" fmla="*/ 0 w 1116280"/>
                  <a:gd name="connsiteY0" fmla="*/ 670956 h 670956"/>
                  <a:gd name="connsiteX1" fmla="*/ 124691 w 1116280"/>
                  <a:gd name="connsiteY1" fmla="*/ 439387 h 670956"/>
                  <a:gd name="connsiteX2" fmla="*/ 290945 w 1116280"/>
                  <a:gd name="connsiteY2" fmla="*/ 516577 h 670956"/>
                  <a:gd name="connsiteX3" fmla="*/ 564078 w 1116280"/>
                  <a:gd name="connsiteY3" fmla="*/ 540327 h 670956"/>
                  <a:gd name="connsiteX4" fmla="*/ 819397 w 1116280"/>
                  <a:gd name="connsiteY4" fmla="*/ 326572 h 670956"/>
                  <a:gd name="connsiteX5" fmla="*/ 1116280 w 1116280"/>
                  <a:gd name="connsiteY5" fmla="*/ 0 h 6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0" h="670956">
                    <a:moveTo>
                      <a:pt x="0" y="670956"/>
                    </a:moveTo>
                    <a:lnTo>
                      <a:pt x="124691" y="439387"/>
                    </a:lnTo>
                    <a:lnTo>
                      <a:pt x="290945" y="516577"/>
                    </a:lnTo>
                    <a:lnTo>
                      <a:pt x="564078" y="540327"/>
                    </a:lnTo>
                    <a:lnTo>
                      <a:pt x="819397" y="326572"/>
                    </a:lnTo>
                    <a:lnTo>
                      <a:pt x="1116280" y="0"/>
                    </a:lnTo>
                  </a:path>
                </a:pathLst>
              </a:custGeom>
              <a:noFill/>
              <a:ln w="19050" cap="flat" cmpd="sng" algn="ctr">
                <a:solidFill>
                  <a:schemeClr val="accent1">
                    <a:lumMod val="75000"/>
                  </a:schemeClr>
                </a:solidFill>
                <a:prstDash val="sysDash"/>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86" name="Freeform 27">
                <a:extLst>
                  <a:ext uri="{FF2B5EF4-FFF2-40B4-BE49-F238E27FC236}">
                    <a16:creationId xmlns:a16="http://schemas.microsoft.com/office/drawing/2014/main" id="{0184D1E5-1E89-441B-BFF0-D87BDC7437ED}"/>
                  </a:ext>
                </a:extLst>
              </p:cNvPr>
              <p:cNvSpPr/>
              <p:nvPr/>
            </p:nvSpPr>
            <p:spPr bwMode="auto">
              <a:xfrm>
                <a:off x="8725751" y="4316041"/>
                <a:ext cx="1102320" cy="862537"/>
              </a:xfrm>
              <a:custGeom>
                <a:avLst/>
                <a:gdLst>
                  <a:gd name="connsiteX0" fmla="*/ 0 w 1122218"/>
                  <a:gd name="connsiteY0" fmla="*/ 178130 h 973777"/>
                  <a:gd name="connsiteX1" fmla="*/ 570016 w 1122218"/>
                  <a:gd name="connsiteY1" fmla="*/ 973777 h 973777"/>
                  <a:gd name="connsiteX2" fmla="*/ 837211 w 1122218"/>
                  <a:gd name="connsiteY2" fmla="*/ 510639 h 973777"/>
                  <a:gd name="connsiteX3" fmla="*/ 1122218 w 1122218"/>
                  <a:gd name="connsiteY3" fmla="*/ 0 h 973777"/>
                </a:gdLst>
                <a:ahLst/>
                <a:cxnLst>
                  <a:cxn ang="0">
                    <a:pos x="connsiteX0" y="connsiteY0"/>
                  </a:cxn>
                  <a:cxn ang="0">
                    <a:pos x="connsiteX1" y="connsiteY1"/>
                  </a:cxn>
                  <a:cxn ang="0">
                    <a:pos x="connsiteX2" y="connsiteY2"/>
                  </a:cxn>
                  <a:cxn ang="0">
                    <a:pos x="connsiteX3" y="connsiteY3"/>
                  </a:cxn>
                </a:cxnLst>
                <a:rect l="l" t="t" r="r" b="b"/>
                <a:pathLst>
                  <a:path w="1122218" h="973777">
                    <a:moveTo>
                      <a:pt x="0" y="178130"/>
                    </a:moveTo>
                    <a:lnTo>
                      <a:pt x="570016" y="973777"/>
                    </a:lnTo>
                    <a:lnTo>
                      <a:pt x="837211" y="510639"/>
                    </a:lnTo>
                    <a:lnTo>
                      <a:pt x="1122218" y="0"/>
                    </a:lnTo>
                  </a:path>
                </a:pathLst>
              </a:custGeom>
              <a:noFill/>
              <a:ln w="19050" cap="flat" cmpd="sng" algn="ctr">
                <a:solidFill>
                  <a:schemeClr val="accent1">
                    <a:lumMod val="75000"/>
                  </a:schemeClr>
                </a:solidFill>
                <a:prstDash val="solid"/>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65" name="Oval 97">
                <a:extLst>
                  <a:ext uri="{FF2B5EF4-FFF2-40B4-BE49-F238E27FC236}">
                    <a16:creationId xmlns:a16="http://schemas.microsoft.com/office/drawing/2014/main" id="{49906D30-4DFE-45F1-8173-5C4971E0EE4C}"/>
                  </a:ext>
                </a:extLst>
              </p:cNvPr>
              <p:cNvSpPr/>
              <p:nvPr/>
            </p:nvSpPr>
            <p:spPr bwMode="auto">
              <a:xfrm>
                <a:off x="8953215" y="4773194"/>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6" name="Oval 98">
                <a:extLst>
                  <a:ext uri="{FF2B5EF4-FFF2-40B4-BE49-F238E27FC236}">
                    <a16:creationId xmlns:a16="http://schemas.microsoft.com/office/drawing/2014/main" id="{8911520F-F706-4DF7-A2DA-4F995E5D90EC}"/>
                  </a:ext>
                </a:extLst>
              </p:cNvPr>
              <p:cNvSpPr/>
              <p:nvPr/>
            </p:nvSpPr>
            <p:spPr bwMode="auto">
              <a:xfrm>
                <a:off x="9235111" y="5129996"/>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7" name="Oval 99">
                <a:extLst>
                  <a:ext uri="{FF2B5EF4-FFF2-40B4-BE49-F238E27FC236}">
                    <a16:creationId xmlns:a16="http://schemas.microsoft.com/office/drawing/2014/main" id="{E3FEA4DE-6C1B-4A56-9AC6-40E4046DE372}"/>
                  </a:ext>
                </a:extLst>
              </p:cNvPr>
              <p:cNvSpPr/>
              <p:nvPr/>
            </p:nvSpPr>
            <p:spPr bwMode="auto">
              <a:xfrm>
                <a:off x="9512152" y="4724517"/>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8" name="Oval 100">
                <a:extLst>
                  <a:ext uri="{FF2B5EF4-FFF2-40B4-BE49-F238E27FC236}">
                    <a16:creationId xmlns:a16="http://schemas.microsoft.com/office/drawing/2014/main" id="{EB213A29-5899-425A-BC52-AFD147ED01C3}"/>
                  </a:ext>
                </a:extLst>
              </p:cNvPr>
              <p:cNvSpPr/>
              <p:nvPr/>
            </p:nvSpPr>
            <p:spPr bwMode="auto">
              <a:xfrm>
                <a:off x="9783360" y="4271698"/>
                <a:ext cx="89818" cy="80994"/>
              </a:xfrm>
              <a:prstGeom prst="ellips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9" name="Isosceles Triangle 101">
                <a:extLst>
                  <a:ext uri="{FF2B5EF4-FFF2-40B4-BE49-F238E27FC236}">
                    <a16:creationId xmlns:a16="http://schemas.microsoft.com/office/drawing/2014/main" id="{253F3759-94D6-400F-A47B-A49932987B98}"/>
                  </a:ext>
                </a:extLst>
              </p:cNvPr>
              <p:cNvSpPr/>
              <p:nvPr/>
            </p:nvSpPr>
            <p:spPr bwMode="auto">
              <a:xfrm>
                <a:off x="7716517" y="5226262"/>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0" name="Isosceles Triangle 102">
                <a:extLst>
                  <a:ext uri="{FF2B5EF4-FFF2-40B4-BE49-F238E27FC236}">
                    <a16:creationId xmlns:a16="http://schemas.microsoft.com/office/drawing/2014/main" id="{E3FC172D-3A9B-41E4-879F-D90F0453FF68}"/>
                  </a:ext>
                </a:extLst>
              </p:cNvPr>
              <p:cNvSpPr/>
              <p:nvPr/>
            </p:nvSpPr>
            <p:spPr bwMode="auto">
              <a:xfrm>
                <a:off x="7856166" y="5280067"/>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1" name="Isosceles Triangle 103">
                <a:extLst>
                  <a:ext uri="{FF2B5EF4-FFF2-40B4-BE49-F238E27FC236}">
                    <a16:creationId xmlns:a16="http://schemas.microsoft.com/office/drawing/2014/main" id="{4D1EBE66-145A-4364-9049-6D6057837511}"/>
                  </a:ext>
                </a:extLst>
              </p:cNvPr>
              <p:cNvSpPr/>
              <p:nvPr/>
            </p:nvSpPr>
            <p:spPr bwMode="auto">
              <a:xfrm>
                <a:off x="8127441" y="5314296"/>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2" name="Isosceles Triangle 104">
                <a:extLst>
                  <a:ext uri="{FF2B5EF4-FFF2-40B4-BE49-F238E27FC236}">
                    <a16:creationId xmlns:a16="http://schemas.microsoft.com/office/drawing/2014/main" id="{CCE95F89-A8DF-4A67-BEF1-9B9BDF793B6B}"/>
                  </a:ext>
                </a:extLst>
              </p:cNvPr>
              <p:cNvSpPr/>
              <p:nvPr/>
            </p:nvSpPr>
            <p:spPr bwMode="auto">
              <a:xfrm>
                <a:off x="8401560" y="5102443"/>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5" name="Freeform 26">
                <a:extLst>
                  <a:ext uri="{FF2B5EF4-FFF2-40B4-BE49-F238E27FC236}">
                    <a16:creationId xmlns:a16="http://schemas.microsoft.com/office/drawing/2014/main" id="{7BED207C-0C22-4452-8B61-1E6639C9C675}"/>
                  </a:ext>
                </a:extLst>
              </p:cNvPr>
              <p:cNvSpPr/>
              <p:nvPr/>
            </p:nvSpPr>
            <p:spPr bwMode="auto">
              <a:xfrm>
                <a:off x="7629266" y="4479082"/>
                <a:ext cx="1096486" cy="994020"/>
              </a:xfrm>
              <a:custGeom>
                <a:avLst/>
                <a:gdLst>
                  <a:gd name="connsiteX0" fmla="*/ 0 w 1116280"/>
                  <a:gd name="connsiteY0" fmla="*/ 1122218 h 1122218"/>
                  <a:gd name="connsiteX1" fmla="*/ 124691 w 1116280"/>
                  <a:gd name="connsiteY1" fmla="*/ 575953 h 1122218"/>
                  <a:gd name="connsiteX2" fmla="*/ 279070 w 1116280"/>
                  <a:gd name="connsiteY2" fmla="*/ 249382 h 1122218"/>
                  <a:gd name="connsiteX3" fmla="*/ 558140 w 1116280"/>
                  <a:gd name="connsiteY3" fmla="*/ 433449 h 1122218"/>
                  <a:gd name="connsiteX4" fmla="*/ 837210 w 1116280"/>
                  <a:gd name="connsiteY4" fmla="*/ 5937 h 1122218"/>
                  <a:gd name="connsiteX5" fmla="*/ 1116280 w 1116280"/>
                  <a:gd name="connsiteY5" fmla="*/ 0 h 11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0" h="1122218">
                    <a:moveTo>
                      <a:pt x="0" y="1122218"/>
                    </a:moveTo>
                    <a:lnTo>
                      <a:pt x="124691" y="575953"/>
                    </a:lnTo>
                    <a:lnTo>
                      <a:pt x="279070" y="249382"/>
                    </a:lnTo>
                    <a:lnTo>
                      <a:pt x="558140" y="433449"/>
                    </a:lnTo>
                    <a:lnTo>
                      <a:pt x="837210" y="5937"/>
                    </a:lnTo>
                    <a:lnTo>
                      <a:pt x="1116280" y="0"/>
                    </a:lnTo>
                  </a:path>
                </a:pathLst>
              </a:custGeom>
              <a:noFill/>
              <a:ln w="19050" cap="flat" cmpd="sng" algn="ctr">
                <a:solidFill>
                  <a:schemeClr val="accent3"/>
                </a:solidFill>
                <a:prstDash val="solid"/>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90" name="Isosceles Triangle 122">
                <a:extLst>
                  <a:ext uri="{FF2B5EF4-FFF2-40B4-BE49-F238E27FC236}">
                    <a16:creationId xmlns:a16="http://schemas.microsoft.com/office/drawing/2014/main" id="{317521C7-2BED-4A70-BB70-5C2656BFCD10}"/>
                  </a:ext>
                </a:extLst>
              </p:cNvPr>
              <p:cNvSpPr/>
              <p:nvPr/>
            </p:nvSpPr>
            <p:spPr bwMode="auto">
              <a:xfrm>
                <a:off x="8675673" y="4834088"/>
                <a:ext cx="100800" cy="82800"/>
              </a:xfrm>
              <a:prstGeom prst="triangle">
                <a:avLst/>
              </a:prstGeom>
              <a:solidFill>
                <a:schemeClr val="accent1">
                  <a:lumMod val="75000"/>
                </a:schemeClr>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91" name="Freeform 233">
                <a:extLst>
                  <a:ext uri="{FF2B5EF4-FFF2-40B4-BE49-F238E27FC236}">
                    <a16:creationId xmlns:a16="http://schemas.microsoft.com/office/drawing/2014/main" id="{11951B80-88DC-4EA5-9554-8FDD167EE17E}"/>
                  </a:ext>
                </a:extLst>
              </p:cNvPr>
              <p:cNvSpPr/>
              <p:nvPr/>
            </p:nvSpPr>
            <p:spPr bwMode="auto">
              <a:xfrm>
                <a:off x="7623435" y="3847957"/>
                <a:ext cx="1096488" cy="1625145"/>
              </a:xfrm>
              <a:custGeom>
                <a:avLst/>
                <a:gdLst>
                  <a:gd name="connsiteX0" fmla="*/ 0 w 1116281"/>
                  <a:gd name="connsiteY0" fmla="*/ 1834738 h 1834738"/>
                  <a:gd name="connsiteX1" fmla="*/ 136566 w 1116281"/>
                  <a:gd name="connsiteY1" fmla="*/ 771896 h 1834738"/>
                  <a:gd name="connsiteX2" fmla="*/ 273132 w 1116281"/>
                  <a:gd name="connsiteY2" fmla="*/ 742208 h 1834738"/>
                  <a:gd name="connsiteX3" fmla="*/ 558140 w 1116281"/>
                  <a:gd name="connsiteY3" fmla="*/ 498764 h 1834738"/>
                  <a:gd name="connsiteX4" fmla="*/ 843148 w 1116281"/>
                  <a:gd name="connsiteY4" fmla="*/ 249382 h 1834738"/>
                  <a:gd name="connsiteX5" fmla="*/ 1116281 w 1116281"/>
                  <a:gd name="connsiteY5" fmla="*/ 0 h 183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81" h="1834738">
                    <a:moveTo>
                      <a:pt x="0" y="1834738"/>
                    </a:moveTo>
                    <a:lnTo>
                      <a:pt x="136566" y="771896"/>
                    </a:lnTo>
                    <a:lnTo>
                      <a:pt x="273132" y="742208"/>
                    </a:lnTo>
                    <a:lnTo>
                      <a:pt x="558140" y="498764"/>
                    </a:lnTo>
                    <a:lnTo>
                      <a:pt x="843148" y="249382"/>
                    </a:lnTo>
                    <a:lnTo>
                      <a:pt x="1116281" y="0"/>
                    </a:lnTo>
                  </a:path>
                </a:pathLst>
              </a:custGeom>
              <a:noFill/>
              <a:ln w="19050" cap="flat" cmpd="sng" algn="ctr">
                <a:solidFill>
                  <a:srgbClr val="D4C8E2"/>
                </a:solidFill>
                <a:prstDash val="sysDot"/>
                <a:round/>
                <a:headEnd type="none" w="med" len="med"/>
                <a:tailEnd type="none" w="med" len="med"/>
              </a:ln>
              <a:effectLst/>
            </p:spPr>
            <p:txBody>
              <a:bodyPr rtlCol="0" anchor="ctr"/>
              <a:lstStyle/>
              <a:p>
                <a:pPr algn="ctr" defTabSz="727272">
                  <a:defRPr/>
                </a:pPr>
                <a:endParaRPr lang="en-US" sz="1909" kern="0" dirty="0">
                  <a:solidFill>
                    <a:srgbClr val="FFFFFF"/>
                  </a:solidFill>
                  <a:latin typeface="Arial"/>
                </a:endParaRPr>
              </a:p>
            </p:txBody>
          </p:sp>
          <p:sp>
            <p:nvSpPr>
              <p:cNvPr id="297" name="TextBox 129">
                <a:extLst>
                  <a:ext uri="{FF2B5EF4-FFF2-40B4-BE49-F238E27FC236}">
                    <a16:creationId xmlns:a16="http://schemas.microsoft.com/office/drawing/2014/main" id="{A970509E-CBEB-4895-AB0D-626C297F288B}"/>
                  </a:ext>
                </a:extLst>
              </p:cNvPr>
              <p:cNvSpPr txBox="1"/>
              <p:nvPr/>
            </p:nvSpPr>
            <p:spPr>
              <a:xfrm>
                <a:off x="9901518" y="4196435"/>
                <a:ext cx="74849" cy="282280"/>
              </a:xfrm>
              <a:prstGeom prst="rect">
                <a:avLst/>
              </a:prstGeom>
              <a:noFill/>
            </p:spPr>
            <p:txBody>
              <a:bodyPr wrap="square" rtlCol="0">
                <a:spAutoFit/>
              </a:bodyPr>
              <a:lstStyle/>
              <a:p>
                <a:pPr algn="ctr" defTabSz="727272">
                  <a:defRPr/>
                </a:pPr>
                <a:r>
                  <a:rPr lang="de-de" sz="955" baseline="30000" dirty="0">
                    <a:solidFill>
                      <a:srgbClr val="FFFFFF"/>
                    </a:solidFill>
                    <a:latin typeface="Arial"/>
                  </a:rPr>
                  <a:t>a</a:t>
                </a:r>
              </a:p>
            </p:txBody>
          </p:sp>
          <p:sp>
            <p:nvSpPr>
              <p:cNvPr id="273" name="Isosceles Triangle 105">
                <a:extLst>
                  <a:ext uri="{FF2B5EF4-FFF2-40B4-BE49-F238E27FC236}">
                    <a16:creationId xmlns:a16="http://schemas.microsoft.com/office/drawing/2014/main" id="{6C570C95-7C3A-4620-B54C-A4D57C11A043}"/>
                  </a:ext>
                </a:extLst>
              </p:cNvPr>
              <p:cNvSpPr/>
              <p:nvPr/>
            </p:nvSpPr>
            <p:spPr bwMode="auto">
              <a:xfrm>
                <a:off x="8953215" y="4325627"/>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4" name="Isosceles Triangle 106">
                <a:extLst>
                  <a:ext uri="{FF2B5EF4-FFF2-40B4-BE49-F238E27FC236}">
                    <a16:creationId xmlns:a16="http://schemas.microsoft.com/office/drawing/2014/main" id="{29ADCEFA-6A91-4F23-8612-9B267BAF8E37}"/>
                  </a:ext>
                </a:extLst>
              </p:cNvPr>
              <p:cNvSpPr/>
              <p:nvPr/>
            </p:nvSpPr>
            <p:spPr bwMode="auto">
              <a:xfrm>
                <a:off x="9230147" y="4079033"/>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5" name="Isosceles Triangle 107">
                <a:extLst>
                  <a:ext uri="{FF2B5EF4-FFF2-40B4-BE49-F238E27FC236}">
                    <a16:creationId xmlns:a16="http://schemas.microsoft.com/office/drawing/2014/main" id="{F0169D4B-03DA-4B0E-B8B4-FAEEF5359CBC}"/>
                  </a:ext>
                </a:extLst>
              </p:cNvPr>
              <p:cNvSpPr/>
              <p:nvPr/>
            </p:nvSpPr>
            <p:spPr bwMode="auto">
              <a:xfrm>
                <a:off x="9507081" y="3864368"/>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6" name="Isosceles Triangle 108">
                <a:extLst>
                  <a:ext uri="{FF2B5EF4-FFF2-40B4-BE49-F238E27FC236}">
                    <a16:creationId xmlns:a16="http://schemas.microsoft.com/office/drawing/2014/main" id="{6AEBE539-1B70-4A79-8EF6-A37B77A68D40}"/>
                  </a:ext>
                </a:extLst>
              </p:cNvPr>
              <p:cNvSpPr/>
              <p:nvPr/>
            </p:nvSpPr>
            <p:spPr bwMode="auto">
              <a:xfrm>
                <a:off x="9778178" y="3452627"/>
                <a:ext cx="100800" cy="82800"/>
              </a:xfrm>
              <a:prstGeom prst="triangl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1" name="Oval 93">
                <a:extLst>
                  <a:ext uri="{FF2B5EF4-FFF2-40B4-BE49-F238E27FC236}">
                    <a16:creationId xmlns:a16="http://schemas.microsoft.com/office/drawing/2014/main" id="{A5E7ACD3-2C87-4584-B78E-318BDD72C140}"/>
                  </a:ext>
                </a:extLst>
              </p:cNvPr>
              <p:cNvSpPr/>
              <p:nvPr/>
            </p:nvSpPr>
            <p:spPr bwMode="auto">
              <a:xfrm>
                <a:off x="7712550" y="4940645"/>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2" name="Oval 94">
                <a:extLst>
                  <a:ext uri="{FF2B5EF4-FFF2-40B4-BE49-F238E27FC236}">
                    <a16:creationId xmlns:a16="http://schemas.microsoft.com/office/drawing/2014/main" id="{49D17FCC-D8E3-42BA-BCF6-C7ECF36B927E}"/>
                  </a:ext>
                </a:extLst>
              </p:cNvPr>
              <p:cNvSpPr/>
              <p:nvPr/>
            </p:nvSpPr>
            <p:spPr bwMode="auto">
              <a:xfrm>
                <a:off x="7854234" y="4661054"/>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3" name="Oval 95">
                <a:extLst>
                  <a:ext uri="{FF2B5EF4-FFF2-40B4-BE49-F238E27FC236}">
                    <a16:creationId xmlns:a16="http://schemas.microsoft.com/office/drawing/2014/main" id="{14B8C399-CBB4-48F2-91A3-CD7319D73D4F}"/>
                  </a:ext>
                </a:extLst>
              </p:cNvPr>
              <p:cNvSpPr/>
              <p:nvPr/>
            </p:nvSpPr>
            <p:spPr bwMode="auto">
              <a:xfrm>
                <a:off x="8128329" y="4818950"/>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64" name="Oval 96">
                <a:extLst>
                  <a:ext uri="{FF2B5EF4-FFF2-40B4-BE49-F238E27FC236}">
                    <a16:creationId xmlns:a16="http://schemas.microsoft.com/office/drawing/2014/main" id="{F2CE0571-F5CC-459A-AE73-0535FEC7B992}"/>
                  </a:ext>
                </a:extLst>
              </p:cNvPr>
              <p:cNvSpPr/>
              <p:nvPr/>
            </p:nvSpPr>
            <p:spPr bwMode="auto">
              <a:xfrm>
                <a:off x="8409790" y="4441321"/>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7" name="Oval 119">
                <a:extLst>
                  <a:ext uri="{FF2B5EF4-FFF2-40B4-BE49-F238E27FC236}">
                    <a16:creationId xmlns:a16="http://schemas.microsoft.com/office/drawing/2014/main" id="{FB2AD045-EC77-426E-B37D-2C4028E4A18C}"/>
                  </a:ext>
                </a:extLst>
              </p:cNvPr>
              <p:cNvSpPr/>
              <p:nvPr/>
            </p:nvSpPr>
            <p:spPr bwMode="auto">
              <a:xfrm>
                <a:off x="8679590" y="4437814"/>
                <a:ext cx="89818" cy="80994"/>
              </a:xfrm>
              <a:prstGeom prst="ellipse">
                <a:avLst/>
              </a:prstGeom>
              <a:solidFill>
                <a:schemeClr val="accent3"/>
              </a:solidFill>
              <a:ln w="6350" cap="flat" cmpd="sng" algn="ctr">
                <a:solidFill>
                  <a:schemeClr val="bg1"/>
                </a:solid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7" name="Rectangle 109">
                <a:extLst>
                  <a:ext uri="{FF2B5EF4-FFF2-40B4-BE49-F238E27FC236}">
                    <a16:creationId xmlns:a16="http://schemas.microsoft.com/office/drawing/2014/main" id="{EB017D33-CC6D-4CFF-9A8B-2C24AFD0F3CF}"/>
                  </a:ext>
                </a:extLst>
              </p:cNvPr>
              <p:cNvSpPr/>
              <p:nvPr/>
            </p:nvSpPr>
            <p:spPr bwMode="auto">
              <a:xfrm>
                <a:off x="7711935" y="4512393"/>
                <a:ext cx="82800" cy="82800"/>
              </a:xfrm>
              <a:prstGeom prst="rect">
                <a:avLst/>
              </a:prstGeom>
              <a:solidFill>
                <a:srgbClr val="D4C8E2"/>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8" name="Rectangle 110">
                <a:extLst>
                  <a:ext uri="{FF2B5EF4-FFF2-40B4-BE49-F238E27FC236}">
                    <a16:creationId xmlns:a16="http://schemas.microsoft.com/office/drawing/2014/main" id="{52334A4F-712E-4BB2-810A-883DE2778F11}"/>
                  </a:ext>
                </a:extLst>
              </p:cNvPr>
              <p:cNvSpPr/>
              <p:nvPr/>
            </p:nvSpPr>
            <p:spPr bwMode="auto">
              <a:xfrm>
                <a:off x="7849966" y="4463129"/>
                <a:ext cx="82800" cy="82800"/>
              </a:xfrm>
              <a:prstGeom prst="rect">
                <a:avLst/>
              </a:prstGeom>
              <a:solidFill>
                <a:srgbClr val="D4C8E2"/>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79" name="Rectangle 111">
                <a:extLst>
                  <a:ext uri="{FF2B5EF4-FFF2-40B4-BE49-F238E27FC236}">
                    <a16:creationId xmlns:a16="http://schemas.microsoft.com/office/drawing/2014/main" id="{117AA81B-43D7-4B8C-89A4-CDFF80B47701}"/>
                  </a:ext>
                </a:extLst>
              </p:cNvPr>
              <p:cNvSpPr/>
              <p:nvPr/>
            </p:nvSpPr>
            <p:spPr bwMode="auto">
              <a:xfrm>
                <a:off x="8132405" y="4262570"/>
                <a:ext cx="82800" cy="82800"/>
              </a:xfrm>
              <a:prstGeom prst="rect">
                <a:avLst/>
              </a:prstGeom>
              <a:solidFill>
                <a:srgbClr val="D4C8E2"/>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0" name="Rectangle 112">
                <a:extLst>
                  <a:ext uri="{FF2B5EF4-FFF2-40B4-BE49-F238E27FC236}">
                    <a16:creationId xmlns:a16="http://schemas.microsoft.com/office/drawing/2014/main" id="{64B212A1-FDDE-43DC-858C-B2DC5A2A0B85}"/>
                  </a:ext>
                </a:extLst>
              </p:cNvPr>
              <p:cNvSpPr/>
              <p:nvPr/>
            </p:nvSpPr>
            <p:spPr bwMode="auto">
              <a:xfrm>
                <a:off x="8409010" y="4041135"/>
                <a:ext cx="82800" cy="82800"/>
              </a:xfrm>
              <a:prstGeom prst="rect">
                <a:avLst/>
              </a:prstGeom>
              <a:solidFill>
                <a:srgbClr val="D4C8E2"/>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1" name="Rectangle 113">
                <a:extLst>
                  <a:ext uri="{FF2B5EF4-FFF2-40B4-BE49-F238E27FC236}">
                    <a16:creationId xmlns:a16="http://schemas.microsoft.com/office/drawing/2014/main" id="{1B6D57A3-1F1A-484E-B9F2-9F57AC43ED14}"/>
                  </a:ext>
                </a:extLst>
              </p:cNvPr>
              <p:cNvSpPr/>
              <p:nvPr/>
            </p:nvSpPr>
            <p:spPr bwMode="auto">
              <a:xfrm>
                <a:off x="8962218" y="3709999"/>
                <a:ext cx="82800" cy="828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2" name="Rectangle 114">
                <a:extLst>
                  <a:ext uri="{FF2B5EF4-FFF2-40B4-BE49-F238E27FC236}">
                    <a16:creationId xmlns:a16="http://schemas.microsoft.com/office/drawing/2014/main" id="{81C79CB8-9F90-4886-B1AC-CFE46A0C0F3B}"/>
                  </a:ext>
                </a:extLst>
              </p:cNvPr>
              <p:cNvSpPr/>
              <p:nvPr/>
            </p:nvSpPr>
            <p:spPr bwMode="auto">
              <a:xfrm>
                <a:off x="9238823" y="3658282"/>
                <a:ext cx="82800" cy="828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3" name="Rectangle 115">
                <a:extLst>
                  <a:ext uri="{FF2B5EF4-FFF2-40B4-BE49-F238E27FC236}">
                    <a16:creationId xmlns:a16="http://schemas.microsoft.com/office/drawing/2014/main" id="{C2863B1A-3F8C-408F-90E8-B1096ED51432}"/>
                  </a:ext>
                </a:extLst>
              </p:cNvPr>
              <p:cNvSpPr/>
              <p:nvPr/>
            </p:nvSpPr>
            <p:spPr bwMode="auto">
              <a:xfrm>
                <a:off x="9515428" y="3543545"/>
                <a:ext cx="82800" cy="828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84" name="Rectangle 116">
                <a:extLst>
                  <a:ext uri="{FF2B5EF4-FFF2-40B4-BE49-F238E27FC236}">
                    <a16:creationId xmlns:a16="http://schemas.microsoft.com/office/drawing/2014/main" id="{5D09C8EE-0D82-4FFA-B246-E7C0C41AFA1C}"/>
                  </a:ext>
                </a:extLst>
              </p:cNvPr>
              <p:cNvSpPr/>
              <p:nvPr/>
            </p:nvSpPr>
            <p:spPr bwMode="auto">
              <a:xfrm>
                <a:off x="9786201" y="3299768"/>
                <a:ext cx="82800" cy="82800"/>
              </a:xfrm>
              <a:prstGeom prst="rect">
                <a:avLst/>
              </a:prstGeom>
              <a:solidFill>
                <a:schemeClr val="accent3"/>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93" name="Rectangle 125">
                <a:extLst>
                  <a:ext uri="{FF2B5EF4-FFF2-40B4-BE49-F238E27FC236}">
                    <a16:creationId xmlns:a16="http://schemas.microsoft.com/office/drawing/2014/main" id="{B8BC66D2-55B2-4F26-A9B9-2EE169F56B79}"/>
                  </a:ext>
                </a:extLst>
              </p:cNvPr>
              <p:cNvSpPr/>
              <p:nvPr/>
            </p:nvSpPr>
            <p:spPr bwMode="auto">
              <a:xfrm>
                <a:off x="8685613" y="3809180"/>
                <a:ext cx="82800" cy="82800"/>
              </a:xfrm>
              <a:prstGeom prst="rect">
                <a:avLst/>
              </a:prstGeom>
              <a:solidFill>
                <a:srgbClr val="D4C8E2"/>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sp>
            <p:nvSpPr>
              <p:cNvPr id="206" name="Rectangle 38">
                <a:extLst>
                  <a:ext uri="{FF2B5EF4-FFF2-40B4-BE49-F238E27FC236}">
                    <a16:creationId xmlns:a16="http://schemas.microsoft.com/office/drawing/2014/main" id="{E285B63D-55A6-49F8-8873-167B84D4A1A5}"/>
                  </a:ext>
                </a:extLst>
              </p:cNvPr>
              <p:cNvSpPr/>
              <p:nvPr/>
            </p:nvSpPr>
            <p:spPr bwMode="auto">
              <a:xfrm>
                <a:off x="7579735" y="5441362"/>
                <a:ext cx="82800" cy="82800"/>
              </a:xfrm>
              <a:prstGeom prst="rect">
                <a:avLst/>
              </a:prstGeom>
              <a:solidFill>
                <a:srgbClr val="D4C8E2"/>
              </a:solidFill>
              <a:ln w="9525" cap="flat" cmpd="sng" algn="ctr">
                <a:noFill/>
                <a:prstDash val="solid"/>
                <a:round/>
                <a:headEnd type="none" w="med" len="med"/>
                <a:tailEnd type="none" w="med" len="med"/>
              </a:ln>
              <a:effectLst/>
            </p:spPr>
            <p:txBody>
              <a:bodyPr vert="horz" wrap="square" lIns="7273" tIns="7273" rIns="7273" bIns="7273" numCol="1" rtlCol="0" anchor="t" anchorCtr="0" compatLnSpc="1">
                <a:prstTxWarp prst="textNoShape">
                  <a:avLst/>
                </a:prstTxWarp>
              </a:bodyPr>
              <a:lstStyle/>
              <a:p>
                <a:pPr defTabSz="753769" fontAlgn="base">
                  <a:spcBef>
                    <a:spcPct val="0"/>
                  </a:spcBef>
                  <a:spcAft>
                    <a:spcPct val="0"/>
                  </a:spcAft>
                  <a:defRPr/>
                </a:pPr>
                <a:endParaRPr lang="en-US" sz="637" kern="0" dirty="0">
                  <a:solidFill>
                    <a:srgbClr val="FFFFFF"/>
                  </a:solidFill>
                  <a:latin typeface="Arial"/>
                </a:endParaRPr>
              </a:p>
            </p:txBody>
          </p:sp>
        </p:grpSp>
      </p:grpSp>
    </p:spTree>
    <p:extLst>
      <p:ext uri="{BB962C8B-B14F-4D97-AF65-F5344CB8AC3E}">
        <p14:creationId xmlns:p14="http://schemas.microsoft.com/office/powerpoint/2010/main" val="215542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EC8F5D-7440-4130-9905-4059DA9B37ED}"/>
              </a:ext>
            </a:extLst>
          </p:cNvPr>
          <p:cNvSpPr>
            <a:spLocks noGrp="1"/>
          </p:cNvSpPr>
          <p:nvPr>
            <p:ph type="title"/>
          </p:nvPr>
        </p:nvSpPr>
        <p:spPr/>
        <p:txBody>
          <a:bodyPr/>
          <a:lstStyle/>
          <a:p>
            <a:r>
              <a:rPr lang="de-de" b="1" dirty="0"/>
              <a:t>Eine frühere Fragilitätsfraktur ist neben anderen Risikofaktoren ein wichtiger Prädiktor für das künftige Frakturrisiko</a:t>
            </a:r>
          </a:p>
        </p:txBody>
      </p:sp>
      <p:sp>
        <p:nvSpPr>
          <p:cNvPr id="24" name="Textplatzhalter 23">
            <a:extLst>
              <a:ext uri="{FF2B5EF4-FFF2-40B4-BE49-F238E27FC236}">
                <a16:creationId xmlns:a16="http://schemas.microsoft.com/office/drawing/2014/main" id="{3F4A5406-1A74-4CA7-A11E-CB484C76EC12}"/>
              </a:ext>
            </a:extLst>
          </p:cNvPr>
          <p:cNvSpPr>
            <a:spLocks noGrp="1"/>
          </p:cNvSpPr>
          <p:nvPr>
            <p:ph type="body" sz="quarter" idx="10"/>
          </p:nvPr>
        </p:nvSpPr>
        <p:spPr>
          <a:xfrm>
            <a:off x="661988" y="5739063"/>
            <a:ext cx="11131550" cy="1052149"/>
          </a:xfrm>
          <a:noFill/>
          <a:ln w="9525">
            <a:noFill/>
            <a:miter lim="800000"/>
            <a:headEnd/>
            <a:tailEnd/>
          </a:ln>
        </p:spPr>
        <p:txBody>
          <a:bodyPr vert="horz" wrap="square" lIns="0" tIns="45720" rIns="91440" bIns="0" numCol="1" anchor="b" anchorCtr="0" compatLnSpc="1">
            <a:prstTxWarp prst="textNoShape">
              <a:avLst/>
            </a:prstTxWarp>
          </a:bodyPr>
          <a:lstStyle/>
          <a:p>
            <a:pPr>
              <a:spcBef>
                <a:spcPts val="0"/>
              </a:spcBef>
              <a:buClr>
                <a:srgbClr val="373545"/>
              </a:buClr>
            </a:pPr>
            <a:r>
              <a:rPr lang="de-de" sz="800" dirty="0"/>
              <a:t>BMI = Body-Mass-Index.</a:t>
            </a:r>
            <a:endParaRPr lang="en-GB" dirty="0"/>
          </a:p>
          <a:p>
            <a:pPr>
              <a:buClr>
                <a:srgbClr val="373545"/>
              </a:buClr>
            </a:pPr>
            <a:r>
              <a:rPr lang="de-de" sz="880" dirty="0">
                <a:solidFill>
                  <a:srgbClr val="3B839F"/>
                </a:solidFill>
              </a:rPr>
              <a:t>1. Kanis JA et al. Bone 2004;</a:t>
            </a:r>
            <a:r>
              <a:rPr lang="de-DE" sz="880" dirty="0">
                <a:solidFill>
                  <a:srgbClr val="3B839F"/>
                </a:solidFill>
              </a:rPr>
              <a:t> </a:t>
            </a:r>
            <a:r>
              <a:rPr lang="de-de" sz="880" dirty="0">
                <a:solidFill>
                  <a:srgbClr val="3B839F"/>
                </a:solidFill>
              </a:rPr>
              <a:t>35:</a:t>
            </a:r>
            <a:r>
              <a:rPr lang="de-DE" sz="880" dirty="0">
                <a:solidFill>
                  <a:srgbClr val="3B839F"/>
                </a:solidFill>
              </a:rPr>
              <a:t> </a:t>
            </a:r>
            <a:r>
              <a:rPr lang="de-de" sz="880" dirty="0">
                <a:solidFill>
                  <a:srgbClr val="3B839F"/>
                </a:solidFill>
              </a:rPr>
              <a:t>375</a:t>
            </a:r>
            <a:r>
              <a:rPr lang="de-DE" dirty="0">
                <a:solidFill>
                  <a:srgbClr val="3B839F"/>
                </a:solidFill>
              </a:rPr>
              <a:t>–</a:t>
            </a:r>
            <a:r>
              <a:rPr lang="de-de" sz="880" dirty="0">
                <a:solidFill>
                  <a:srgbClr val="3B839F"/>
                </a:solidFill>
              </a:rPr>
              <a:t>382.</a:t>
            </a:r>
            <a:r>
              <a:rPr lang="de-DE" sz="880" dirty="0">
                <a:solidFill>
                  <a:srgbClr val="3B839F"/>
                </a:solidFill>
              </a:rPr>
              <a:t> </a:t>
            </a:r>
            <a:r>
              <a:rPr lang="de-de" sz="880" dirty="0">
                <a:solidFill>
                  <a:srgbClr val="3B839F"/>
                </a:solidFill>
              </a:rPr>
              <a:t>2. Kanis JA et al. Lancet 2002;</a:t>
            </a:r>
            <a:r>
              <a:rPr lang="de-DE" sz="880" dirty="0">
                <a:solidFill>
                  <a:srgbClr val="3B839F"/>
                </a:solidFill>
              </a:rPr>
              <a:t> </a:t>
            </a:r>
            <a:r>
              <a:rPr lang="de-de" sz="880" dirty="0">
                <a:solidFill>
                  <a:srgbClr val="3B839F"/>
                </a:solidFill>
              </a:rPr>
              <a:t>359:</a:t>
            </a:r>
            <a:r>
              <a:rPr lang="de-DE" sz="880" dirty="0">
                <a:solidFill>
                  <a:srgbClr val="3B839F"/>
                </a:solidFill>
              </a:rPr>
              <a:t> </a:t>
            </a:r>
            <a:r>
              <a:rPr lang="de-de" sz="880" dirty="0">
                <a:solidFill>
                  <a:srgbClr val="3B839F"/>
                </a:solidFill>
              </a:rPr>
              <a:t>1929</a:t>
            </a:r>
            <a:r>
              <a:rPr lang="de-DE" dirty="0">
                <a:solidFill>
                  <a:srgbClr val="3B839F"/>
                </a:solidFill>
              </a:rPr>
              <a:t>–</a:t>
            </a:r>
            <a:r>
              <a:rPr lang="de-de" sz="880" dirty="0">
                <a:solidFill>
                  <a:srgbClr val="3B839F"/>
                </a:solidFill>
              </a:rPr>
              <a:t>1936.</a:t>
            </a:r>
            <a:r>
              <a:rPr lang="de-DE" sz="880" dirty="0">
                <a:solidFill>
                  <a:srgbClr val="3B839F"/>
                </a:solidFill>
              </a:rPr>
              <a:t> </a:t>
            </a:r>
            <a:r>
              <a:rPr lang="de-de" sz="880" dirty="0">
                <a:solidFill>
                  <a:srgbClr val="3B839F"/>
                </a:solidFill>
              </a:rPr>
              <a:t>3. Black DM et al. J Bone Miner Res 1999;</a:t>
            </a:r>
            <a:r>
              <a:rPr lang="de-DE" sz="880" dirty="0">
                <a:solidFill>
                  <a:srgbClr val="3B839F"/>
                </a:solidFill>
              </a:rPr>
              <a:t> </a:t>
            </a:r>
            <a:r>
              <a:rPr lang="de-de" sz="880" dirty="0">
                <a:solidFill>
                  <a:srgbClr val="3B839F"/>
                </a:solidFill>
              </a:rPr>
              <a:t>14:</a:t>
            </a:r>
            <a:r>
              <a:rPr lang="de-DE" sz="880" dirty="0">
                <a:solidFill>
                  <a:srgbClr val="3B839F"/>
                </a:solidFill>
              </a:rPr>
              <a:t> </a:t>
            </a:r>
            <a:r>
              <a:rPr lang="de-de" sz="880" dirty="0">
                <a:solidFill>
                  <a:srgbClr val="3B839F"/>
                </a:solidFill>
              </a:rPr>
              <a:t>821</a:t>
            </a:r>
            <a:r>
              <a:rPr lang="de-DE" dirty="0">
                <a:solidFill>
                  <a:srgbClr val="3B839F"/>
                </a:solidFill>
              </a:rPr>
              <a:t>–</a:t>
            </a:r>
            <a:r>
              <a:rPr lang="de-de" sz="880" dirty="0">
                <a:solidFill>
                  <a:srgbClr val="3B839F"/>
                </a:solidFill>
              </a:rPr>
              <a:t>828. 4. </a:t>
            </a:r>
            <a:r>
              <a:rPr lang="en-US" sz="880" dirty="0">
                <a:solidFill>
                  <a:srgbClr val="3B839F"/>
                </a:solidFill>
              </a:rPr>
              <a:t>Eisman JA et al. J Bone Miner Res 2012; 27: 2039</a:t>
            </a:r>
            <a:r>
              <a:rPr lang="en-US" dirty="0">
                <a:solidFill>
                  <a:srgbClr val="3B839F"/>
                </a:solidFill>
              </a:rPr>
              <a:t>–</a:t>
            </a:r>
            <a:r>
              <a:rPr lang="en-US" sz="880" dirty="0">
                <a:solidFill>
                  <a:srgbClr val="3B839F"/>
                </a:solidFill>
              </a:rPr>
              <a:t>2046. </a:t>
            </a:r>
            <a:br>
              <a:rPr lang="en-US" sz="880" dirty="0">
                <a:solidFill>
                  <a:srgbClr val="3B839F"/>
                </a:solidFill>
              </a:rPr>
            </a:br>
            <a:r>
              <a:rPr lang="en-US" sz="880" dirty="0">
                <a:solidFill>
                  <a:srgbClr val="3B839F"/>
                </a:solidFill>
              </a:rPr>
              <a:t>5. Cosman F et al. </a:t>
            </a:r>
            <a:r>
              <a:rPr lang="en-US" sz="880" dirty="0" err="1">
                <a:solidFill>
                  <a:srgbClr val="3B839F"/>
                </a:solidFill>
              </a:rPr>
              <a:t>Osteoporos</a:t>
            </a:r>
            <a:r>
              <a:rPr lang="en-US" sz="880" dirty="0">
                <a:solidFill>
                  <a:srgbClr val="3B839F"/>
                </a:solidFill>
              </a:rPr>
              <a:t> Int 2014; 25: 2359</a:t>
            </a:r>
            <a:r>
              <a:rPr lang="en-US" dirty="0">
                <a:solidFill>
                  <a:srgbClr val="3B839F"/>
                </a:solidFill>
              </a:rPr>
              <a:t>–</a:t>
            </a:r>
            <a:r>
              <a:rPr lang="en-US" sz="880" dirty="0">
                <a:solidFill>
                  <a:srgbClr val="3B839F"/>
                </a:solidFill>
              </a:rPr>
              <a:t>2381. 6. US Department of Health and Human Services. Bone health and osteoporosis: a report of the surgeon general. 2004. Rockville</a:t>
            </a:r>
            <a:r>
              <a:rPr lang="de-de" sz="880" dirty="0">
                <a:solidFill>
                  <a:srgbClr val="3B839F"/>
                </a:solidFill>
              </a:rPr>
              <a:t>, MD.</a:t>
            </a:r>
          </a:p>
        </p:txBody>
      </p:sp>
      <p:grpSp>
        <p:nvGrpSpPr>
          <p:cNvPr id="4" name="Gruppieren 3">
            <a:extLst>
              <a:ext uri="{FF2B5EF4-FFF2-40B4-BE49-F238E27FC236}">
                <a16:creationId xmlns:a16="http://schemas.microsoft.com/office/drawing/2014/main" id="{DA10EB9C-0CA3-4CD6-A053-91C808C5F008}"/>
              </a:ext>
            </a:extLst>
          </p:cNvPr>
          <p:cNvGrpSpPr/>
          <p:nvPr/>
        </p:nvGrpSpPr>
        <p:grpSpPr>
          <a:xfrm>
            <a:off x="642558" y="2050956"/>
            <a:ext cx="4959516" cy="3250669"/>
            <a:chOff x="642558" y="2050956"/>
            <a:chExt cx="4959516" cy="3250669"/>
          </a:xfrm>
        </p:grpSpPr>
        <p:grpSp>
          <p:nvGrpSpPr>
            <p:cNvPr id="42" name="Gruppieren 41">
              <a:extLst>
                <a:ext uri="{FF2B5EF4-FFF2-40B4-BE49-F238E27FC236}">
                  <a16:creationId xmlns:a16="http://schemas.microsoft.com/office/drawing/2014/main" id="{6AC0D0A9-9BBB-42DB-939F-FB40C385639B}"/>
                </a:ext>
              </a:extLst>
            </p:cNvPr>
            <p:cNvGrpSpPr/>
            <p:nvPr/>
          </p:nvGrpSpPr>
          <p:grpSpPr>
            <a:xfrm flipV="1">
              <a:off x="657655" y="2075400"/>
              <a:ext cx="4931505" cy="1353600"/>
              <a:chOff x="834427" y="3946607"/>
              <a:chExt cx="4931505" cy="1355018"/>
            </a:xfrm>
          </p:grpSpPr>
          <p:sp>
            <p:nvSpPr>
              <p:cNvPr id="43" name="Freihandform: Form 42">
                <a:extLst>
                  <a:ext uri="{FF2B5EF4-FFF2-40B4-BE49-F238E27FC236}">
                    <a16:creationId xmlns:a16="http://schemas.microsoft.com/office/drawing/2014/main" id="{9080EFD6-DCB3-4467-BBB9-D5173E6D4E65}"/>
                  </a:ext>
                </a:extLst>
              </p:cNvPr>
              <p:cNvSpPr/>
              <p:nvPr/>
            </p:nvSpPr>
            <p:spPr bwMode="auto">
              <a:xfrm flipH="1">
                <a:off x="834427" y="3946607"/>
                <a:ext cx="2116800" cy="1355018"/>
              </a:xfrm>
              <a:custGeom>
                <a:avLst/>
                <a:gdLst>
                  <a:gd name="connsiteX0" fmla="*/ 402715 w 2117808"/>
                  <a:gd name="connsiteY0" fmla="*/ 1355018 h 1355018"/>
                  <a:gd name="connsiteX1" fmla="*/ 402715 w 2117808"/>
                  <a:gd name="connsiteY1" fmla="*/ 1355018 h 1355018"/>
                  <a:gd name="connsiteX2" fmla="*/ 469045 w 2117808"/>
                  <a:gd name="connsiteY2" fmla="*/ 1317115 h 1355018"/>
                  <a:gd name="connsiteX3" fmla="*/ 2117808 w 2117808"/>
                  <a:gd name="connsiteY3" fmla="*/ 464307 h 1355018"/>
                  <a:gd name="connsiteX4" fmla="*/ 326910 w 2117808"/>
                  <a:gd name="connsiteY4" fmla="*/ 0 h 1355018"/>
                  <a:gd name="connsiteX5" fmla="*/ 0 w 2117808"/>
                  <a:gd name="connsiteY5" fmla="*/ 279532 h 1355018"/>
                  <a:gd name="connsiteX6" fmla="*/ 402715 w 2117808"/>
                  <a:gd name="connsiteY6" fmla="*/ 1355018 h 13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808" h="1355018">
                    <a:moveTo>
                      <a:pt x="402715" y="1355018"/>
                    </a:moveTo>
                    <a:lnTo>
                      <a:pt x="402715" y="1355018"/>
                    </a:lnTo>
                    <a:lnTo>
                      <a:pt x="469045" y="1317115"/>
                    </a:lnTo>
                    <a:lnTo>
                      <a:pt x="2117808" y="464307"/>
                    </a:lnTo>
                    <a:lnTo>
                      <a:pt x="326910" y="0"/>
                    </a:lnTo>
                    <a:lnTo>
                      <a:pt x="0" y="279532"/>
                    </a:lnTo>
                    <a:lnTo>
                      <a:pt x="402715" y="1355018"/>
                    </a:lnTo>
                    <a:close/>
                  </a:path>
                </a:pathLst>
              </a:custGeom>
              <a:solidFill>
                <a:schemeClr val="accent4">
                  <a:lumMod val="40000"/>
                  <a:lumOff val="60000"/>
                </a:schemeClr>
              </a:solidFill>
              <a:ln>
                <a:noFill/>
              </a:ln>
              <a:effectLst/>
            </p:spPr>
            <p:txBody>
              <a:bodyPr vert="horz" wrap="square" lIns="72726" tIns="36363" rIns="72726" bIns="36363" numCol="1" anchor="t" anchorCtr="0" compatLnSpc="1">
                <a:prstTxWarp prst="textNoShape">
                  <a:avLst/>
                </a:prstTxWarp>
              </a:bodyPr>
              <a:lstStyle/>
              <a:p>
                <a:pPr algn="ctr" defTabSz="363636" fontAlgn="base">
                  <a:spcBef>
                    <a:spcPct val="0"/>
                  </a:spcBef>
                  <a:spcAft>
                    <a:spcPct val="0"/>
                  </a:spcAft>
                </a:pPr>
                <a:endParaRPr lang="de-DE" sz="1272" b="1" dirty="0">
                  <a:solidFill>
                    <a:prstClr val="black"/>
                  </a:solidFill>
                  <a:effectLst>
                    <a:outerShdw blurRad="38100" dist="38100" dir="2700000" algn="tl">
                      <a:srgbClr val="000000">
                        <a:alpha val="43137"/>
                      </a:srgbClr>
                    </a:outerShdw>
                  </a:effectLst>
                  <a:latin typeface="Arial" charset="0"/>
                  <a:ea typeface="MS PGothic" pitchFamily="34" charset="-128"/>
                </a:endParaRPr>
              </a:p>
            </p:txBody>
          </p:sp>
          <p:sp>
            <p:nvSpPr>
              <p:cNvPr id="45" name="Freihandform: Form 44">
                <a:extLst>
                  <a:ext uri="{FF2B5EF4-FFF2-40B4-BE49-F238E27FC236}">
                    <a16:creationId xmlns:a16="http://schemas.microsoft.com/office/drawing/2014/main" id="{27234223-E483-464F-98E3-50DFB3D63257}"/>
                  </a:ext>
                </a:extLst>
              </p:cNvPr>
              <p:cNvSpPr/>
              <p:nvPr/>
            </p:nvSpPr>
            <p:spPr bwMode="auto">
              <a:xfrm>
                <a:off x="3648124" y="3946607"/>
                <a:ext cx="2117808" cy="1355018"/>
              </a:xfrm>
              <a:custGeom>
                <a:avLst/>
                <a:gdLst>
                  <a:gd name="connsiteX0" fmla="*/ 402715 w 2117808"/>
                  <a:gd name="connsiteY0" fmla="*/ 1355018 h 1355018"/>
                  <a:gd name="connsiteX1" fmla="*/ 402715 w 2117808"/>
                  <a:gd name="connsiteY1" fmla="*/ 1355018 h 1355018"/>
                  <a:gd name="connsiteX2" fmla="*/ 469045 w 2117808"/>
                  <a:gd name="connsiteY2" fmla="*/ 1317115 h 1355018"/>
                  <a:gd name="connsiteX3" fmla="*/ 2117808 w 2117808"/>
                  <a:gd name="connsiteY3" fmla="*/ 464307 h 1355018"/>
                  <a:gd name="connsiteX4" fmla="*/ 326910 w 2117808"/>
                  <a:gd name="connsiteY4" fmla="*/ 0 h 1355018"/>
                  <a:gd name="connsiteX5" fmla="*/ 0 w 2117808"/>
                  <a:gd name="connsiteY5" fmla="*/ 279532 h 1355018"/>
                  <a:gd name="connsiteX6" fmla="*/ 402715 w 2117808"/>
                  <a:gd name="connsiteY6" fmla="*/ 1355018 h 13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808" h="1355018">
                    <a:moveTo>
                      <a:pt x="402715" y="1355018"/>
                    </a:moveTo>
                    <a:lnTo>
                      <a:pt x="402715" y="1355018"/>
                    </a:lnTo>
                    <a:lnTo>
                      <a:pt x="469045" y="1317115"/>
                    </a:lnTo>
                    <a:lnTo>
                      <a:pt x="2117808" y="464307"/>
                    </a:lnTo>
                    <a:lnTo>
                      <a:pt x="326910" y="0"/>
                    </a:lnTo>
                    <a:lnTo>
                      <a:pt x="0" y="279532"/>
                    </a:lnTo>
                    <a:lnTo>
                      <a:pt x="402715" y="1355018"/>
                    </a:lnTo>
                    <a:close/>
                  </a:path>
                </a:pathLst>
              </a:custGeom>
              <a:solidFill>
                <a:schemeClr val="accent4">
                  <a:lumMod val="40000"/>
                  <a:lumOff val="60000"/>
                </a:schemeClr>
              </a:solidFill>
              <a:ln>
                <a:noFill/>
              </a:ln>
              <a:effectLst/>
            </p:spPr>
            <p:txBody>
              <a:bodyPr vert="horz" wrap="square" lIns="72726" tIns="36363" rIns="72726" bIns="36363" numCol="1" anchor="t" anchorCtr="0" compatLnSpc="1">
                <a:prstTxWarp prst="textNoShape">
                  <a:avLst/>
                </a:prstTxWarp>
              </a:bodyPr>
              <a:lstStyle/>
              <a:p>
                <a:pPr algn="ctr" defTabSz="363636" fontAlgn="base">
                  <a:spcBef>
                    <a:spcPct val="0"/>
                  </a:spcBef>
                  <a:spcAft>
                    <a:spcPct val="0"/>
                  </a:spcAft>
                </a:pPr>
                <a:endParaRPr lang="de-DE" sz="1272" b="1" dirty="0">
                  <a:solidFill>
                    <a:prstClr val="black"/>
                  </a:solidFill>
                  <a:effectLst>
                    <a:outerShdw blurRad="38100" dist="38100" dir="2700000" algn="tl">
                      <a:srgbClr val="000000">
                        <a:alpha val="43137"/>
                      </a:srgbClr>
                    </a:outerShdw>
                  </a:effectLst>
                  <a:latin typeface="Arial" charset="0"/>
                  <a:ea typeface="MS PGothic" pitchFamily="34" charset="-128"/>
                </a:endParaRPr>
              </a:p>
            </p:txBody>
          </p:sp>
        </p:grpSp>
        <p:grpSp>
          <p:nvGrpSpPr>
            <p:cNvPr id="13" name="Gruppieren 12">
              <a:extLst>
                <a:ext uri="{FF2B5EF4-FFF2-40B4-BE49-F238E27FC236}">
                  <a16:creationId xmlns:a16="http://schemas.microsoft.com/office/drawing/2014/main" id="{935C2C11-ECBE-4607-BB2E-25E0D2E6E6AF}"/>
                </a:ext>
              </a:extLst>
            </p:cNvPr>
            <p:cNvGrpSpPr/>
            <p:nvPr/>
          </p:nvGrpSpPr>
          <p:grpSpPr>
            <a:xfrm>
              <a:off x="657655" y="3946607"/>
              <a:ext cx="4931505" cy="1355018"/>
              <a:chOff x="834427" y="3946607"/>
              <a:chExt cx="4931505" cy="1355018"/>
            </a:xfrm>
          </p:grpSpPr>
          <p:sp>
            <p:nvSpPr>
              <p:cNvPr id="40" name="Freihandform: Form 39">
                <a:extLst>
                  <a:ext uri="{FF2B5EF4-FFF2-40B4-BE49-F238E27FC236}">
                    <a16:creationId xmlns:a16="http://schemas.microsoft.com/office/drawing/2014/main" id="{30189883-50CA-437E-9525-07194442E771}"/>
                  </a:ext>
                </a:extLst>
              </p:cNvPr>
              <p:cNvSpPr/>
              <p:nvPr/>
            </p:nvSpPr>
            <p:spPr bwMode="auto">
              <a:xfrm flipH="1">
                <a:off x="834427" y="3946607"/>
                <a:ext cx="2116800" cy="1355018"/>
              </a:xfrm>
              <a:custGeom>
                <a:avLst/>
                <a:gdLst>
                  <a:gd name="connsiteX0" fmla="*/ 402715 w 2117808"/>
                  <a:gd name="connsiteY0" fmla="*/ 1355018 h 1355018"/>
                  <a:gd name="connsiteX1" fmla="*/ 402715 w 2117808"/>
                  <a:gd name="connsiteY1" fmla="*/ 1355018 h 1355018"/>
                  <a:gd name="connsiteX2" fmla="*/ 469045 w 2117808"/>
                  <a:gd name="connsiteY2" fmla="*/ 1317115 h 1355018"/>
                  <a:gd name="connsiteX3" fmla="*/ 2117808 w 2117808"/>
                  <a:gd name="connsiteY3" fmla="*/ 464307 h 1355018"/>
                  <a:gd name="connsiteX4" fmla="*/ 326910 w 2117808"/>
                  <a:gd name="connsiteY4" fmla="*/ 0 h 1355018"/>
                  <a:gd name="connsiteX5" fmla="*/ 0 w 2117808"/>
                  <a:gd name="connsiteY5" fmla="*/ 279532 h 1355018"/>
                  <a:gd name="connsiteX6" fmla="*/ 402715 w 2117808"/>
                  <a:gd name="connsiteY6" fmla="*/ 1355018 h 13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808" h="1355018">
                    <a:moveTo>
                      <a:pt x="402715" y="1355018"/>
                    </a:moveTo>
                    <a:lnTo>
                      <a:pt x="402715" y="1355018"/>
                    </a:lnTo>
                    <a:lnTo>
                      <a:pt x="469045" y="1317115"/>
                    </a:lnTo>
                    <a:lnTo>
                      <a:pt x="2117808" y="464307"/>
                    </a:lnTo>
                    <a:lnTo>
                      <a:pt x="326910" y="0"/>
                    </a:lnTo>
                    <a:lnTo>
                      <a:pt x="0" y="279532"/>
                    </a:lnTo>
                    <a:lnTo>
                      <a:pt x="402715" y="1355018"/>
                    </a:lnTo>
                    <a:close/>
                  </a:path>
                </a:pathLst>
              </a:custGeom>
              <a:solidFill>
                <a:schemeClr val="accent4">
                  <a:lumMod val="40000"/>
                  <a:lumOff val="60000"/>
                </a:schemeClr>
              </a:solidFill>
              <a:ln>
                <a:noFill/>
              </a:ln>
              <a:effectLst/>
            </p:spPr>
            <p:txBody>
              <a:bodyPr vert="horz" wrap="square" lIns="72726" tIns="36363" rIns="72726" bIns="36363" numCol="1" anchor="t" anchorCtr="0" compatLnSpc="1">
                <a:prstTxWarp prst="textNoShape">
                  <a:avLst/>
                </a:prstTxWarp>
              </a:bodyPr>
              <a:lstStyle/>
              <a:p>
                <a:pPr algn="ctr" defTabSz="363636" fontAlgn="base">
                  <a:spcBef>
                    <a:spcPct val="0"/>
                  </a:spcBef>
                  <a:spcAft>
                    <a:spcPct val="0"/>
                  </a:spcAft>
                </a:pPr>
                <a:endParaRPr lang="de-DE" sz="1272" b="1" dirty="0">
                  <a:solidFill>
                    <a:prstClr val="black"/>
                  </a:solidFill>
                  <a:effectLst>
                    <a:outerShdw blurRad="38100" dist="38100" dir="2700000" algn="tl">
                      <a:srgbClr val="000000">
                        <a:alpha val="43137"/>
                      </a:srgbClr>
                    </a:outerShdw>
                  </a:effectLst>
                  <a:latin typeface="Arial" charset="0"/>
                  <a:ea typeface="MS PGothic" pitchFamily="34" charset="-128"/>
                </a:endParaRPr>
              </a:p>
            </p:txBody>
          </p:sp>
          <p:sp>
            <p:nvSpPr>
              <p:cNvPr id="12" name="Freihandform: Form 11">
                <a:extLst>
                  <a:ext uri="{FF2B5EF4-FFF2-40B4-BE49-F238E27FC236}">
                    <a16:creationId xmlns:a16="http://schemas.microsoft.com/office/drawing/2014/main" id="{67B2DF4C-E1A6-421F-A19C-F830FA3E54FB}"/>
                  </a:ext>
                </a:extLst>
              </p:cNvPr>
              <p:cNvSpPr/>
              <p:nvPr/>
            </p:nvSpPr>
            <p:spPr bwMode="auto">
              <a:xfrm>
                <a:off x="3648124" y="3946607"/>
                <a:ext cx="2117808" cy="1355018"/>
              </a:xfrm>
              <a:custGeom>
                <a:avLst/>
                <a:gdLst>
                  <a:gd name="connsiteX0" fmla="*/ 402715 w 2117808"/>
                  <a:gd name="connsiteY0" fmla="*/ 1355018 h 1355018"/>
                  <a:gd name="connsiteX1" fmla="*/ 402715 w 2117808"/>
                  <a:gd name="connsiteY1" fmla="*/ 1355018 h 1355018"/>
                  <a:gd name="connsiteX2" fmla="*/ 469045 w 2117808"/>
                  <a:gd name="connsiteY2" fmla="*/ 1317115 h 1355018"/>
                  <a:gd name="connsiteX3" fmla="*/ 2117808 w 2117808"/>
                  <a:gd name="connsiteY3" fmla="*/ 464307 h 1355018"/>
                  <a:gd name="connsiteX4" fmla="*/ 326910 w 2117808"/>
                  <a:gd name="connsiteY4" fmla="*/ 0 h 1355018"/>
                  <a:gd name="connsiteX5" fmla="*/ 0 w 2117808"/>
                  <a:gd name="connsiteY5" fmla="*/ 279532 h 1355018"/>
                  <a:gd name="connsiteX6" fmla="*/ 402715 w 2117808"/>
                  <a:gd name="connsiteY6" fmla="*/ 1355018 h 13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7808" h="1355018">
                    <a:moveTo>
                      <a:pt x="402715" y="1355018"/>
                    </a:moveTo>
                    <a:lnTo>
                      <a:pt x="402715" y="1355018"/>
                    </a:lnTo>
                    <a:lnTo>
                      <a:pt x="469045" y="1317115"/>
                    </a:lnTo>
                    <a:lnTo>
                      <a:pt x="2117808" y="464307"/>
                    </a:lnTo>
                    <a:lnTo>
                      <a:pt x="326910" y="0"/>
                    </a:lnTo>
                    <a:lnTo>
                      <a:pt x="0" y="279532"/>
                    </a:lnTo>
                    <a:lnTo>
                      <a:pt x="402715" y="1355018"/>
                    </a:lnTo>
                    <a:close/>
                  </a:path>
                </a:pathLst>
              </a:custGeom>
              <a:solidFill>
                <a:schemeClr val="accent4">
                  <a:lumMod val="40000"/>
                  <a:lumOff val="60000"/>
                </a:schemeClr>
              </a:solidFill>
              <a:ln>
                <a:noFill/>
              </a:ln>
              <a:effectLst/>
            </p:spPr>
            <p:txBody>
              <a:bodyPr vert="horz" wrap="square" lIns="72726" tIns="36363" rIns="72726" bIns="36363" numCol="1" anchor="t" anchorCtr="0" compatLnSpc="1">
                <a:prstTxWarp prst="textNoShape">
                  <a:avLst/>
                </a:prstTxWarp>
              </a:bodyPr>
              <a:lstStyle/>
              <a:p>
                <a:pPr algn="ctr" defTabSz="363636" fontAlgn="base">
                  <a:spcBef>
                    <a:spcPct val="0"/>
                  </a:spcBef>
                  <a:spcAft>
                    <a:spcPct val="0"/>
                  </a:spcAft>
                </a:pPr>
                <a:endParaRPr lang="de-DE" sz="1272" b="1" dirty="0">
                  <a:solidFill>
                    <a:prstClr val="black"/>
                  </a:solidFill>
                  <a:effectLst>
                    <a:outerShdw blurRad="38100" dist="38100" dir="2700000" algn="tl">
                      <a:srgbClr val="000000">
                        <a:alpha val="43137"/>
                      </a:srgbClr>
                    </a:outerShdw>
                  </a:effectLst>
                  <a:latin typeface="Arial" charset="0"/>
                  <a:ea typeface="MS PGothic" pitchFamily="34" charset="-128"/>
                </a:endParaRPr>
              </a:p>
            </p:txBody>
          </p:sp>
        </p:grpSp>
        <p:sp>
          <p:nvSpPr>
            <p:cNvPr id="84" name="Rectangle 83">
              <a:extLst>
                <a:ext uri="{FF2B5EF4-FFF2-40B4-BE49-F238E27FC236}">
                  <a16:creationId xmlns:a16="http://schemas.microsoft.com/office/drawing/2014/main" id="{956FB334-58DC-48A7-BFB4-A776DAA06CFF}"/>
                </a:ext>
              </a:extLst>
            </p:cNvPr>
            <p:cNvSpPr/>
            <p:nvPr/>
          </p:nvSpPr>
          <p:spPr bwMode="auto">
            <a:xfrm>
              <a:off x="659157" y="2050956"/>
              <a:ext cx="1736528" cy="899796"/>
            </a:xfrm>
            <a:prstGeom prst="rect">
              <a:avLst/>
            </a:prstGeom>
            <a:solidFill>
              <a:schemeClr val="accent3"/>
            </a:solidFill>
            <a:ln w="28575">
              <a:solidFill>
                <a:schemeClr val="bg1"/>
              </a:solidFill>
            </a:ln>
            <a:effectLst/>
          </p:spPr>
          <p:txBody>
            <a:bodyPr vert="horz" wrap="square" lIns="72726" tIns="36363" rIns="72726" bIns="36363" numCol="1" anchor="ctr" anchorCtr="0" compatLnSpc="1">
              <a:prstTxWarp prst="textNoShape">
                <a:avLst/>
              </a:prstTxWarp>
            </a:bodyPr>
            <a:lstStyle/>
            <a:p>
              <a:pPr algn="ctr" defTabSz="363636" fontAlgn="base">
                <a:spcBef>
                  <a:spcPct val="0"/>
                </a:spcBef>
                <a:spcAft>
                  <a:spcPct val="0"/>
                </a:spcAft>
              </a:pPr>
              <a:r>
                <a:rPr lang="de-DE" sz="1600" dirty="0">
                  <a:solidFill>
                    <a:schemeClr val="bg1"/>
                  </a:solidFill>
                  <a:latin typeface="Arial" charset="0"/>
                  <a:ea typeface="MS PGothic" pitchFamily="34" charset="-128"/>
                </a:rPr>
                <a:t>f</a:t>
              </a:r>
              <a:r>
                <a:rPr lang="de-de" sz="1600" dirty="0">
                  <a:solidFill>
                    <a:schemeClr val="bg1"/>
                  </a:solidFill>
                  <a:latin typeface="Arial" charset="0"/>
                  <a:ea typeface="MS PGothic" pitchFamily="34" charset="-128"/>
                </a:rPr>
                <a:t>rühere </a:t>
              </a:r>
              <a:br>
                <a:rPr lang="de-DE" sz="1600" dirty="0">
                  <a:solidFill>
                    <a:schemeClr val="bg1"/>
                  </a:solidFill>
                  <a:latin typeface="Arial" charset="0"/>
                  <a:ea typeface="MS PGothic" pitchFamily="34" charset="-128"/>
                </a:rPr>
              </a:br>
              <a:r>
                <a:rPr lang="de-de" sz="1600" dirty="0">
                  <a:solidFill>
                    <a:schemeClr val="bg1"/>
                  </a:solidFill>
                  <a:latin typeface="Arial" charset="0"/>
                  <a:ea typeface="MS PGothic" pitchFamily="34" charset="-128"/>
                </a:rPr>
                <a:t>Fraktur</a:t>
              </a:r>
              <a:r>
                <a:rPr lang="de-de" sz="1600" baseline="30000" dirty="0">
                  <a:solidFill>
                    <a:schemeClr val="bg1"/>
                  </a:solidFill>
                  <a:latin typeface="Arial" charset="0"/>
                  <a:ea typeface="MS PGothic" pitchFamily="34" charset="-128"/>
                </a:rPr>
                <a:t>1–5</a:t>
              </a:r>
            </a:p>
          </p:txBody>
        </p:sp>
        <p:sp>
          <p:nvSpPr>
            <p:cNvPr id="87" name="Rectangle 86">
              <a:extLst>
                <a:ext uri="{FF2B5EF4-FFF2-40B4-BE49-F238E27FC236}">
                  <a16:creationId xmlns:a16="http://schemas.microsoft.com/office/drawing/2014/main" id="{15AD9754-B24D-4E3A-A656-049FE7D0317B}"/>
                </a:ext>
              </a:extLst>
            </p:cNvPr>
            <p:cNvSpPr/>
            <p:nvPr/>
          </p:nvSpPr>
          <p:spPr bwMode="auto">
            <a:xfrm>
              <a:off x="642558" y="4392937"/>
              <a:ext cx="1736529" cy="899796"/>
            </a:xfrm>
            <a:prstGeom prst="rect">
              <a:avLst/>
            </a:prstGeom>
            <a:solidFill>
              <a:srgbClr val="3B839F"/>
            </a:solidFill>
            <a:ln w="28575">
              <a:solidFill>
                <a:schemeClr val="bg1"/>
              </a:solidFill>
            </a:ln>
            <a:effectLst/>
          </p:spPr>
          <p:txBody>
            <a:bodyPr vert="horz" wrap="square" lIns="72726" tIns="36363" rIns="72726" bIns="36363" numCol="1" anchor="ctr" anchorCtr="0" compatLnSpc="1">
              <a:prstTxWarp prst="textNoShape">
                <a:avLst/>
              </a:prstTxWarp>
            </a:bodyPr>
            <a:lstStyle/>
            <a:p>
              <a:pPr algn="ctr" defTabSz="363636" fontAlgn="base">
                <a:spcBef>
                  <a:spcPct val="0"/>
                </a:spcBef>
                <a:spcAft>
                  <a:spcPct val="0"/>
                </a:spcAft>
              </a:pPr>
              <a:r>
                <a:rPr lang="de-DE" sz="1600" dirty="0">
                  <a:solidFill>
                    <a:schemeClr val="bg1"/>
                  </a:solidFill>
                  <a:latin typeface="Arial" charset="0"/>
                  <a:ea typeface="MS PGothic" pitchFamily="34" charset="-128"/>
                </a:rPr>
                <a:t>g</a:t>
              </a:r>
              <a:r>
                <a:rPr lang="de-de" sz="1600" dirty="0">
                  <a:solidFill>
                    <a:schemeClr val="bg1"/>
                  </a:solidFill>
                  <a:latin typeface="Arial" charset="0"/>
                  <a:ea typeface="MS PGothic" pitchFamily="34" charset="-128"/>
                </a:rPr>
                <a:t>eringe Knochenmineral</a:t>
              </a:r>
              <a:r>
                <a:rPr lang="de-DE" sz="1600" dirty="0">
                  <a:solidFill>
                    <a:schemeClr val="bg1"/>
                  </a:solidFill>
                  <a:latin typeface="Arial" charset="0"/>
                  <a:ea typeface="MS PGothic" pitchFamily="34" charset="-128"/>
                </a:rPr>
                <a:t>-</a:t>
              </a:r>
              <a:r>
                <a:rPr lang="de-de" sz="1600" dirty="0">
                  <a:solidFill>
                    <a:schemeClr val="bg1"/>
                  </a:solidFill>
                  <a:latin typeface="Arial" charset="0"/>
                  <a:ea typeface="MS PGothic" pitchFamily="34" charset="-128"/>
                </a:rPr>
                <a:t>dichte (BMD)</a:t>
              </a:r>
              <a:r>
                <a:rPr lang="de-de" sz="1600" baseline="30000" dirty="0">
                  <a:solidFill>
                    <a:schemeClr val="bg1"/>
                  </a:solidFill>
                  <a:latin typeface="Arial" charset="0"/>
                  <a:ea typeface="MS PGothic" pitchFamily="34" charset="-128"/>
                </a:rPr>
                <a:t>5</a:t>
              </a:r>
            </a:p>
          </p:txBody>
        </p:sp>
        <p:sp>
          <p:nvSpPr>
            <p:cNvPr id="88" name="Rectangle 87">
              <a:extLst>
                <a:ext uri="{FF2B5EF4-FFF2-40B4-BE49-F238E27FC236}">
                  <a16:creationId xmlns:a16="http://schemas.microsoft.com/office/drawing/2014/main" id="{0C3258C3-7416-4AA2-AE6B-A11A25DB8D22}"/>
                </a:ext>
              </a:extLst>
            </p:cNvPr>
            <p:cNvSpPr/>
            <p:nvPr/>
          </p:nvSpPr>
          <p:spPr bwMode="auto">
            <a:xfrm>
              <a:off x="3853054" y="2055104"/>
              <a:ext cx="1736529" cy="899796"/>
            </a:xfrm>
            <a:prstGeom prst="rect">
              <a:avLst/>
            </a:prstGeom>
            <a:solidFill>
              <a:srgbClr val="3B839F"/>
            </a:solidFill>
            <a:ln w="28575">
              <a:solidFill>
                <a:schemeClr val="bg1"/>
              </a:solidFill>
            </a:ln>
            <a:effectLst/>
          </p:spPr>
          <p:txBody>
            <a:bodyPr vert="horz" wrap="square" lIns="72726" tIns="36363" rIns="72726" bIns="36363" numCol="1" anchor="ctr" anchorCtr="0" compatLnSpc="1">
              <a:prstTxWarp prst="textNoShape">
                <a:avLst/>
              </a:prstTxWarp>
            </a:bodyPr>
            <a:lstStyle/>
            <a:p>
              <a:pPr algn="ctr" defTabSz="363636" fontAlgn="base">
                <a:spcBef>
                  <a:spcPct val="0"/>
                </a:spcBef>
                <a:spcAft>
                  <a:spcPct val="0"/>
                </a:spcAft>
              </a:pPr>
              <a:r>
                <a:rPr lang="de-de" sz="1600" dirty="0">
                  <a:solidFill>
                    <a:schemeClr val="bg1"/>
                  </a:solidFill>
                  <a:latin typeface="Arial" charset="0"/>
                  <a:ea typeface="MS PGothic" pitchFamily="34" charset="-128"/>
                </a:rPr>
                <a:t>Alter</a:t>
              </a:r>
              <a:r>
                <a:rPr lang="de-de" sz="1600" baseline="30000" dirty="0">
                  <a:solidFill>
                    <a:schemeClr val="bg1"/>
                  </a:solidFill>
                  <a:latin typeface="Arial" charset="0"/>
                  <a:ea typeface="MS PGothic" pitchFamily="34" charset="-128"/>
                </a:rPr>
                <a:t>5</a:t>
              </a:r>
            </a:p>
          </p:txBody>
        </p:sp>
        <p:sp>
          <p:nvSpPr>
            <p:cNvPr id="90" name="Rectangle 89">
              <a:extLst>
                <a:ext uri="{FF2B5EF4-FFF2-40B4-BE49-F238E27FC236}">
                  <a16:creationId xmlns:a16="http://schemas.microsoft.com/office/drawing/2014/main" id="{A5CA4A63-5462-4FEF-BE57-577B2E1C9FE6}"/>
                </a:ext>
              </a:extLst>
            </p:cNvPr>
            <p:cNvSpPr/>
            <p:nvPr/>
          </p:nvSpPr>
          <p:spPr bwMode="auto">
            <a:xfrm>
              <a:off x="3865545" y="4397087"/>
              <a:ext cx="1736529" cy="899796"/>
            </a:xfrm>
            <a:prstGeom prst="rect">
              <a:avLst/>
            </a:prstGeom>
            <a:solidFill>
              <a:srgbClr val="3B839F"/>
            </a:solidFill>
            <a:ln w="28575">
              <a:solidFill>
                <a:schemeClr val="bg1"/>
              </a:solidFill>
            </a:ln>
            <a:effectLst/>
          </p:spPr>
          <p:txBody>
            <a:bodyPr vert="horz" wrap="square" lIns="72726" tIns="36363" rIns="72726" bIns="36363" numCol="1" anchor="ctr" anchorCtr="0" compatLnSpc="1">
              <a:prstTxWarp prst="textNoShape">
                <a:avLst/>
              </a:prstTxWarp>
            </a:bodyPr>
            <a:lstStyle/>
            <a:p>
              <a:pPr algn="ctr" defTabSz="363636" fontAlgn="base">
                <a:spcBef>
                  <a:spcPct val="0"/>
                </a:spcBef>
                <a:spcAft>
                  <a:spcPct val="0"/>
                </a:spcAft>
              </a:pPr>
              <a:r>
                <a:rPr lang="de-DE" sz="1600" dirty="0">
                  <a:solidFill>
                    <a:schemeClr val="bg1"/>
                  </a:solidFill>
                  <a:latin typeface="Arial" charset="0"/>
                  <a:ea typeface="MS PGothic" pitchFamily="34" charset="-128"/>
                </a:rPr>
                <a:t>a</a:t>
              </a:r>
              <a:r>
                <a:rPr lang="de-de" sz="1600" dirty="0">
                  <a:solidFill>
                    <a:schemeClr val="bg1"/>
                  </a:solidFill>
                  <a:latin typeface="Arial" charset="0"/>
                  <a:ea typeface="MS PGothic" pitchFamily="34" charset="-128"/>
                </a:rPr>
                <a:t>nd</a:t>
              </a:r>
              <a:r>
                <a:rPr lang="de-DE" sz="1600" dirty="0">
                  <a:solidFill>
                    <a:schemeClr val="bg1"/>
                  </a:solidFill>
                  <a:latin typeface="Arial" charset="0"/>
                  <a:ea typeface="MS PGothic" pitchFamily="34" charset="-128"/>
                </a:rPr>
                <a:t>e</a:t>
              </a:r>
              <a:r>
                <a:rPr lang="de-de" sz="1600" dirty="0">
                  <a:solidFill>
                    <a:schemeClr val="bg1"/>
                  </a:solidFill>
                  <a:latin typeface="Arial" charset="0"/>
                  <a:ea typeface="MS PGothic" pitchFamily="34" charset="-128"/>
                </a:rPr>
                <a:t>re Risikofaktoren</a:t>
              </a:r>
              <a:r>
                <a:rPr lang="de-de" sz="1600" baseline="30000" dirty="0">
                  <a:solidFill>
                    <a:schemeClr val="bg1"/>
                  </a:solidFill>
                  <a:latin typeface="Arial" charset="0"/>
                  <a:ea typeface="MS PGothic" pitchFamily="34" charset="-128"/>
                </a:rPr>
                <a:t>5,6</a:t>
              </a:r>
            </a:p>
          </p:txBody>
        </p:sp>
        <p:sp>
          <p:nvSpPr>
            <p:cNvPr id="92" name="Oval 91">
              <a:extLst>
                <a:ext uri="{FF2B5EF4-FFF2-40B4-BE49-F238E27FC236}">
                  <a16:creationId xmlns:a16="http://schemas.microsoft.com/office/drawing/2014/main" id="{07E26D91-471A-45AD-AB23-3C7BC474E8DF}"/>
                </a:ext>
              </a:extLst>
            </p:cNvPr>
            <p:cNvSpPr/>
            <p:nvPr/>
          </p:nvSpPr>
          <p:spPr>
            <a:xfrm>
              <a:off x="2350742" y="2834679"/>
              <a:ext cx="1558245" cy="1558246"/>
            </a:xfrm>
            <a:prstGeom prst="ellipse">
              <a:avLst/>
            </a:prstGeom>
            <a:solidFill>
              <a:srgbClr val="E69C08"/>
            </a:solidFill>
            <a:ln>
              <a:noFill/>
            </a:ln>
            <a:effectLst/>
          </p:spPr>
          <p:txBody>
            <a:bodyPr vert="horz" wrap="square" lIns="72726" tIns="36363" rIns="72726" bIns="36363" numCol="1" anchor="ctr" anchorCtr="0" compatLnSpc="1">
              <a:prstTxWarp prst="textNoShape">
                <a:avLst/>
              </a:prstTxWarp>
            </a:bodyPr>
            <a:lstStyle/>
            <a:p>
              <a:pPr algn="ctr" defTabSz="363636" fontAlgn="base">
                <a:spcBef>
                  <a:spcPct val="0"/>
                </a:spcBef>
                <a:spcAft>
                  <a:spcPct val="0"/>
                </a:spcAft>
              </a:pPr>
              <a:endParaRPr lang="en-US" sz="1600" dirty="0">
                <a:solidFill>
                  <a:schemeClr val="bg1"/>
                </a:solidFill>
                <a:latin typeface="Arial" charset="0"/>
                <a:ea typeface="MS PGothic" pitchFamily="34" charset="-128"/>
              </a:endParaRPr>
            </a:p>
          </p:txBody>
        </p:sp>
        <p:sp>
          <p:nvSpPr>
            <p:cNvPr id="93" name="Rectangle 92">
              <a:extLst>
                <a:ext uri="{FF2B5EF4-FFF2-40B4-BE49-F238E27FC236}">
                  <a16:creationId xmlns:a16="http://schemas.microsoft.com/office/drawing/2014/main" id="{F9183635-A958-4587-80FD-FF189E1ABF1E}"/>
                </a:ext>
              </a:extLst>
            </p:cNvPr>
            <p:cNvSpPr/>
            <p:nvPr/>
          </p:nvSpPr>
          <p:spPr>
            <a:xfrm>
              <a:off x="2435351" y="3075193"/>
              <a:ext cx="1389026" cy="1077218"/>
            </a:xfrm>
            <a:prstGeom prst="rect">
              <a:avLst/>
            </a:prstGeom>
            <a:noFill/>
            <a:ln>
              <a:noFill/>
            </a:ln>
            <a:effectLst/>
          </p:spPr>
          <p:txBody>
            <a:bodyPr vert="horz" wrap="square" lIns="72726" tIns="36363" rIns="72726" bIns="36363" numCol="1" anchor="ctr" anchorCtr="0" compatLnSpc="1">
              <a:prstTxWarp prst="textNoShape">
                <a:avLst/>
              </a:prstTxWarp>
            </a:bodyPr>
            <a:lstStyle/>
            <a:p>
              <a:pPr algn="ctr" defTabSz="363636" fontAlgn="base">
                <a:spcBef>
                  <a:spcPct val="0"/>
                </a:spcBef>
                <a:spcAft>
                  <a:spcPct val="0"/>
                </a:spcAft>
              </a:pPr>
              <a:r>
                <a:rPr lang="de-de" sz="1600" dirty="0">
                  <a:solidFill>
                    <a:schemeClr val="bg1"/>
                  </a:solidFill>
                  <a:latin typeface="Arial" charset="0"/>
                  <a:ea typeface="MS PGothic" pitchFamily="34" charset="-128"/>
                </a:rPr>
                <a:t>Risiko</a:t>
              </a:r>
              <a:r>
                <a:rPr lang="de-DE" sz="1600" dirty="0">
                  <a:solidFill>
                    <a:schemeClr val="bg1"/>
                  </a:solidFill>
                  <a:latin typeface="Arial" charset="0"/>
                  <a:ea typeface="MS PGothic" pitchFamily="34" charset="-128"/>
                </a:rPr>
                <a:t>-</a:t>
              </a:r>
              <a:r>
                <a:rPr lang="de-de" sz="1600" dirty="0">
                  <a:solidFill>
                    <a:schemeClr val="bg1"/>
                  </a:solidFill>
                  <a:latin typeface="Arial" charset="0"/>
                  <a:ea typeface="MS PGothic" pitchFamily="34" charset="-128"/>
                </a:rPr>
                <a:t>faktoren für künftige Frakturen</a:t>
              </a:r>
            </a:p>
          </p:txBody>
        </p:sp>
      </p:grpSp>
      <p:sp>
        <p:nvSpPr>
          <p:cNvPr id="16" name="Rectangle 15">
            <a:extLst>
              <a:ext uri="{FF2B5EF4-FFF2-40B4-BE49-F238E27FC236}">
                <a16:creationId xmlns:a16="http://schemas.microsoft.com/office/drawing/2014/main" id="{D9412FD3-C1E6-4C32-AA22-7E0BA334EA58}"/>
              </a:ext>
            </a:extLst>
          </p:cNvPr>
          <p:cNvSpPr/>
          <p:nvPr/>
        </p:nvSpPr>
        <p:spPr>
          <a:xfrm>
            <a:off x="6535650" y="2777575"/>
            <a:ext cx="2054202" cy="1551194"/>
          </a:xfrm>
          <a:prstGeom prst="rect">
            <a:avLst/>
          </a:prstGeom>
        </p:spPr>
        <p:txBody>
          <a:bodyPr wrap="square">
            <a:spAutoFit/>
          </a:bodyPr>
          <a:lstStyle/>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w</a:t>
            </a:r>
            <a:r>
              <a:rPr lang="de-de" sz="1200" dirty="0">
                <a:solidFill>
                  <a:srgbClr val="515151"/>
                </a:solidFill>
              </a:rPr>
              <a:t>eibliches Geschlecht</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a</a:t>
            </a:r>
            <a:r>
              <a:rPr lang="de-de" sz="1200" dirty="0">
                <a:solidFill>
                  <a:srgbClr val="515151"/>
                </a:solidFill>
              </a:rPr>
              <a:t>siatische Abstammung oder weiße Hautfarbe</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Hüftfraktur oder Osteoporose in der familiären Anamnese</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zierlicher Körperbau</a:t>
            </a:r>
          </a:p>
        </p:txBody>
      </p:sp>
      <p:cxnSp>
        <p:nvCxnSpPr>
          <p:cNvPr id="19" name="Connector: Elbow 18">
            <a:extLst>
              <a:ext uri="{FF2B5EF4-FFF2-40B4-BE49-F238E27FC236}">
                <a16:creationId xmlns:a16="http://schemas.microsoft.com/office/drawing/2014/main" id="{5CC12005-0467-4546-B205-72E53CE61FAB}"/>
              </a:ext>
            </a:extLst>
          </p:cNvPr>
          <p:cNvCxnSpPr>
            <a:cxnSpLocks/>
            <a:stCxn id="90" idx="3"/>
            <a:endCxn id="20" idx="1"/>
          </p:cNvCxnSpPr>
          <p:nvPr/>
        </p:nvCxnSpPr>
        <p:spPr bwMode="auto">
          <a:xfrm flipV="1">
            <a:off x="5602074" y="3676291"/>
            <a:ext cx="811080" cy="1170694"/>
          </a:xfrm>
          <a:prstGeom prst="bentConnector3">
            <a:avLst>
              <a:gd name="adj1" fmla="val 50000"/>
            </a:avLst>
          </a:prstGeom>
          <a:solidFill>
            <a:schemeClr val="accent1"/>
          </a:solidFill>
          <a:ln w="19050" cap="flat" cmpd="sng" algn="ctr">
            <a:solidFill>
              <a:srgbClr val="3B839F"/>
            </a:solidFill>
            <a:prstDash val="solid"/>
            <a:round/>
            <a:headEnd type="none" w="med" len="med"/>
            <a:tailEnd type="triangle"/>
          </a:ln>
          <a:effectLst/>
        </p:spPr>
      </p:cxnSp>
      <p:grpSp>
        <p:nvGrpSpPr>
          <p:cNvPr id="29" name="Gruppieren 28">
            <a:extLst>
              <a:ext uri="{FF2B5EF4-FFF2-40B4-BE49-F238E27FC236}">
                <a16:creationId xmlns:a16="http://schemas.microsoft.com/office/drawing/2014/main" id="{85A5A20A-90BA-4BB4-92C6-B4F219D4A7CF}"/>
              </a:ext>
            </a:extLst>
          </p:cNvPr>
          <p:cNvGrpSpPr/>
          <p:nvPr/>
        </p:nvGrpSpPr>
        <p:grpSpPr>
          <a:xfrm>
            <a:off x="6535649" y="2157442"/>
            <a:ext cx="5133610" cy="601452"/>
            <a:chOff x="6535649" y="2157442"/>
            <a:chExt cx="5133610" cy="601452"/>
          </a:xfrm>
        </p:grpSpPr>
        <p:sp>
          <p:nvSpPr>
            <p:cNvPr id="47" name="Arrow: Pentagon 46">
              <a:extLst>
                <a:ext uri="{FF2B5EF4-FFF2-40B4-BE49-F238E27FC236}">
                  <a16:creationId xmlns:a16="http://schemas.microsoft.com/office/drawing/2014/main" id="{5F6B017D-DE11-4304-87CB-94A48ABB1B5B}"/>
                </a:ext>
              </a:extLst>
            </p:cNvPr>
            <p:cNvSpPr/>
            <p:nvPr/>
          </p:nvSpPr>
          <p:spPr bwMode="auto">
            <a:xfrm>
              <a:off x="8840028" y="2180844"/>
              <a:ext cx="2829231" cy="554649"/>
            </a:xfrm>
            <a:prstGeom prst="homePlate">
              <a:avLst/>
            </a:prstGeom>
            <a:solidFill>
              <a:srgbClr val="3B839F"/>
            </a:solidFill>
            <a:ln w="28575" cap="flat" cmpd="sng" algn="ctr">
              <a:solidFill>
                <a:schemeClr val="bg1"/>
              </a:solid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spAutoFit/>
            </a:bodyPr>
            <a:lstStyle/>
            <a:p>
              <a:pPr algn="ctr" defTabSz="727272" fontAlgn="base">
                <a:spcBef>
                  <a:spcPct val="0"/>
                </a:spcBef>
                <a:spcAft>
                  <a:spcPct val="0"/>
                </a:spcAft>
              </a:pPr>
              <a:endParaRPr lang="en-US" sz="2400" b="1" dirty="0">
                <a:solidFill>
                  <a:srgbClr val="000000"/>
                </a:solidFill>
                <a:latin typeface="Arial" charset="0"/>
              </a:endParaRPr>
            </a:p>
          </p:txBody>
        </p:sp>
        <p:sp>
          <p:nvSpPr>
            <p:cNvPr id="2" name="Arrow: Pentagon 1">
              <a:extLst>
                <a:ext uri="{FF2B5EF4-FFF2-40B4-BE49-F238E27FC236}">
                  <a16:creationId xmlns:a16="http://schemas.microsoft.com/office/drawing/2014/main" id="{3C5E2F62-1D51-407B-A568-F9FD3E37497E}"/>
                </a:ext>
              </a:extLst>
            </p:cNvPr>
            <p:cNvSpPr/>
            <p:nvPr/>
          </p:nvSpPr>
          <p:spPr bwMode="auto">
            <a:xfrm>
              <a:off x="6535649" y="2180844"/>
              <a:ext cx="2632040" cy="554649"/>
            </a:xfrm>
            <a:prstGeom prst="homePlate">
              <a:avLst/>
            </a:prstGeom>
            <a:solidFill>
              <a:srgbClr val="3B839F"/>
            </a:solidFill>
            <a:ln w="28575" cap="flat" cmpd="sng" algn="ctr">
              <a:solidFill>
                <a:schemeClr val="bg1"/>
              </a:solid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spAutoFit/>
            </a:bodyPr>
            <a:lstStyle/>
            <a:p>
              <a:pPr algn="ctr" defTabSz="727272" fontAlgn="base">
                <a:spcBef>
                  <a:spcPct val="0"/>
                </a:spcBef>
                <a:spcAft>
                  <a:spcPct val="0"/>
                </a:spcAft>
                <a:defRPr/>
              </a:pPr>
              <a:endParaRPr lang="en-US" sz="2400" b="1" dirty="0">
                <a:solidFill>
                  <a:srgbClr val="000000"/>
                </a:solidFill>
                <a:latin typeface="Arial" charset="0"/>
              </a:endParaRPr>
            </a:p>
          </p:txBody>
        </p:sp>
        <p:sp>
          <p:nvSpPr>
            <p:cNvPr id="14" name="Rectangle 13">
              <a:extLst>
                <a:ext uri="{FF2B5EF4-FFF2-40B4-BE49-F238E27FC236}">
                  <a16:creationId xmlns:a16="http://schemas.microsoft.com/office/drawing/2014/main" id="{12BDD12C-E3DE-427D-9BB7-94C919DB3F78}"/>
                </a:ext>
              </a:extLst>
            </p:cNvPr>
            <p:cNvSpPr/>
            <p:nvPr/>
          </p:nvSpPr>
          <p:spPr>
            <a:xfrm>
              <a:off x="6548856" y="2157442"/>
              <a:ext cx="2087975" cy="601452"/>
            </a:xfrm>
            <a:prstGeom prst="rect">
              <a:avLst/>
            </a:prstGeom>
          </p:spPr>
          <p:txBody>
            <a:bodyPr wrap="square" anchor="ctr">
              <a:spAutoFit/>
            </a:bodyPr>
            <a:lstStyle/>
            <a:p>
              <a:pPr marL="133838" indent="-133838" algn="ctr" defTabSz="727272">
                <a:lnSpc>
                  <a:spcPct val="90000"/>
                </a:lnSpc>
                <a:defRPr/>
              </a:pPr>
              <a:r>
                <a:rPr lang="de-de" sz="1400" b="1" dirty="0">
                  <a:solidFill>
                    <a:srgbClr val="FFFFFF"/>
                  </a:solidFill>
                  <a:latin typeface="Arial"/>
                </a:rPr>
                <a:t>Nicht </a:t>
              </a:r>
              <a:r>
                <a:rPr lang="de-DE" sz="1400" b="1" dirty="0">
                  <a:solidFill>
                    <a:srgbClr val="FFFFFF"/>
                  </a:solidFill>
                  <a:latin typeface="Arial"/>
                </a:rPr>
                <a:t>beeinflussbare</a:t>
              </a:r>
              <a:br>
                <a:rPr lang="de-de" sz="1400" dirty="0">
                  <a:solidFill>
                    <a:srgbClr val="FFFFFF"/>
                  </a:solidFill>
                  <a:latin typeface="Arial"/>
                </a:rPr>
              </a:br>
              <a:r>
                <a:rPr lang="de-de" sz="1400" dirty="0">
                  <a:solidFill>
                    <a:srgbClr val="FFFFFF"/>
                  </a:solidFill>
                  <a:latin typeface="Arial"/>
                </a:rPr>
                <a:t>Risikofaktoren</a:t>
              </a:r>
              <a:r>
                <a:rPr lang="de-de" sz="1400" baseline="30000" dirty="0">
                  <a:solidFill>
                    <a:srgbClr val="FFFFFF"/>
                  </a:solidFill>
                  <a:latin typeface="Arial"/>
                </a:rPr>
                <a:t>5,6</a:t>
              </a:r>
            </a:p>
          </p:txBody>
        </p:sp>
        <p:sp>
          <p:nvSpPr>
            <p:cNvPr id="48" name="Rectangle 47">
              <a:extLst>
                <a:ext uri="{FF2B5EF4-FFF2-40B4-BE49-F238E27FC236}">
                  <a16:creationId xmlns:a16="http://schemas.microsoft.com/office/drawing/2014/main" id="{62889C12-FC50-4007-BCE4-DD2387FA6B07}"/>
                </a:ext>
              </a:extLst>
            </p:cNvPr>
            <p:cNvSpPr/>
            <p:nvPr/>
          </p:nvSpPr>
          <p:spPr>
            <a:xfrm>
              <a:off x="8863774" y="2218103"/>
              <a:ext cx="2542021" cy="480131"/>
            </a:xfrm>
            <a:prstGeom prst="rect">
              <a:avLst/>
            </a:prstGeom>
          </p:spPr>
          <p:txBody>
            <a:bodyPr wrap="square">
              <a:spAutoFit/>
            </a:bodyPr>
            <a:lstStyle/>
            <a:p>
              <a:pPr marL="133838" indent="-133838" algn="ctr" defTabSz="727272">
                <a:lnSpc>
                  <a:spcPct val="90000"/>
                </a:lnSpc>
                <a:defRPr/>
              </a:pPr>
              <a:r>
                <a:rPr lang="de-DE" sz="1400" b="1" dirty="0">
                  <a:solidFill>
                    <a:srgbClr val="FFFFFF"/>
                  </a:solidFill>
                  <a:latin typeface="Arial"/>
                </a:rPr>
                <a:t>Beeinflussbare</a:t>
              </a:r>
              <a:endParaRPr lang="de-de" sz="1400" b="1" dirty="0">
                <a:solidFill>
                  <a:srgbClr val="FFFFFF"/>
                </a:solidFill>
                <a:latin typeface="Arial"/>
              </a:endParaRPr>
            </a:p>
            <a:p>
              <a:pPr marL="133838" indent="-133838" algn="ctr" defTabSz="727272">
                <a:lnSpc>
                  <a:spcPct val="90000"/>
                </a:lnSpc>
                <a:defRPr/>
              </a:pPr>
              <a:r>
                <a:rPr lang="de-de" sz="1400" dirty="0">
                  <a:solidFill>
                    <a:srgbClr val="FFFFFF"/>
                  </a:solidFill>
                  <a:latin typeface="Arial"/>
                </a:rPr>
                <a:t>Risikofaktoren</a:t>
              </a:r>
              <a:endParaRPr lang="de-de" sz="1400" baseline="30000" dirty="0">
                <a:solidFill>
                  <a:srgbClr val="FFFFFF"/>
                </a:solidFill>
                <a:latin typeface="Arial"/>
              </a:endParaRPr>
            </a:p>
          </p:txBody>
        </p:sp>
      </p:grpSp>
      <p:sp>
        <p:nvSpPr>
          <p:cNvPr id="49" name="Rectangle 48">
            <a:extLst>
              <a:ext uri="{FF2B5EF4-FFF2-40B4-BE49-F238E27FC236}">
                <a16:creationId xmlns:a16="http://schemas.microsoft.com/office/drawing/2014/main" id="{64EEF314-94DE-489D-B602-52A688298DCA}"/>
              </a:ext>
            </a:extLst>
          </p:cNvPr>
          <p:cNvSpPr/>
          <p:nvPr/>
        </p:nvSpPr>
        <p:spPr>
          <a:xfrm>
            <a:off x="8946665" y="2777575"/>
            <a:ext cx="2722595" cy="2462213"/>
          </a:xfrm>
          <a:prstGeom prst="rect">
            <a:avLst/>
          </a:prstGeom>
        </p:spPr>
        <p:txBody>
          <a:bodyPr wrap="square">
            <a:spAutoFit/>
          </a:bodyPr>
          <a:lstStyle/>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g</a:t>
            </a:r>
            <a:r>
              <a:rPr lang="de-de" sz="1200" dirty="0">
                <a:solidFill>
                  <a:srgbClr val="515151"/>
                </a:solidFill>
              </a:rPr>
              <a:t>eringer BMI</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Calcium-/Vitamin-D-Mangel</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Östrogenmangel</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unzureichende körperliche Aktivi</a:t>
            </a:r>
            <a:r>
              <a:rPr lang="de-DE" sz="1200" dirty="0">
                <a:solidFill>
                  <a:srgbClr val="515151"/>
                </a:solidFill>
              </a:rPr>
              <a:t>t</a:t>
            </a:r>
            <a:r>
              <a:rPr lang="de-de" sz="1200" dirty="0">
                <a:solidFill>
                  <a:srgbClr val="515151"/>
                </a:solidFill>
              </a:rPr>
              <a:t>ät/längere Bettlägerigkeit</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übermäßiger Alkoholkonsum</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Rauchen</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häufige Stürze</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Anwendung von Glu</a:t>
            </a:r>
            <a:r>
              <a:rPr lang="de-DE" sz="1200" dirty="0">
                <a:solidFill>
                  <a:srgbClr val="515151"/>
                </a:solidFill>
              </a:rPr>
              <a:t>k</a:t>
            </a:r>
            <a:r>
              <a:rPr lang="de-de" sz="1200" dirty="0">
                <a:solidFill>
                  <a:srgbClr val="515151"/>
                </a:solidFill>
              </a:rPr>
              <a:t>o</a:t>
            </a:r>
            <a:r>
              <a:rPr lang="de-DE" sz="1200" dirty="0">
                <a:solidFill>
                  <a:srgbClr val="515151"/>
                </a:solidFill>
              </a:rPr>
              <a:t>k</a:t>
            </a:r>
            <a:r>
              <a:rPr lang="de-de" sz="1200" dirty="0">
                <a:solidFill>
                  <a:srgbClr val="515151"/>
                </a:solidFill>
              </a:rPr>
              <a:t>orti</a:t>
            </a:r>
            <a:r>
              <a:rPr lang="de-DE" sz="1200" dirty="0">
                <a:solidFill>
                  <a:srgbClr val="515151"/>
                </a:solidFill>
              </a:rPr>
              <a:t>k</a:t>
            </a:r>
            <a:r>
              <a:rPr lang="de-de" sz="1200" dirty="0">
                <a:solidFill>
                  <a:srgbClr val="515151"/>
                </a:solidFill>
              </a:rPr>
              <a:t>oiden</a:t>
            </a:r>
          </a:p>
          <a:p>
            <a:pPr marL="231775" indent="-231775" defTabSz="727272" eaLnBrk="0" fontAlgn="base" hangingPunct="0">
              <a:lnSpc>
                <a:spcPct val="95000"/>
              </a:lnSpc>
              <a:spcBef>
                <a:spcPts val="600"/>
              </a:spcBef>
              <a:spcAft>
                <a:spcPct val="0"/>
              </a:spcAft>
              <a:buClr>
                <a:srgbClr val="3B839F"/>
              </a:buClr>
              <a:buFont typeface="Wingdings" pitchFamily="2" charset="2"/>
              <a:buChar char="§"/>
              <a:defRPr/>
            </a:pPr>
            <a:r>
              <a:rPr lang="de-de" sz="1200" dirty="0">
                <a:solidFill>
                  <a:srgbClr val="515151"/>
                </a:solidFill>
              </a:rPr>
              <a:t>andere Arzneimittel</a:t>
            </a:r>
          </a:p>
        </p:txBody>
      </p:sp>
      <p:sp>
        <p:nvSpPr>
          <p:cNvPr id="20" name="Rectangle 19">
            <a:extLst>
              <a:ext uri="{FF2B5EF4-FFF2-40B4-BE49-F238E27FC236}">
                <a16:creationId xmlns:a16="http://schemas.microsoft.com/office/drawing/2014/main" id="{DB1D3D8E-B2BB-4DB0-9403-5D71063AD4C5}"/>
              </a:ext>
            </a:extLst>
          </p:cNvPr>
          <p:cNvSpPr/>
          <p:nvPr/>
        </p:nvSpPr>
        <p:spPr bwMode="auto">
          <a:xfrm>
            <a:off x="6413154" y="2050956"/>
            <a:ext cx="5380383" cy="3250669"/>
          </a:xfrm>
          <a:prstGeom prst="rect">
            <a:avLst/>
          </a:prstGeom>
          <a:noFill/>
          <a:ln w="19050" cap="flat" cmpd="sng" algn="ctr">
            <a:solidFill>
              <a:srgbClr val="3B839F"/>
            </a:solid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272" b="1" dirty="0">
              <a:solidFill>
                <a:srgbClr val="FF0000"/>
              </a:solidFill>
              <a:latin typeface="Arial" charset="0"/>
            </a:endParaRPr>
          </a:p>
        </p:txBody>
      </p:sp>
    </p:spTree>
    <p:extLst>
      <p:ext uri="{BB962C8B-B14F-4D97-AF65-F5344CB8AC3E}">
        <p14:creationId xmlns:p14="http://schemas.microsoft.com/office/powerpoint/2010/main" val="28127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C6467D78-3745-4FD9-9EE0-8583C882D939}"/>
              </a:ext>
            </a:extLst>
          </p:cNvPr>
          <p:cNvSpPr>
            <a:spLocks noGrp="1"/>
          </p:cNvSpPr>
          <p:nvPr>
            <p:ph idx="1"/>
          </p:nvPr>
        </p:nvSpPr>
        <p:spPr>
          <a:xfrm>
            <a:off x="673101" y="5557839"/>
            <a:ext cx="11029324" cy="609600"/>
          </a:xfrm>
        </p:spPr>
        <p:txBody>
          <a:bodyPr/>
          <a:lstStyle/>
          <a:p>
            <a:r>
              <a:rPr lang="de-DE" sz="1800" b="1" dirty="0"/>
              <a:t>Primärer Endpunkt: </a:t>
            </a:r>
            <a:r>
              <a:rPr lang="de-DE" sz="1800" dirty="0"/>
              <a:t>jährliche Veränderung der BMD an LWS, TH und FN im Vergleich zum Baselinewert in beiden Gruppen über 2 Jahre. Auswaschzeit für beide Gruppen 14,6–15,7 Monate.</a:t>
            </a:r>
          </a:p>
        </p:txBody>
      </p:sp>
      <p:sp>
        <p:nvSpPr>
          <p:cNvPr id="5" name="Title 4">
            <a:extLst>
              <a:ext uri="{FF2B5EF4-FFF2-40B4-BE49-F238E27FC236}">
                <a16:creationId xmlns:a16="http://schemas.microsoft.com/office/drawing/2014/main" id="{8E395D7E-AE29-4343-91E4-C31EF8434215}"/>
              </a:ext>
            </a:extLst>
          </p:cNvPr>
          <p:cNvSpPr>
            <a:spLocks noGrp="1"/>
          </p:cNvSpPr>
          <p:nvPr>
            <p:ph type="title"/>
          </p:nvPr>
        </p:nvSpPr>
        <p:spPr/>
        <p:txBody>
          <a:bodyPr/>
          <a:lstStyle/>
          <a:p>
            <a:r>
              <a:rPr lang="de-de" b="1" dirty="0"/>
              <a:t>Vergleich der BMD-</a:t>
            </a:r>
            <a:r>
              <a:rPr lang="de-DE" b="1" dirty="0"/>
              <a:t>Änderung</a:t>
            </a:r>
            <a:r>
              <a:rPr lang="de-de" b="1" dirty="0"/>
              <a:t> </a:t>
            </a:r>
            <a:r>
              <a:rPr lang="de-DE" b="1" dirty="0"/>
              <a:t>unter Teriparatid </a:t>
            </a:r>
            <a:r>
              <a:rPr lang="de-de" b="1" dirty="0"/>
              <a:t>bzw. D</a:t>
            </a:r>
            <a:r>
              <a:rPr lang="de-DE" b="1" dirty="0"/>
              <a:t>enosu</a:t>
            </a:r>
            <a:r>
              <a:rPr lang="de-de" b="1" dirty="0"/>
              <a:t>mab </a:t>
            </a:r>
            <a:r>
              <a:rPr lang="de-DE" b="1" dirty="0"/>
              <a:t>bei BP-vorbehandelten Patienten</a:t>
            </a:r>
            <a:endParaRPr lang="de-de" b="1" dirty="0"/>
          </a:p>
        </p:txBody>
      </p:sp>
      <p:sp>
        <p:nvSpPr>
          <p:cNvPr id="3" name="Text Placeholder 2">
            <a:extLst>
              <a:ext uri="{FF2B5EF4-FFF2-40B4-BE49-F238E27FC236}">
                <a16:creationId xmlns:a16="http://schemas.microsoft.com/office/drawing/2014/main" id="{519A6D9C-6151-4C44-9AA9-D13708C54A50}"/>
              </a:ext>
            </a:extLst>
          </p:cNvPr>
          <p:cNvSpPr>
            <a:spLocks noGrp="1"/>
          </p:cNvSpPr>
          <p:nvPr>
            <p:ph type="body" sz="quarter" idx="10"/>
          </p:nvPr>
        </p:nvSpPr>
        <p:spPr>
          <a:xfrm>
            <a:off x="661988" y="6415156"/>
            <a:ext cx="11131550" cy="376056"/>
          </a:xfrm>
        </p:spPr>
        <p:txBody>
          <a:bodyPr/>
          <a:lstStyle/>
          <a:p>
            <a:r>
              <a:rPr lang="de-DE" sz="800" dirty="0"/>
              <a:t>BMD = Knochenmineraldichte (</a:t>
            </a:r>
            <a:r>
              <a:rPr lang="en-US" sz="800" dirty="0"/>
              <a:t>bone mineral density</a:t>
            </a:r>
            <a:r>
              <a:rPr lang="de-DE" sz="800" dirty="0"/>
              <a:t>), BP = Bisphosphonate, FN = Schenkelhalsknochen (femoral neck), LWS = Lendenwirbelsäule (</a:t>
            </a:r>
            <a:r>
              <a:rPr lang="en-US" sz="800" dirty="0"/>
              <a:t>lumbar spine</a:t>
            </a:r>
            <a:r>
              <a:rPr lang="de-DE" sz="800" dirty="0"/>
              <a:t>),</a:t>
            </a:r>
            <a:r>
              <a:rPr lang="en-US" sz="800" dirty="0"/>
              <a:t> TH = Gesamthüfte (total hip).</a:t>
            </a:r>
            <a:endParaRPr lang="de-DE" sz="800" dirty="0"/>
          </a:p>
          <a:p>
            <a:r>
              <a:rPr lang="de-de" sz="880" dirty="0">
                <a:solidFill>
                  <a:srgbClr val="3B839F"/>
                </a:solidFill>
              </a:rPr>
              <a:t>Lyu H et al. J Clin Endocrinol Metab</a:t>
            </a:r>
            <a:r>
              <a:rPr lang="de-DE" sz="880" dirty="0">
                <a:solidFill>
                  <a:srgbClr val="3B839F"/>
                </a:solidFill>
              </a:rPr>
              <a:t> </a:t>
            </a:r>
            <a:r>
              <a:rPr lang="de-de" sz="880" dirty="0">
                <a:solidFill>
                  <a:srgbClr val="3B839F"/>
                </a:solidFill>
              </a:rPr>
              <a:t>2019;</a:t>
            </a:r>
            <a:r>
              <a:rPr lang="de-DE" sz="880" dirty="0">
                <a:solidFill>
                  <a:srgbClr val="3B839F"/>
                </a:solidFill>
              </a:rPr>
              <a:t> </a:t>
            </a:r>
            <a:r>
              <a:rPr lang="de-de" sz="880" dirty="0">
                <a:solidFill>
                  <a:srgbClr val="3B839F"/>
                </a:solidFill>
              </a:rPr>
              <a:t>104:</a:t>
            </a:r>
            <a:r>
              <a:rPr lang="de-DE" sz="880" dirty="0">
                <a:solidFill>
                  <a:srgbClr val="3B839F"/>
                </a:solidFill>
              </a:rPr>
              <a:t> </a:t>
            </a:r>
            <a:r>
              <a:rPr lang="de-de" sz="880" dirty="0">
                <a:solidFill>
                  <a:srgbClr val="3B839F"/>
                </a:solidFill>
              </a:rPr>
              <a:t>5611–20.</a:t>
            </a:r>
          </a:p>
        </p:txBody>
      </p:sp>
      <p:grpSp>
        <p:nvGrpSpPr>
          <p:cNvPr id="2" name="Gruppieren 1">
            <a:extLst>
              <a:ext uri="{FF2B5EF4-FFF2-40B4-BE49-F238E27FC236}">
                <a16:creationId xmlns:a16="http://schemas.microsoft.com/office/drawing/2014/main" id="{04580A36-AAE9-46F6-BB9F-FF7436079137}"/>
              </a:ext>
            </a:extLst>
          </p:cNvPr>
          <p:cNvGrpSpPr/>
          <p:nvPr/>
        </p:nvGrpSpPr>
        <p:grpSpPr>
          <a:xfrm>
            <a:off x="1634877" y="1549802"/>
            <a:ext cx="8267618" cy="3160997"/>
            <a:chOff x="3413799" y="2054248"/>
            <a:chExt cx="5018486" cy="1918741"/>
          </a:xfrm>
        </p:grpSpPr>
        <p:grpSp>
          <p:nvGrpSpPr>
            <p:cNvPr id="12" name="Group 11">
              <a:extLst>
                <a:ext uri="{FF2B5EF4-FFF2-40B4-BE49-F238E27FC236}">
                  <a16:creationId xmlns:a16="http://schemas.microsoft.com/office/drawing/2014/main" id="{426D0CF1-CBB2-45B8-9B67-924BBF511111}"/>
                </a:ext>
              </a:extLst>
            </p:cNvPr>
            <p:cNvGrpSpPr/>
            <p:nvPr/>
          </p:nvGrpSpPr>
          <p:grpSpPr>
            <a:xfrm>
              <a:off x="4896332" y="2259752"/>
              <a:ext cx="1841146" cy="383715"/>
              <a:chOff x="-457545" y="1165041"/>
              <a:chExt cx="1736189" cy="361841"/>
            </a:xfrm>
          </p:grpSpPr>
          <p:cxnSp>
            <p:nvCxnSpPr>
              <p:cNvPr id="15" name="Straight Arrow Connector 14">
                <a:extLst>
                  <a:ext uri="{FF2B5EF4-FFF2-40B4-BE49-F238E27FC236}">
                    <a16:creationId xmlns:a16="http://schemas.microsoft.com/office/drawing/2014/main" id="{3FBC06D5-1CCA-48AE-B257-4DD7F36B91F7}"/>
                  </a:ext>
                </a:extLst>
              </p:cNvPr>
              <p:cNvCxnSpPr>
                <a:cxnSpLocks/>
              </p:cNvCxnSpPr>
              <p:nvPr/>
            </p:nvCxnSpPr>
            <p:spPr>
              <a:xfrm>
                <a:off x="-457545" y="1526882"/>
                <a:ext cx="1736189"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2CDBC9D-A1A7-4B61-8E3E-7B80465B3802}"/>
                  </a:ext>
                </a:extLst>
              </p:cNvPr>
              <p:cNvSpPr txBox="1"/>
              <p:nvPr/>
            </p:nvSpPr>
            <p:spPr>
              <a:xfrm>
                <a:off x="-429409" y="1165041"/>
                <a:ext cx="1708052" cy="334726"/>
              </a:xfrm>
              <a:prstGeom prst="rect">
                <a:avLst/>
              </a:prstGeom>
              <a:noFill/>
            </p:spPr>
            <p:txBody>
              <a:bodyPr wrap="square" rtlCol="0">
                <a:spAutoFit/>
              </a:bodyPr>
              <a:lstStyle/>
              <a:p>
                <a:pPr algn="ctr" defTabSz="727272">
                  <a:defRPr/>
                </a:pPr>
                <a:r>
                  <a:rPr lang="de-DE" sz="1600" b="1" dirty="0">
                    <a:solidFill>
                      <a:srgbClr val="515151"/>
                    </a:solidFill>
                    <a:latin typeface="Arial"/>
                  </a:rPr>
                  <a:t>mediane Behandlungsdauer: </a:t>
                </a:r>
              </a:p>
              <a:p>
                <a:pPr algn="ctr" defTabSz="727272">
                  <a:defRPr/>
                </a:pPr>
                <a:r>
                  <a:rPr lang="de-de" sz="1600" b="1" dirty="0">
                    <a:solidFill>
                      <a:srgbClr val="515151"/>
                    </a:solidFill>
                    <a:latin typeface="Arial"/>
                  </a:rPr>
                  <a:t>7 Jahre (5,6–9,7)</a:t>
                </a:r>
              </a:p>
            </p:txBody>
          </p:sp>
        </p:grpSp>
        <p:pic>
          <p:nvPicPr>
            <p:cNvPr id="13" name="Graphic 12" descr="Group">
              <a:extLst>
                <a:ext uri="{FF2B5EF4-FFF2-40B4-BE49-F238E27FC236}">
                  <a16:creationId xmlns:a16="http://schemas.microsoft.com/office/drawing/2014/main" id="{DA8701A8-A50D-42FE-ABCF-94F35D3EB6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3799" y="2405907"/>
              <a:ext cx="1181349" cy="1144952"/>
            </a:xfrm>
            <a:prstGeom prst="rect">
              <a:avLst/>
            </a:prstGeom>
          </p:spPr>
        </p:pic>
        <p:sp>
          <p:nvSpPr>
            <p:cNvPr id="14" name="TextBox 13">
              <a:extLst>
                <a:ext uri="{FF2B5EF4-FFF2-40B4-BE49-F238E27FC236}">
                  <a16:creationId xmlns:a16="http://schemas.microsoft.com/office/drawing/2014/main" id="{BBFCF3A8-CC98-4D88-A504-3BCCB2D42C31}"/>
                </a:ext>
              </a:extLst>
            </p:cNvPr>
            <p:cNvSpPr txBox="1"/>
            <p:nvPr/>
          </p:nvSpPr>
          <p:spPr>
            <a:xfrm>
              <a:off x="3480941" y="3319112"/>
              <a:ext cx="3028189" cy="653877"/>
            </a:xfrm>
            <a:prstGeom prst="rect">
              <a:avLst/>
            </a:prstGeom>
            <a:noFill/>
          </p:spPr>
          <p:txBody>
            <a:bodyPr wrap="none" rtlCol="0">
              <a:spAutoFit/>
            </a:bodyPr>
            <a:lstStyle/>
            <a:p>
              <a:pPr defTabSz="727272">
                <a:defRPr/>
              </a:pPr>
              <a:r>
                <a:rPr lang="de-de" sz="1600" dirty="0">
                  <a:solidFill>
                    <a:srgbClr val="515151"/>
                  </a:solidFill>
                  <a:latin typeface="Arial"/>
                </a:rPr>
                <a:t>94 % Frauen</a:t>
              </a:r>
            </a:p>
            <a:p>
              <a:pPr defTabSz="727272">
                <a:defRPr/>
              </a:pPr>
              <a:r>
                <a:rPr lang="de-DE" sz="1600" dirty="0">
                  <a:solidFill>
                    <a:srgbClr val="515151"/>
                  </a:solidFill>
                  <a:latin typeface="Arial"/>
                </a:rPr>
                <a:t>d</a:t>
              </a:r>
              <a:r>
                <a:rPr lang="de-de" sz="1600" dirty="0">
                  <a:solidFill>
                    <a:srgbClr val="515151"/>
                  </a:solidFill>
                  <a:latin typeface="Arial"/>
                </a:rPr>
                <a:t>urchschnittl</a:t>
              </a:r>
              <a:r>
                <a:rPr lang="de-DE" sz="1600" dirty="0">
                  <a:solidFill>
                    <a:srgbClr val="515151"/>
                  </a:solidFill>
                  <a:latin typeface="Arial"/>
                </a:rPr>
                <a:t>iches Alter</a:t>
              </a:r>
              <a:r>
                <a:rPr lang="de-de" sz="1600" dirty="0">
                  <a:solidFill>
                    <a:srgbClr val="515151"/>
                  </a:solidFill>
                  <a:latin typeface="Arial"/>
                </a:rPr>
                <a:t> 70 Jahre</a:t>
              </a:r>
            </a:p>
            <a:p>
              <a:pPr defTabSz="727272">
                <a:defRPr/>
              </a:pPr>
              <a:r>
                <a:rPr lang="de-de" sz="1600" dirty="0">
                  <a:solidFill>
                    <a:srgbClr val="515151"/>
                  </a:solidFill>
                  <a:latin typeface="Arial"/>
                </a:rPr>
                <a:t>L</a:t>
              </a:r>
              <a:r>
                <a:rPr lang="de-DE" sz="1600" dirty="0">
                  <a:solidFill>
                    <a:srgbClr val="515151"/>
                  </a:solidFill>
                  <a:latin typeface="Arial"/>
                </a:rPr>
                <a:t>W</a:t>
              </a:r>
              <a:r>
                <a:rPr lang="de-de" sz="1600" dirty="0">
                  <a:solidFill>
                    <a:srgbClr val="515151"/>
                  </a:solidFill>
                  <a:latin typeface="Arial"/>
                </a:rPr>
                <a:t>S-T-Score zwischen –2,3 und –2,7</a:t>
              </a:r>
            </a:p>
            <a:p>
              <a:pPr defTabSz="727272">
                <a:defRPr/>
              </a:pPr>
              <a:r>
                <a:rPr lang="de-de" sz="1600" dirty="0">
                  <a:solidFill>
                    <a:srgbClr val="515151"/>
                  </a:solidFill>
                  <a:latin typeface="Arial"/>
                </a:rPr>
                <a:t>T-Score an der Gesamthüfte zwischen –1,9 und –2,3</a:t>
              </a:r>
            </a:p>
          </p:txBody>
        </p:sp>
        <p:sp>
          <p:nvSpPr>
            <p:cNvPr id="8" name="AutoShape 4">
              <a:extLst>
                <a:ext uri="{FF2B5EF4-FFF2-40B4-BE49-F238E27FC236}">
                  <a16:creationId xmlns:a16="http://schemas.microsoft.com/office/drawing/2014/main" id="{5E3E05F4-D4FC-420A-A6F7-E9EF4B16704E}"/>
                </a:ext>
              </a:extLst>
            </p:cNvPr>
            <p:cNvSpPr>
              <a:spLocks noChangeArrowheads="1"/>
            </p:cNvSpPr>
            <p:nvPr/>
          </p:nvSpPr>
          <p:spPr bwMode="auto">
            <a:xfrm>
              <a:off x="4896332" y="2766584"/>
              <a:ext cx="1884142" cy="423600"/>
            </a:xfrm>
            <a:prstGeom prst="homePlate">
              <a:avLst>
                <a:gd name="adj" fmla="val 49189"/>
              </a:avLst>
            </a:prstGeom>
            <a:solidFill>
              <a:schemeClr val="bg2"/>
            </a:solidFill>
            <a:ln>
              <a:noFill/>
              <a:headEnd/>
              <a:tailEnd/>
            </a:ln>
            <a:effectLst/>
          </p:spPr>
          <p:style>
            <a:lnRef idx="1">
              <a:schemeClr val="accent4"/>
            </a:lnRef>
            <a:fillRef idx="3">
              <a:schemeClr val="accent4"/>
            </a:fillRef>
            <a:effectRef idx="2">
              <a:schemeClr val="accent4"/>
            </a:effectRef>
            <a:fontRef idx="minor">
              <a:schemeClr val="lt1"/>
            </a:fontRef>
          </p:style>
          <p:txBody>
            <a:bodyPr anchor="ctr"/>
            <a:lstStyle/>
            <a:p>
              <a:pPr algn="ctr" defTabSz="727272">
                <a:lnSpc>
                  <a:spcPct val="90000"/>
                </a:lnSpc>
                <a:defRPr/>
              </a:pPr>
              <a:r>
                <a:rPr lang="de-de" sz="1600" dirty="0">
                  <a:solidFill>
                    <a:srgbClr val="515151"/>
                  </a:solidFill>
                  <a:latin typeface="Arial"/>
                  <a:ea typeface="ＭＳ Ｐゴシック" pitchFamily="34" charset="-128"/>
                </a:rPr>
                <a:t>BP </a:t>
              </a:r>
            </a:p>
            <a:p>
              <a:pPr algn="ctr" defTabSz="727272">
                <a:lnSpc>
                  <a:spcPct val="90000"/>
                </a:lnSpc>
                <a:defRPr/>
              </a:pPr>
              <a:r>
                <a:rPr lang="de-de" sz="1600" dirty="0">
                  <a:solidFill>
                    <a:srgbClr val="515151"/>
                  </a:solidFill>
                  <a:latin typeface="Arial"/>
                  <a:ea typeface="ＭＳ Ｐゴシック" pitchFamily="34" charset="-128"/>
                </a:rPr>
                <a:t>n = 215</a:t>
              </a:r>
            </a:p>
          </p:txBody>
        </p:sp>
        <p:sp>
          <p:nvSpPr>
            <p:cNvPr id="9" name="AutoShape 4">
              <a:extLst>
                <a:ext uri="{FF2B5EF4-FFF2-40B4-BE49-F238E27FC236}">
                  <a16:creationId xmlns:a16="http://schemas.microsoft.com/office/drawing/2014/main" id="{C7E73B84-6B43-4E63-A942-34B6D4203B0B}"/>
                </a:ext>
              </a:extLst>
            </p:cNvPr>
            <p:cNvSpPr>
              <a:spLocks noChangeArrowheads="1"/>
            </p:cNvSpPr>
            <p:nvPr/>
          </p:nvSpPr>
          <p:spPr bwMode="auto">
            <a:xfrm>
              <a:off x="6865543" y="2374642"/>
              <a:ext cx="1552362" cy="546220"/>
            </a:xfrm>
            <a:prstGeom prst="homePlate">
              <a:avLst>
                <a:gd name="adj" fmla="val 49189"/>
              </a:avLst>
            </a:prstGeom>
            <a:solidFill>
              <a:schemeClr val="accent3"/>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defTabSz="727272">
                <a:lnSpc>
                  <a:spcPct val="90000"/>
                </a:lnSpc>
                <a:defRPr/>
              </a:pPr>
              <a:r>
                <a:rPr lang="de-de" sz="1600" dirty="0">
                  <a:solidFill>
                    <a:prstClr val="white"/>
                  </a:solidFill>
                  <a:latin typeface="Arial"/>
                  <a:ea typeface="ＭＳ Ｐゴシック" pitchFamily="34" charset="-128"/>
                </a:rPr>
                <a:t>D</a:t>
              </a:r>
              <a:r>
                <a:rPr lang="de-DE" sz="1600" dirty="0">
                  <a:solidFill>
                    <a:prstClr val="white"/>
                  </a:solidFill>
                  <a:latin typeface="Arial"/>
                  <a:ea typeface="ＭＳ Ｐゴシック" pitchFamily="34" charset="-128"/>
                </a:rPr>
                <a:t>enosu</a:t>
              </a:r>
              <a:r>
                <a:rPr lang="de-de" sz="1600" dirty="0">
                  <a:solidFill>
                    <a:prstClr val="white"/>
                  </a:solidFill>
                  <a:latin typeface="Arial"/>
                  <a:ea typeface="ＭＳ Ｐゴシック" pitchFamily="34" charset="-128"/>
                </a:rPr>
                <a:t>mab</a:t>
              </a:r>
            </a:p>
            <a:p>
              <a:pPr algn="ctr" defTabSz="727272">
                <a:lnSpc>
                  <a:spcPct val="90000"/>
                </a:lnSpc>
                <a:defRPr/>
              </a:pPr>
              <a:r>
                <a:rPr lang="de-de" sz="1600" dirty="0">
                  <a:solidFill>
                    <a:prstClr val="white"/>
                  </a:solidFill>
                  <a:latin typeface="Arial"/>
                  <a:ea typeface="ＭＳ Ｐゴシック" pitchFamily="34" charset="-128"/>
                </a:rPr>
                <a:t> n = 105</a:t>
              </a:r>
            </a:p>
          </p:txBody>
        </p:sp>
        <p:sp>
          <p:nvSpPr>
            <p:cNvPr id="10" name="AutoShape 4">
              <a:extLst>
                <a:ext uri="{FF2B5EF4-FFF2-40B4-BE49-F238E27FC236}">
                  <a16:creationId xmlns:a16="http://schemas.microsoft.com/office/drawing/2014/main" id="{D62F4C05-6408-42A0-9028-119C4D74CDA6}"/>
                </a:ext>
              </a:extLst>
            </p:cNvPr>
            <p:cNvSpPr>
              <a:spLocks noChangeArrowheads="1"/>
            </p:cNvSpPr>
            <p:nvPr/>
          </p:nvSpPr>
          <p:spPr bwMode="auto">
            <a:xfrm>
              <a:off x="6865543" y="3026308"/>
              <a:ext cx="1552362" cy="546220"/>
            </a:xfrm>
            <a:prstGeom prst="homePlate">
              <a:avLst>
                <a:gd name="adj" fmla="val 49189"/>
              </a:avLst>
            </a:prstGeom>
            <a:solidFill>
              <a:schemeClr val="accent1">
                <a:lumMod val="75000"/>
              </a:schemeClr>
            </a:solidFill>
            <a:ln>
              <a:no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de-de" sz="1600" dirty="0">
                  <a:solidFill>
                    <a:schemeClr val="bg1"/>
                  </a:solidFill>
                  <a:latin typeface="Arial"/>
                  <a:ea typeface="ＭＳ Ｐゴシック" pitchFamily="34" charset="-128"/>
                </a:rPr>
                <a:t>T</a:t>
              </a:r>
              <a:r>
                <a:rPr lang="de-DE" sz="1600" dirty="0">
                  <a:solidFill>
                    <a:schemeClr val="bg1"/>
                  </a:solidFill>
                  <a:latin typeface="Arial"/>
                  <a:ea typeface="ＭＳ Ｐゴシック" pitchFamily="34" charset="-128"/>
                </a:rPr>
                <a:t>eriparatid</a:t>
              </a:r>
              <a:endParaRPr lang="de-de" sz="1600" dirty="0">
                <a:solidFill>
                  <a:schemeClr val="bg1"/>
                </a:solidFill>
                <a:latin typeface="Arial"/>
                <a:ea typeface="ＭＳ Ｐゴシック" pitchFamily="34" charset="-128"/>
              </a:endParaRPr>
            </a:p>
            <a:p>
              <a:pPr algn="ctr" defTabSz="727272">
                <a:lnSpc>
                  <a:spcPct val="90000"/>
                </a:lnSpc>
                <a:defRPr/>
              </a:pPr>
              <a:r>
                <a:rPr lang="de-de" sz="1600" dirty="0">
                  <a:solidFill>
                    <a:schemeClr val="bg1"/>
                  </a:solidFill>
                  <a:latin typeface="Arial"/>
                  <a:ea typeface="ＭＳ Ｐゴシック" pitchFamily="34" charset="-128"/>
                </a:rPr>
                <a:t>n = 110</a:t>
              </a:r>
            </a:p>
          </p:txBody>
        </p:sp>
        <p:cxnSp>
          <p:nvCxnSpPr>
            <p:cNvPr id="11" name="Straight Connector 10">
              <a:extLst>
                <a:ext uri="{FF2B5EF4-FFF2-40B4-BE49-F238E27FC236}">
                  <a16:creationId xmlns:a16="http://schemas.microsoft.com/office/drawing/2014/main" id="{3E25A139-9985-4A3C-B6BB-E069D381011B}"/>
                </a:ext>
              </a:extLst>
            </p:cNvPr>
            <p:cNvCxnSpPr>
              <a:cxnSpLocks/>
            </p:cNvCxnSpPr>
            <p:nvPr/>
          </p:nvCxnSpPr>
          <p:spPr>
            <a:xfrm>
              <a:off x="6810312" y="2262443"/>
              <a:ext cx="0" cy="1634200"/>
            </a:xfrm>
            <a:prstGeom prst="line">
              <a:avLst/>
            </a:prstGeom>
            <a:ln w="19050" cap="flat" cmpd="sng" algn="ctr">
              <a:solidFill>
                <a:srgbClr val="51515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5E7A0A55-F354-467E-9772-8481E7E1B1DF}"/>
                </a:ext>
              </a:extLst>
            </p:cNvPr>
            <p:cNvCxnSpPr>
              <a:cxnSpLocks/>
            </p:cNvCxnSpPr>
            <p:nvPr/>
          </p:nvCxnSpPr>
          <p:spPr>
            <a:xfrm>
              <a:off x="6878639" y="2262444"/>
              <a:ext cx="1553646"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E5873F0-D87E-4C1D-B846-3DE960266AE2}"/>
                </a:ext>
              </a:extLst>
            </p:cNvPr>
            <p:cNvSpPr txBox="1"/>
            <p:nvPr/>
          </p:nvSpPr>
          <p:spPr>
            <a:xfrm>
              <a:off x="7313933" y="2054248"/>
              <a:ext cx="721211" cy="205504"/>
            </a:xfrm>
            <a:prstGeom prst="rect">
              <a:avLst/>
            </a:prstGeom>
            <a:noFill/>
          </p:spPr>
          <p:txBody>
            <a:bodyPr wrap="none" rtlCol="0">
              <a:spAutoFit/>
            </a:bodyPr>
            <a:lstStyle/>
            <a:p>
              <a:pPr algn="ctr" defTabSz="727272">
                <a:defRPr/>
              </a:pPr>
              <a:r>
                <a:rPr lang="de-de" sz="1600" b="1" dirty="0">
                  <a:solidFill>
                    <a:srgbClr val="515151"/>
                  </a:solidFill>
                  <a:latin typeface="Arial"/>
                </a:rPr>
                <a:t>24 Monate</a:t>
              </a:r>
            </a:p>
          </p:txBody>
        </p:sp>
        <p:sp>
          <p:nvSpPr>
            <p:cNvPr id="20" name="AutoShape 24">
              <a:extLst>
                <a:ext uri="{FF2B5EF4-FFF2-40B4-BE49-F238E27FC236}">
                  <a16:creationId xmlns:a16="http://schemas.microsoft.com/office/drawing/2014/main" id="{6B22F878-D14F-4FFE-AA45-52D61CC5421B}"/>
                </a:ext>
              </a:extLst>
            </p:cNvPr>
            <p:cNvSpPr>
              <a:spLocks noChangeArrowheads="1"/>
            </p:cNvSpPr>
            <p:nvPr/>
          </p:nvSpPr>
          <p:spPr bwMode="invGray">
            <a:xfrm>
              <a:off x="4533779" y="2716237"/>
              <a:ext cx="245177" cy="524292"/>
            </a:xfrm>
            <a:prstGeom prst="rightArrow">
              <a:avLst>
                <a:gd name="adj1" fmla="val 0"/>
                <a:gd name="adj2" fmla="val 46949"/>
              </a:avLst>
            </a:prstGeom>
            <a:solidFill>
              <a:schemeClr val="accent4"/>
            </a:solidFill>
            <a:ln w="19050" algn="ctr">
              <a:noFill/>
              <a:miter lim="800000"/>
              <a:headEnd/>
              <a:tailEnd/>
            </a:ln>
          </p:spPr>
          <p:txBody>
            <a:bodyPr wrap="square">
              <a:spAutoFit/>
            </a:bodyPr>
            <a:lstStyle/>
            <a:p>
              <a:pPr algn="r" defTabSz="727272">
                <a:defRPr/>
              </a:pPr>
              <a:endParaRPr lang="en-US" sz="1600" dirty="0">
                <a:solidFill>
                  <a:srgbClr val="FFFFFF"/>
                </a:solidFill>
                <a:latin typeface="Arial"/>
                <a:ea typeface="ＭＳ Ｐゴシック" pitchFamily="34" charset="-128"/>
              </a:endParaRPr>
            </a:p>
          </p:txBody>
        </p:sp>
      </p:grpSp>
    </p:spTree>
    <p:extLst>
      <p:ext uri="{BB962C8B-B14F-4D97-AF65-F5344CB8AC3E}">
        <p14:creationId xmlns:p14="http://schemas.microsoft.com/office/powerpoint/2010/main" val="10115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3A613B-7F30-41FF-90E8-9B86FF6743FA}"/>
              </a:ext>
            </a:extLst>
          </p:cNvPr>
          <p:cNvSpPr>
            <a:spLocks noGrp="1"/>
          </p:cNvSpPr>
          <p:nvPr>
            <p:ph type="body" sz="quarter" idx="10"/>
          </p:nvPr>
        </p:nvSpPr>
        <p:spPr>
          <a:xfrm>
            <a:off x="661988" y="6617678"/>
            <a:ext cx="10864570" cy="173533"/>
          </a:xfrm>
        </p:spPr>
        <p:txBody>
          <a:bodyPr/>
          <a:lstStyle/>
          <a:p>
            <a:r>
              <a:rPr lang="de-DE" sz="800" dirty="0"/>
              <a:t>BMD = Knochenmineraldichte (</a:t>
            </a:r>
            <a:r>
              <a:rPr lang="en-US" sz="800" dirty="0"/>
              <a:t>bone mineral density</a:t>
            </a:r>
            <a:r>
              <a:rPr lang="de-DE" sz="800" dirty="0"/>
              <a:t>), BP = Bisphosphonate, Dmab = Denosumab, </a:t>
            </a:r>
            <a:r>
              <a:rPr lang="en-US" sz="800" dirty="0"/>
              <a:t>TPTD = Teriparatid. </a:t>
            </a:r>
            <a:endParaRPr lang="de-DE" sz="800" dirty="0"/>
          </a:p>
          <a:p>
            <a:r>
              <a:rPr lang="de-de" sz="880" dirty="0">
                <a:solidFill>
                  <a:srgbClr val="3B839F"/>
                </a:solidFill>
              </a:rPr>
              <a:t>Lyu H et al. J Clin Endocrinol Metab 2019;</a:t>
            </a:r>
            <a:r>
              <a:rPr lang="de-DE" sz="880" dirty="0">
                <a:solidFill>
                  <a:srgbClr val="3B839F"/>
                </a:solidFill>
              </a:rPr>
              <a:t> </a:t>
            </a:r>
            <a:r>
              <a:rPr lang="de-de" sz="880" dirty="0">
                <a:solidFill>
                  <a:srgbClr val="3B839F"/>
                </a:solidFill>
              </a:rPr>
              <a:t>104:</a:t>
            </a:r>
            <a:r>
              <a:rPr lang="de-DE" sz="880" dirty="0">
                <a:solidFill>
                  <a:srgbClr val="3B839F"/>
                </a:solidFill>
              </a:rPr>
              <a:t> </a:t>
            </a:r>
            <a:r>
              <a:rPr lang="de-de" sz="880" dirty="0">
                <a:solidFill>
                  <a:srgbClr val="3B839F"/>
                </a:solidFill>
              </a:rPr>
              <a:t>5611–20.</a:t>
            </a:r>
          </a:p>
        </p:txBody>
      </p:sp>
      <p:grpSp>
        <p:nvGrpSpPr>
          <p:cNvPr id="4" name="Gruppieren 3">
            <a:extLst>
              <a:ext uri="{FF2B5EF4-FFF2-40B4-BE49-F238E27FC236}">
                <a16:creationId xmlns:a16="http://schemas.microsoft.com/office/drawing/2014/main" id="{7E4B7D59-E0B6-40B6-A715-2F68CB3CD117}"/>
              </a:ext>
            </a:extLst>
          </p:cNvPr>
          <p:cNvGrpSpPr/>
          <p:nvPr/>
        </p:nvGrpSpPr>
        <p:grpSpPr>
          <a:xfrm>
            <a:off x="598699" y="2223875"/>
            <a:ext cx="4055689" cy="3882274"/>
            <a:chOff x="598699" y="2223875"/>
            <a:chExt cx="4055689" cy="3882274"/>
          </a:xfrm>
        </p:grpSpPr>
        <p:sp>
          <p:nvSpPr>
            <p:cNvPr id="14" name="Freeform: Shape 13">
              <a:extLst>
                <a:ext uri="{FF2B5EF4-FFF2-40B4-BE49-F238E27FC236}">
                  <a16:creationId xmlns:a16="http://schemas.microsoft.com/office/drawing/2014/main" id="{3F1DF1BD-CCC1-4C26-8759-738EA486DEC5}"/>
                </a:ext>
              </a:extLst>
            </p:cNvPr>
            <p:cNvSpPr/>
            <p:nvPr/>
          </p:nvSpPr>
          <p:spPr>
            <a:xfrm>
              <a:off x="1817106" y="3161500"/>
              <a:ext cx="2518752" cy="1876178"/>
            </a:xfrm>
            <a:custGeom>
              <a:avLst/>
              <a:gdLst>
                <a:gd name="connsiteX0" fmla="*/ 2229800 w 2229800"/>
                <a:gd name="connsiteY0" fmla="*/ 0 h 1655641"/>
                <a:gd name="connsiteX1" fmla="*/ 1114900 w 2229800"/>
                <a:gd name="connsiteY1" fmla="*/ 464795 h 1655641"/>
                <a:gd name="connsiteX2" fmla="*/ 0 w 2229800"/>
                <a:gd name="connsiteY2" fmla="*/ 1655641 h 1655641"/>
                <a:gd name="connsiteX0" fmla="*/ 2229800 w 2229800"/>
                <a:gd name="connsiteY0" fmla="*/ 0 h 1652603"/>
                <a:gd name="connsiteX1" fmla="*/ 1114900 w 2229800"/>
                <a:gd name="connsiteY1" fmla="*/ 461757 h 1652603"/>
                <a:gd name="connsiteX2" fmla="*/ 0 w 2229800"/>
                <a:gd name="connsiteY2" fmla="*/ 1652603 h 1652603"/>
                <a:gd name="connsiteX0" fmla="*/ 2229800 w 2229800"/>
                <a:gd name="connsiteY0" fmla="*/ 0 h 1652603"/>
                <a:gd name="connsiteX1" fmla="*/ 1114900 w 2229800"/>
                <a:gd name="connsiteY1" fmla="*/ 467833 h 1652603"/>
                <a:gd name="connsiteX2" fmla="*/ 0 w 2229800"/>
                <a:gd name="connsiteY2" fmla="*/ 1652603 h 1652603"/>
                <a:gd name="connsiteX0" fmla="*/ 2229800 w 2229800"/>
                <a:gd name="connsiteY0" fmla="*/ 0 h 1652603"/>
                <a:gd name="connsiteX1" fmla="*/ 1114900 w 2229800"/>
                <a:gd name="connsiteY1" fmla="*/ 461757 h 1652603"/>
                <a:gd name="connsiteX2" fmla="*/ 0 w 2229800"/>
                <a:gd name="connsiteY2" fmla="*/ 1652603 h 1652603"/>
                <a:gd name="connsiteX0" fmla="*/ 2226762 w 2226762"/>
                <a:gd name="connsiteY0" fmla="*/ 0 h 1658679"/>
                <a:gd name="connsiteX1" fmla="*/ 1111862 w 2226762"/>
                <a:gd name="connsiteY1" fmla="*/ 461757 h 1658679"/>
                <a:gd name="connsiteX2" fmla="*/ 0 w 2226762"/>
                <a:gd name="connsiteY2" fmla="*/ 1658679 h 1658679"/>
              </a:gdLst>
              <a:ahLst/>
              <a:cxnLst>
                <a:cxn ang="0">
                  <a:pos x="connsiteX0" y="connsiteY0"/>
                </a:cxn>
                <a:cxn ang="0">
                  <a:pos x="connsiteX1" y="connsiteY1"/>
                </a:cxn>
                <a:cxn ang="0">
                  <a:pos x="connsiteX2" y="connsiteY2"/>
                </a:cxn>
              </a:cxnLst>
              <a:rect l="l" t="t" r="r" b="b"/>
              <a:pathLst>
                <a:path w="2226762" h="1658679">
                  <a:moveTo>
                    <a:pt x="2226762" y="0"/>
                  </a:moveTo>
                  <a:lnTo>
                    <a:pt x="1111862" y="461757"/>
                  </a:lnTo>
                  <a:lnTo>
                    <a:pt x="0" y="1658679"/>
                  </a:lnTo>
                </a:path>
              </a:pathLst>
            </a:custGeom>
            <a:noFill/>
            <a:ln w="25400" cap="flat" cmpd="sng" algn="ctr">
              <a:solidFill>
                <a:schemeClr val="accent1">
                  <a:lumMod val="75000"/>
                </a:schemeClr>
              </a:solidFill>
              <a:prstDash val="solid"/>
              <a:miter lim="800000"/>
            </a:ln>
            <a:effectLst/>
          </p:spPr>
          <p:txBody>
            <a:bodyPr rtlCol="0" anchor="ctr"/>
            <a:lstStyle/>
            <a:p>
              <a:pPr algn="ctr" defTabSz="727272">
                <a:defRPr/>
              </a:pPr>
              <a:endParaRPr lang="en-GB" kern="0" dirty="0">
                <a:solidFill>
                  <a:prstClr val="white"/>
                </a:solidFill>
                <a:latin typeface="Arial"/>
              </a:endParaRPr>
            </a:p>
          </p:txBody>
        </p:sp>
        <p:grpSp>
          <p:nvGrpSpPr>
            <p:cNvPr id="15" name="Group 14">
              <a:extLst>
                <a:ext uri="{FF2B5EF4-FFF2-40B4-BE49-F238E27FC236}">
                  <a16:creationId xmlns:a16="http://schemas.microsoft.com/office/drawing/2014/main" id="{22FC5A99-F4D6-472A-BE22-6FE25DDBD204}"/>
                </a:ext>
              </a:extLst>
            </p:cNvPr>
            <p:cNvGrpSpPr/>
            <p:nvPr/>
          </p:nvGrpSpPr>
          <p:grpSpPr>
            <a:xfrm>
              <a:off x="4290023" y="2592192"/>
              <a:ext cx="81440" cy="1148321"/>
              <a:chOff x="4130479" y="2139639"/>
              <a:chExt cx="72000" cy="1015200"/>
            </a:xfrm>
          </p:grpSpPr>
          <p:cxnSp>
            <p:nvCxnSpPr>
              <p:cNvPr id="158" name="Straight Connector 157">
                <a:extLst>
                  <a:ext uri="{FF2B5EF4-FFF2-40B4-BE49-F238E27FC236}">
                    <a16:creationId xmlns:a16="http://schemas.microsoft.com/office/drawing/2014/main" id="{306EFC81-FD42-4DE7-884D-09CE5612220E}"/>
                  </a:ext>
                </a:extLst>
              </p:cNvPr>
              <p:cNvCxnSpPr/>
              <p:nvPr/>
            </p:nvCxnSpPr>
            <p:spPr>
              <a:xfrm>
                <a:off x="4166935" y="2139639"/>
                <a:ext cx="0" cy="1015200"/>
              </a:xfrm>
              <a:prstGeom prst="line">
                <a:avLst/>
              </a:prstGeom>
              <a:noFill/>
              <a:ln w="25400" cap="flat" cmpd="sng" algn="ctr">
                <a:solidFill>
                  <a:schemeClr val="accent1">
                    <a:lumMod val="75000"/>
                  </a:schemeClr>
                </a:solidFill>
                <a:prstDash val="solid"/>
                <a:miter lim="800000"/>
              </a:ln>
              <a:effectLst/>
            </p:spPr>
          </p:cxnSp>
          <p:cxnSp>
            <p:nvCxnSpPr>
              <p:cNvPr id="159" name="Straight Connector 158">
                <a:extLst>
                  <a:ext uri="{FF2B5EF4-FFF2-40B4-BE49-F238E27FC236}">
                    <a16:creationId xmlns:a16="http://schemas.microsoft.com/office/drawing/2014/main" id="{F66ADAFF-58F0-4CCA-8FCA-A937CADA517C}"/>
                  </a:ext>
                </a:extLst>
              </p:cNvPr>
              <p:cNvCxnSpPr/>
              <p:nvPr/>
            </p:nvCxnSpPr>
            <p:spPr>
              <a:xfrm>
                <a:off x="4130479" y="2142677"/>
                <a:ext cx="72000" cy="0"/>
              </a:xfrm>
              <a:prstGeom prst="line">
                <a:avLst/>
              </a:prstGeom>
              <a:noFill/>
              <a:ln w="25400" cap="flat" cmpd="sng" algn="ctr">
                <a:solidFill>
                  <a:schemeClr val="accent1">
                    <a:lumMod val="75000"/>
                  </a:schemeClr>
                </a:solidFill>
                <a:prstDash val="solid"/>
                <a:miter lim="800000"/>
              </a:ln>
              <a:effectLst/>
            </p:spPr>
          </p:cxnSp>
          <p:cxnSp>
            <p:nvCxnSpPr>
              <p:cNvPr id="160" name="Straight Connector 159">
                <a:extLst>
                  <a:ext uri="{FF2B5EF4-FFF2-40B4-BE49-F238E27FC236}">
                    <a16:creationId xmlns:a16="http://schemas.microsoft.com/office/drawing/2014/main" id="{E0E0ABB4-3C1D-4BAC-B2C8-4E192E7B57DE}"/>
                  </a:ext>
                </a:extLst>
              </p:cNvPr>
              <p:cNvCxnSpPr/>
              <p:nvPr/>
            </p:nvCxnSpPr>
            <p:spPr>
              <a:xfrm>
                <a:off x="4130479" y="3149099"/>
                <a:ext cx="72000" cy="0"/>
              </a:xfrm>
              <a:prstGeom prst="line">
                <a:avLst/>
              </a:prstGeom>
              <a:noFill/>
              <a:ln w="25400" cap="flat" cmpd="sng" algn="ctr">
                <a:solidFill>
                  <a:schemeClr val="accent1">
                    <a:lumMod val="75000"/>
                  </a:schemeClr>
                </a:solidFill>
                <a:prstDash val="solid"/>
                <a:miter lim="800000"/>
              </a:ln>
              <a:effectLst/>
            </p:spPr>
          </p:cxnSp>
        </p:grpSp>
        <p:grpSp>
          <p:nvGrpSpPr>
            <p:cNvPr id="16" name="Group 15">
              <a:extLst>
                <a:ext uri="{FF2B5EF4-FFF2-40B4-BE49-F238E27FC236}">
                  <a16:creationId xmlns:a16="http://schemas.microsoft.com/office/drawing/2014/main" id="{80C55BED-D996-4821-BAA1-E45EF3B68A58}"/>
                </a:ext>
              </a:extLst>
            </p:cNvPr>
            <p:cNvGrpSpPr/>
            <p:nvPr/>
          </p:nvGrpSpPr>
          <p:grpSpPr>
            <a:xfrm>
              <a:off x="3032195" y="3191638"/>
              <a:ext cx="81440" cy="985439"/>
              <a:chOff x="4130479" y="2139639"/>
              <a:chExt cx="72000" cy="1015200"/>
            </a:xfrm>
          </p:grpSpPr>
          <p:cxnSp>
            <p:nvCxnSpPr>
              <p:cNvPr id="155" name="Straight Connector 154">
                <a:extLst>
                  <a:ext uri="{FF2B5EF4-FFF2-40B4-BE49-F238E27FC236}">
                    <a16:creationId xmlns:a16="http://schemas.microsoft.com/office/drawing/2014/main" id="{21FF5524-2919-4534-97B4-825913377A31}"/>
                  </a:ext>
                </a:extLst>
              </p:cNvPr>
              <p:cNvCxnSpPr/>
              <p:nvPr/>
            </p:nvCxnSpPr>
            <p:spPr>
              <a:xfrm>
                <a:off x="4166935" y="2139639"/>
                <a:ext cx="0" cy="1015200"/>
              </a:xfrm>
              <a:prstGeom prst="line">
                <a:avLst/>
              </a:prstGeom>
              <a:noFill/>
              <a:ln w="25400" cap="flat" cmpd="sng" algn="ctr">
                <a:solidFill>
                  <a:schemeClr val="accent1">
                    <a:lumMod val="75000"/>
                  </a:schemeClr>
                </a:solidFill>
                <a:prstDash val="solid"/>
                <a:miter lim="800000"/>
              </a:ln>
              <a:effectLst/>
            </p:spPr>
          </p:cxnSp>
          <p:cxnSp>
            <p:nvCxnSpPr>
              <p:cNvPr id="156" name="Straight Connector 155">
                <a:extLst>
                  <a:ext uri="{FF2B5EF4-FFF2-40B4-BE49-F238E27FC236}">
                    <a16:creationId xmlns:a16="http://schemas.microsoft.com/office/drawing/2014/main" id="{E53F393E-65D2-4B98-8835-5787E580F465}"/>
                  </a:ext>
                </a:extLst>
              </p:cNvPr>
              <p:cNvCxnSpPr/>
              <p:nvPr/>
            </p:nvCxnSpPr>
            <p:spPr>
              <a:xfrm>
                <a:off x="4130479" y="2142677"/>
                <a:ext cx="72000" cy="0"/>
              </a:xfrm>
              <a:prstGeom prst="line">
                <a:avLst/>
              </a:prstGeom>
              <a:noFill/>
              <a:ln w="25400" cap="flat" cmpd="sng" algn="ctr">
                <a:solidFill>
                  <a:schemeClr val="accent1">
                    <a:lumMod val="75000"/>
                  </a:schemeClr>
                </a:solidFill>
                <a:prstDash val="solid"/>
                <a:miter lim="800000"/>
              </a:ln>
              <a:effectLst/>
            </p:spPr>
          </p:cxnSp>
          <p:cxnSp>
            <p:nvCxnSpPr>
              <p:cNvPr id="157" name="Straight Connector 156">
                <a:extLst>
                  <a:ext uri="{FF2B5EF4-FFF2-40B4-BE49-F238E27FC236}">
                    <a16:creationId xmlns:a16="http://schemas.microsoft.com/office/drawing/2014/main" id="{52798233-60CD-48B1-BC3E-01F4DBE68AC1}"/>
                  </a:ext>
                </a:extLst>
              </p:cNvPr>
              <p:cNvCxnSpPr/>
              <p:nvPr/>
            </p:nvCxnSpPr>
            <p:spPr>
              <a:xfrm>
                <a:off x="4130479" y="3149099"/>
                <a:ext cx="72000" cy="0"/>
              </a:xfrm>
              <a:prstGeom prst="line">
                <a:avLst/>
              </a:prstGeom>
              <a:noFill/>
              <a:ln w="25400" cap="flat" cmpd="sng" algn="ctr">
                <a:solidFill>
                  <a:schemeClr val="accent1">
                    <a:lumMod val="75000"/>
                  </a:schemeClr>
                </a:solidFill>
                <a:prstDash val="solid"/>
                <a:miter lim="800000"/>
              </a:ln>
              <a:effectLst/>
            </p:spPr>
          </p:cxnSp>
        </p:grpSp>
        <p:sp>
          <p:nvSpPr>
            <p:cNvPr id="17" name="Oval 16">
              <a:extLst>
                <a:ext uri="{FF2B5EF4-FFF2-40B4-BE49-F238E27FC236}">
                  <a16:creationId xmlns:a16="http://schemas.microsoft.com/office/drawing/2014/main" id="{2189D70E-2841-4E4F-A315-EB25199FAAF8}"/>
                </a:ext>
              </a:extLst>
            </p:cNvPr>
            <p:cNvSpPr/>
            <p:nvPr/>
          </p:nvSpPr>
          <p:spPr>
            <a:xfrm>
              <a:off x="4297005" y="3116627"/>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18" name="Oval 17">
              <a:extLst>
                <a:ext uri="{FF2B5EF4-FFF2-40B4-BE49-F238E27FC236}">
                  <a16:creationId xmlns:a16="http://schemas.microsoft.com/office/drawing/2014/main" id="{84AED889-153D-49CD-A174-A870714C16E0}"/>
                </a:ext>
              </a:extLst>
            </p:cNvPr>
            <p:cNvSpPr/>
            <p:nvPr/>
          </p:nvSpPr>
          <p:spPr>
            <a:xfrm>
              <a:off x="3036774" y="3650356"/>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19" name="Oval 18">
              <a:extLst>
                <a:ext uri="{FF2B5EF4-FFF2-40B4-BE49-F238E27FC236}">
                  <a16:creationId xmlns:a16="http://schemas.microsoft.com/office/drawing/2014/main" id="{078F312E-980F-40AB-AE8B-4891C9E861A2}"/>
                </a:ext>
              </a:extLst>
            </p:cNvPr>
            <p:cNvSpPr/>
            <p:nvPr/>
          </p:nvSpPr>
          <p:spPr>
            <a:xfrm>
              <a:off x="1779097" y="4995087"/>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cxnSp>
          <p:nvCxnSpPr>
            <p:cNvPr id="135" name="Straight Connector 134">
              <a:extLst>
                <a:ext uri="{FF2B5EF4-FFF2-40B4-BE49-F238E27FC236}">
                  <a16:creationId xmlns:a16="http://schemas.microsoft.com/office/drawing/2014/main" id="{4B099116-ABA3-4F5A-B88C-E126614C0202}"/>
                </a:ext>
              </a:extLst>
            </p:cNvPr>
            <p:cNvCxnSpPr/>
            <p:nvPr/>
          </p:nvCxnSpPr>
          <p:spPr>
            <a:xfrm>
              <a:off x="1546883" y="2482523"/>
              <a:ext cx="0" cy="2673125"/>
            </a:xfrm>
            <a:prstGeom prst="line">
              <a:avLst/>
            </a:prstGeom>
            <a:noFill/>
            <a:ln w="15875" cap="flat" cmpd="sng" algn="ctr">
              <a:solidFill>
                <a:srgbClr val="515151"/>
              </a:solidFill>
              <a:prstDash val="solid"/>
              <a:miter lim="800000"/>
            </a:ln>
            <a:effectLst/>
          </p:spPr>
        </p:cxnSp>
        <p:cxnSp>
          <p:nvCxnSpPr>
            <p:cNvPr id="136" name="Straight Connector 135">
              <a:extLst>
                <a:ext uri="{FF2B5EF4-FFF2-40B4-BE49-F238E27FC236}">
                  <a16:creationId xmlns:a16="http://schemas.microsoft.com/office/drawing/2014/main" id="{22279815-D959-48E0-AF97-274D5FEE292C}"/>
                </a:ext>
              </a:extLst>
            </p:cNvPr>
            <p:cNvCxnSpPr/>
            <p:nvPr/>
          </p:nvCxnSpPr>
          <p:spPr>
            <a:xfrm>
              <a:off x="1471590" y="2719682"/>
              <a:ext cx="81440" cy="0"/>
            </a:xfrm>
            <a:prstGeom prst="line">
              <a:avLst/>
            </a:prstGeom>
            <a:noFill/>
            <a:ln w="15875" cap="flat" cmpd="sng" algn="ctr">
              <a:solidFill>
                <a:srgbClr val="515151"/>
              </a:solidFill>
              <a:prstDash val="solid"/>
              <a:miter lim="800000"/>
            </a:ln>
            <a:effectLst/>
          </p:spPr>
        </p:cxnSp>
        <p:cxnSp>
          <p:nvCxnSpPr>
            <p:cNvPr id="137" name="Straight Connector 136">
              <a:extLst>
                <a:ext uri="{FF2B5EF4-FFF2-40B4-BE49-F238E27FC236}">
                  <a16:creationId xmlns:a16="http://schemas.microsoft.com/office/drawing/2014/main" id="{851CC36A-49BE-4B13-9058-439DDEBC7312}"/>
                </a:ext>
              </a:extLst>
            </p:cNvPr>
            <p:cNvCxnSpPr/>
            <p:nvPr/>
          </p:nvCxnSpPr>
          <p:spPr>
            <a:xfrm>
              <a:off x="1471590" y="3297954"/>
              <a:ext cx="81440" cy="0"/>
            </a:xfrm>
            <a:prstGeom prst="line">
              <a:avLst/>
            </a:prstGeom>
            <a:noFill/>
            <a:ln w="15875" cap="flat" cmpd="sng" algn="ctr">
              <a:solidFill>
                <a:srgbClr val="515151"/>
              </a:solidFill>
              <a:prstDash val="solid"/>
              <a:miter lim="800000"/>
            </a:ln>
            <a:effectLst/>
          </p:spPr>
        </p:cxnSp>
        <p:cxnSp>
          <p:nvCxnSpPr>
            <p:cNvPr id="138" name="Straight Connector 137">
              <a:extLst>
                <a:ext uri="{FF2B5EF4-FFF2-40B4-BE49-F238E27FC236}">
                  <a16:creationId xmlns:a16="http://schemas.microsoft.com/office/drawing/2014/main" id="{C78FADE1-ED20-48CA-B31D-A758F1E8A1CC}"/>
                </a:ext>
              </a:extLst>
            </p:cNvPr>
            <p:cNvCxnSpPr/>
            <p:nvPr/>
          </p:nvCxnSpPr>
          <p:spPr>
            <a:xfrm>
              <a:off x="1471590" y="3876224"/>
              <a:ext cx="81440" cy="0"/>
            </a:xfrm>
            <a:prstGeom prst="line">
              <a:avLst/>
            </a:prstGeom>
            <a:noFill/>
            <a:ln w="15875" cap="flat" cmpd="sng" algn="ctr">
              <a:solidFill>
                <a:srgbClr val="515151"/>
              </a:solidFill>
              <a:prstDash val="solid"/>
              <a:miter lim="800000"/>
            </a:ln>
            <a:effectLst/>
          </p:spPr>
        </p:cxnSp>
        <p:cxnSp>
          <p:nvCxnSpPr>
            <p:cNvPr id="139" name="Straight Connector 138">
              <a:extLst>
                <a:ext uri="{FF2B5EF4-FFF2-40B4-BE49-F238E27FC236}">
                  <a16:creationId xmlns:a16="http://schemas.microsoft.com/office/drawing/2014/main" id="{9F3D8CB1-6D72-4C02-AF51-6C4CE0B6E177}"/>
                </a:ext>
              </a:extLst>
            </p:cNvPr>
            <p:cNvCxnSpPr/>
            <p:nvPr/>
          </p:nvCxnSpPr>
          <p:spPr>
            <a:xfrm>
              <a:off x="1471590" y="4454495"/>
              <a:ext cx="81440" cy="0"/>
            </a:xfrm>
            <a:prstGeom prst="line">
              <a:avLst/>
            </a:prstGeom>
            <a:noFill/>
            <a:ln w="15875" cap="flat" cmpd="sng" algn="ctr">
              <a:solidFill>
                <a:srgbClr val="515151"/>
              </a:solidFill>
              <a:prstDash val="solid"/>
              <a:miter lim="800000"/>
            </a:ln>
            <a:effectLst/>
          </p:spPr>
        </p:cxnSp>
        <p:cxnSp>
          <p:nvCxnSpPr>
            <p:cNvPr id="140" name="Straight Connector 139">
              <a:extLst>
                <a:ext uri="{FF2B5EF4-FFF2-40B4-BE49-F238E27FC236}">
                  <a16:creationId xmlns:a16="http://schemas.microsoft.com/office/drawing/2014/main" id="{71806040-C45E-4DC3-864D-F414F295E5DE}"/>
                </a:ext>
              </a:extLst>
            </p:cNvPr>
            <p:cNvCxnSpPr>
              <a:cxnSpLocks/>
            </p:cNvCxnSpPr>
            <p:nvPr/>
          </p:nvCxnSpPr>
          <p:spPr>
            <a:xfrm>
              <a:off x="1543589" y="5155648"/>
              <a:ext cx="3110799" cy="0"/>
            </a:xfrm>
            <a:prstGeom prst="line">
              <a:avLst/>
            </a:prstGeom>
            <a:noFill/>
            <a:ln w="15875" cap="flat" cmpd="sng" algn="ctr">
              <a:solidFill>
                <a:srgbClr val="515151"/>
              </a:solidFill>
              <a:prstDash val="solid"/>
              <a:miter lim="800000"/>
            </a:ln>
            <a:effectLst/>
          </p:spPr>
        </p:cxnSp>
        <p:sp>
          <p:nvSpPr>
            <p:cNvPr id="141" name="TextBox 140">
              <a:extLst>
                <a:ext uri="{FF2B5EF4-FFF2-40B4-BE49-F238E27FC236}">
                  <a16:creationId xmlns:a16="http://schemas.microsoft.com/office/drawing/2014/main" id="{329FB7B5-1D80-47A7-A7D0-5866902A74B8}"/>
                </a:ext>
              </a:extLst>
            </p:cNvPr>
            <p:cNvSpPr txBox="1"/>
            <p:nvPr/>
          </p:nvSpPr>
          <p:spPr>
            <a:xfrm>
              <a:off x="824964" y="2563810"/>
              <a:ext cx="684532"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10,0</a:t>
              </a:r>
            </a:p>
          </p:txBody>
        </p:sp>
        <p:sp>
          <p:nvSpPr>
            <p:cNvPr id="142" name="TextBox 141">
              <a:extLst>
                <a:ext uri="{FF2B5EF4-FFF2-40B4-BE49-F238E27FC236}">
                  <a16:creationId xmlns:a16="http://schemas.microsoft.com/office/drawing/2014/main" id="{1C5536D7-64FC-4138-B38F-9F0DACD0741F}"/>
                </a:ext>
              </a:extLst>
            </p:cNvPr>
            <p:cNvSpPr txBox="1"/>
            <p:nvPr/>
          </p:nvSpPr>
          <p:spPr>
            <a:xfrm>
              <a:off x="924812" y="3141597"/>
              <a:ext cx="584682"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7,5</a:t>
              </a:r>
            </a:p>
          </p:txBody>
        </p:sp>
        <p:sp>
          <p:nvSpPr>
            <p:cNvPr id="143" name="TextBox 142">
              <a:extLst>
                <a:ext uri="{FF2B5EF4-FFF2-40B4-BE49-F238E27FC236}">
                  <a16:creationId xmlns:a16="http://schemas.microsoft.com/office/drawing/2014/main" id="{4525D178-5B3B-48C1-92D5-87542CC8307D}"/>
                </a:ext>
              </a:extLst>
            </p:cNvPr>
            <p:cNvSpPr txBox="1"/>
            <p:nvPr/>
          </p:nvSpPr>
          <p:spPr>
            <a:xfrm>
              <a:off x="924812" y="3719695"/>
              <a:ext cx="584682"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5,0</a:t>
              </a:r>
            </a:p>
          </p:txBody>
        </p:sp>
        <p:sp>
          <p:nvSpPr>
            <p:cNvPr id="144" name="TextBox 143">
              <a:extLst>
                <a:ext uri="{FF2B5EF4-FFF2-40B4-BE49-F238E27FC236}">
                  <a16:creationId xmlns:a16="http://schemas.microsoft.com/office/drawing/2014/main" id="{D8B2EE88-FABE-4501-A22F-CA3D40480EB8}"/>
                </a:ext>
              </a:extLst>
            </p:cNvPr>
            <p:cNvSpPr txBox="1"/>
            <p:nvPr/>
          </p:nvSpPr>
          <p:spPr>
            <a:xfrm>
              <a:off x="924812" y="4297790"/>
              <a:ext cx="584682"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2,5</a:t>
              </a:r>
            </a:p>
          </p:txBody>
        </p:sp>
        <p:sp>
          <p:nvSpPr>
            <p:cNvPr id="145" name="TextBox 144">
              <a:extLst>
                <a:ext uri="{FF2B5EF4-FFF2-40B4-BE49-F238E27FC236}">
                  <a16:creationId xmlns:a16="http://schemas.microsoft.com/office/drawing/2014/main" id="{0E33579D-AF38-4F50-94C1-667BE2BAE5E8}"/>
                </a:ext>
              </a:extLst>
            </p:cNvPr>
            <p:cNvSpPr txBox="1"/>
            <p:nvPr/>
          </p:nvSpPr>
          <p:spPr>
            <a:xfrm>
              <a:off x="924812" y="4875888"/>
              <a:ext cx="584682"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0</a:t>
              </a:r>
            </a:p>
          </p:txBody>
        </p:sp>
        <p:sp>
          <p:nvSpPr>
            <p:cNvPr id="146" name="TextBox 145">
              <a:extLst>
                <a:ext uri="{FF2B5EF4-FFF2-40B4-BE49-F238E27FC236}">
                  <a16:creationId xmlns:a16="http://schemas.microsoft.com/office/drawing/2014/main" id="{F2F9E8D6-F34B-489D-BA7A-58F02878F115}"/>
                </a:ext>
              </a:extLst>
            </p:cNvPr>
            <p:cNvSpPr txBox="1"/>
            <p:nvPr/>
          </p:nvSpPr>
          <p:spPr>
            <a:xfrm>
              <a:off x="1535132" y="5191620"/>
              <a:ext cx="532518"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0</a:t>
              </a:r>
            </a:p>
          </p:txBody>
        </p:sp>
        <p:sp>
          <p:nvSpPr>
            <p:cNvPr id="147" name="TextBox 146">
              <a:extLst>
                <a:ext uri="{FF2B5EF4-FFF2-40B4-BE49-F238E27FC236}">
                  <a16:creationId xmlns:a16="http://schemas.microsoft.com/office/drawing/2014/main" id="{4F2AE569-0D60-46B0-A29D-31110D385CD5}"/>
                </a:ext>
              </a:extLst>
            </p:cNvPr>
            <p:cNvSpPr txBox="1"/>
            <p:nvPr/>
          </p:nvSpPr>
          <p:spPr>
            <a:xfrm>
              <a:off x="2795248" y="5191620"/>
              <a:ext cx="532518"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12</a:t>
              </a:r>
            </a:p>
          </p:txBody>
        </p:sp>
        <p:sp>
          <p:nvSpPr>
            <p:cNvPr id="148" name="TextBox 147">
              <a:extLst>
                <a:ext uri="{FF2B5EF4-FFF2-40B4-BE49-F238E27FC236}">
                  <a16:creationId xmlns:a16="http://schemas.microsoft.com/office/drawing/2014/main" id="{8FF3930F-DFDA-45D9-A4C3-033F2DE7BC83}"/>
                </a:ext>
              </a:extLst>
            </p:cNvPr>
            <p:cNvSpPr txBox="1"/>
            <p:nvPr/>
          </p:nvSpPr>
          <p:spPr>
            <a:xfrm>
              <a:off x="4055364" y="5191620"/>
              <a:ext cx="532518"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24</a:t>
              </a:r>
            </a:p>
          </p:txBody>
        </p:sp>
        <p:sp>
          <p:nvSpPr>
            <p:cNvPr id="149" name="TextBox 148">
              <a:extLst>
                <a:ext uri="{FF2B5EF4-FFF2-40B4-BE49-F238E27FC236}">
                  <a16:creationId xmlns:a16="http://schemas.microsoft.com/office/drawing/2014/main" id="{22F300C6-1E34-4F4C-9746-5E4CEAB1A1C5}"/>
                </a:ext>
              </a:extLst>
            </p:cNvPr>
            <p:cNvSpPr txBox="1"/>
            <p:nvPr/>
          </p:nvSpPr>
          <p:spPr>
            <a:xfrm rot="16200000">
              <a:off x="-520448" y="3549254"/>
              <a:ext cx="2761514" cy="523220"/>
            </a:xfrm>
            <a:prstGeom prst="rect">
              <a:avLst/>
            </a:prstGeom>
            <a:noFill/>
          </p:spPr>
          <p:txBody>
            <a:bodyPr wrap="square" rtlCol="0" anchor="b">
              <a:spAutoFit/>
            </a:bodyPr>
            <a:lstStyle/>
            <a:p>
              <a:pPr algn="ctr" defTabSz="727272">
                <a:defRPr/>
              </a:pPr>
              <a:r>
                <a:rPr lang="de-de" sz="1400" b="1" dirty="0">
                  <a:solidFill>
                    <a:srgbClr val="515151"/>
                  </a:solidFill>
                  <a:latin typeface="Arial"/>
                </a:rPr>
                <a:t>BMD-Veränderung </a:t>
              </a:r>
              <a:br>
                <a:rPr lang="de-DE" sz="1400" b="1" dirty="0">
                  <a:solidFill>
                    <a:srgbClr val="515151"/>
                  </a:solidFill>
                  <a:latin typeface="Arial"/>
                </a:rPr>
              </a:br>
              <a:r>
                <a:rPr lang="de-de" sz="1400" b="1" dirty="0">
                  <a:solidFill>
                    <a:srgbClr val="515151"/>
                  </a:solidFill>
                  <a:latin typeface="Arial"/>
                </a:rPr>
                <a:t>ab Baseline (%)</a:t>
              </a:r>
            </a:p>
          </p:txBody>
        </p:sp>
        <p:cxnSp>
          <p:nvCxnSpPr>
            <p:cNvPr id="150" name="Straight Connector 149">
              <a:extLst>
                <a:ext uri="{FF2B5EF4-FFF2-40B4-BE49-F238E27FC236}">
                  <a16:creationId xmlns:a16="http://schemas.microsoft.com/office/drawing/2014/main" id="{0A432866-0F2F-4BFD-8A97-D8446327C4DA}"/>
                </a:ext>
              </a:extLst>
            </p:cNvPr>
            <p:cNvCxnSpPr/>
            <p:nvPr/>
          </p:nvCxnSpPr>
          <p:spPr>
            <a:xfrm>
              <a:off x="1471590" y="5032766"/>
              <a:ext cx="81440" cy="0"/>
            </a:xfrm>
            <a:prstGeom prst="line">
              <a:avLst/>
            </a:prstGeom>
            <a:noFill/>
            <a:ln w="15875" cap="flat" cmpd="sng" algn="ctr">
              <a:solidFill>
                <a:srgbClr val="515151"/>
              </a:solidFill>
              <a:prstDash val="solid"/>
              <a:miter lim="800000"/>
            </a:ln>
            <a:effectLst/>
          </p:spPr>
        </p:cxnSp>
        <p:cxnSp>
          <p:nvCxnSpPr>
            <p:cNvPr id="151" name="Straight Connector 150">
              <a:extLst>
                <a:ext uri="{FF2B5EF4-FFF2-40B4-BE49-F238E27FC236}">
                  <a16:creationId xmlns:a16="http://schemas.microsoft.com/office/drawing/2014/main" id="{73D6A8D1-F4A3-484C-8E9E-174CBFC6D588}"/>
                </a:ext>
              </a:extLst>
            </p:cNvPr>
            <p:cNvCxnSpPr>
              <a:cxnSpLocks/>
            </p:cNvCxnSpPr>
            <p:nvPr/>
          </p:nvCxnSpPr>
          <p:spPr>
            <a:xfrm rot="16200000">
              <a:off x="1750788" y="5191090"/>
              <a:ext cx="81441" cy="0"/>
            </a:xfrm>
            <a:prstGeom prst="line">
              <a:avLst/>
            </a:prstGeom>
            <a:noFill/>
            <a:ln w="15875" cap="flat" cmpd="sng" algn="ctr">
              <a:solidFill>
                <a:srgbClr val="515151"/>
              </a:solidFill>
              <a:prstDash val="solid"/>
              <a:miter lim="800000"/>
            </a:ln>
            <a:effectLst/>
          </p:spPr>
        </p:cxnSp>
        <p:cxnSp>
          <p:nvCxnSpPr>
            <p:cNvPr id="152" name="Straight Connector 151">
              <a:extLst>
                <a:ext uri="{FF2B5EF4-FFF2-40B4-BE49-F238E27FC236}">
                  <a16:creationId xmlns:a16="http://schemas.microsoft.com/office/drawing/2014/main" id="{1348A0F4-A1B3-4D48-A530-95DC988C2DD5}"/>
                </a:ext>
              </a:extLst>
            </p:cNvPr>
            <p:cNvCxnSpPr>
              <a:cxnSpLocks/>
            </p:cNvCxnSpPr>
            <p:nvPr/>
          </p:nvCxnSpPr>
          <p:spPr>
            <a:xfrm rot="16200000">
              <a:off x="3010355" y="5191090"/>
              <a:ext cx="81441" cy="0"/>
            </a:xfrm>
            <a:prstGeom prst="line">
              <a:avLst/>
            </a:prstGeom>
            <a:noFill/>
            <a:ln w="12700" cap="flat" cmpd="sng" algn="ctr">
              <a:solidFill>
                <a:srgbClr val="515151"/>
              </a:solidFill>
              <a:prstDash val="solid"/>
              <a:miter lim="800000"/>
            </a:ln>
            <a:effectLst/>
          </p:spPr>
        </p:cxnSp>
        <p:cxnSp>
          <p:nvCxnSpPr>
            <p:cNvPr id="153" name="Straight Connector 152">
              <a:extLst>
                <a:ext uri="{FF2B5EF4-FFF2-40B4-BE49-F238E27FC236}">
                  <a16:creationId xmlns:a16="http://schemas.microsoft.com/office/drawing/2014/main" id="{AA329A49-D2F1-44E1-8162-AC86B7693239}"/>
                </a:ext>
              </a:extLst>
            </p:cNvPr>
            <p:cNvCxnSpPr>
              <a:cxnSpLocks/>
            </p:cNvCxnSpPr>
            <p:nvPr/>
          </p:nvCxnSpPr>
          <p:spPr>
            <a:xfrm rot="16200000">
              <a:off x="4269921" y="5191090"/>
              <a:ext cx="81441" cy="0"/>
            </a:xfrm>
            <a:prstGeom prst="line">
              <a:avLst/>
            </a:prstGeom>
            <a:noFill/>
            <a:ln w="12700" cap="flat" cmpd="sng" algn="ctr">
              <a:solidFill>
                <a:srgbClr val="515151"/>
              </a:solidFill>
              <a:prstDash val="solid"/>
              <a:miter lim="800000"/>
            </a:ln>
            <a:effectLst/>
          </p:spPr>
        </p:cxnSp>
        <p:sp>
          <p:nvSpPr>
            <p:cNvPr id="154" name="TextBox 153">
              <a:extLst>
                <a:ext uri="{FF2B5EF4-FFF2-40B4-BE49-F238E27FC236}">
                  <a16:creationId xmlns:a16="http://schemas.microsoft.com/office/drawing/2014/main" id="{50406B90-9D60-4947-9327-49B52703BDB6}"/>
                </a:ext>
              </a:extLst>
            </p:cNvPr>
            <p:cNvSpPr txBox="1"/>
            <p:nvPr/>
          </p:nvSpPr>
          <p:spPr>
            <a:xfrm>
              <a:off x="1540736" y="2223875"/>
              <a:ext cx="3110794" cy="338554"/>
            </a:xfrm>
            <a:prstGeom prst="rect">
              <a:avLst/>
            </a:prstGeom>
            <a:noFill/>
          </p:spPr>
          <p:txBody>
            <a:bodyPr wrap="square" rtlCol="0" anchor="t">
              <a:spAutoFit/>
            </a:bodyPr>
            <a:lstStyle/>
            <a:p>
              <a:pPr algn="ctr" defTabSz="727272">
                <a:defRPr/>
              </a:pPr>
              <a:r>
                <a:rPr lang="de-de" sz="1600" b="1" dirty="0">
                  <a:solidFill>
                    <a:srgbClr val="515151"/>
                  </a:solidFill>
                  <a:latin typeface="Arial"/>
                </a:rPr>
                <a:t>L</a:t>
              </a:r>
              <a:r>
                <a:rPr lang="de-DE" sz="1600" b="1" dirty="0">
                  <a:solidFill>
                    <a:srgbClr val="515151"/>
                  </a:solidFill>
                  <a:latin typeface="Arial"/>
                </a:rPr>
                <a:t>endenwirbelsäule</a:t>
              </a:r>
              <a:endParaRPr lang="de-de" sz="1600" b="1" dirty="0">
                <a:solidFill>
                  <a:srgbClr val="515151"/>
                </a:solidFill>
                <a:latin typeface="Arial"/>
              </a:endParaRPr>
            </a:p>
          </p:txBody>
        </p:sp>
        <p:sp>
          <p:nvSpPr>
            <p:cNvPr id="21" name="TextBox 20">
              <a:extLst>
                <a:ext uri="{FF2B5EF4-FFF2-40B4-BE49-F238E27FC236}">
                  <a16:creationId xmlns:a16="http://schemas.microsoft.com/office/drawing/2014/main" id="{AC54AAC6-6795-4220-B8D8-CAE0F6C27A50}"/>
                </a:ext>
              </a:extLst>
            </p:cNvPr>
            <p:cNvSpPr txBox="1"/>
            <p:nvPr/>
          </p:nvSpPr>
          <p:spPr>
            <a:xfrm>
              <a:off x="3322229" y="2933468"/>
              <a:ext cx="1052204"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p = 0,007</a:t>
              </a:r>
            </a:p>
          </p:txBody>
        </p:sp>
        <p:sp>
          <p:nvSpPr>
            <p:cNvPr id="22" name="TextBox 21">
              <a:extLst>
                <a:ext uri="{FF2B5EF4-FFF2-40B4-BE49-F238E27FC236}">
                  <a16:creationId xmlns:a16="http://schemas.microsoft.com/office/drawing/2014/main" id="{ABA543BF-A18B-47C5-BE90-71F79FE7A11D}"/>
                </a:ext>
              </a:extLst>
            </p:cNvPr>
            <p:cNvSpPr txBox="1"/>
            <p:nvPr/>
          </p:nvSpPr>
          <p:spPr>
            <a:xfrm>
              <a:off x="2007198" y="3484467"/>
              <a:ext cx="1061601"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p</a:t>
              </a:r>
              <a:r>
                <a:rPr lang="de-de" sz="1400" dirty="0">
                  <a:solidFill>
                    <a:srgbClr val="515151"/>
                  </a:solidFill>
                  <a:latin typeface="Arial"/>
                </a:rPr>
                <a:t> = 0,300</a:t>
              </a:r>
            </a:p>
          </p:txBody>
        </p:sp>
        <p:grpSp>
          <p:nvGrpSpPr>
            <p:cNvPr id="29" name="Group 28">
              <a:extLst>
                <a:ext uri="{FF2B5EF4-FFF2-40B4-BE49-F238E27FC236}">
                  <a16:creationId xmlns:a16="http://schemas.microsoft.com/office/drawing/2014/main" id="{13CC97B6-695A-4760-93A0-EF40302D300C}"/>
                </a:ext>
              </a:extLst>
            </p:cNvPr>
            <p:cNvGrpSpPr/>
            <p:nvPr/>
          </p:nvGrpSpPr>
          <p:grpSpPr>
            <a:xfrm>
              <a:off x="4244099" y="3371464"/>
              <a:ext cx="81440" cy="863278"/>
              <a:chOff x="4130479" y="2139639"/>
              <a:chExt cx="72000" cy="1015200"/>
            </a:xfrm>
          </p:grpSpPr>
          <p:cxnSp>
            <p:nvCxnSpPr>
              <p:cNvPr id="99" name="Straight Connector 98">
                <a:extLst>
                  <a:ext uri="{FF2B5EF4-FFF2-40B4-BE49-F238E27FC236}">
                    <a16:creationId xmlns:a16="http://schemas.microsoft.com/office/drawing/2014/main" id="{DD4AF7BF-E982-4FCC-A340-D3F379507D06}"/>
                  </a:ext>
                </a:extLst>
              </p:cNvPr>
              <p:cNvCxnSpPr/>
              <p:nvPr/>
            </p:nvCxnSpPr>
            <p:spPr>
              <a:xfrm>
                <a:off x="4166935" y="2139639"/>
                <a:ext cx="0" cy="1015200"/>
              </a:xfrm>
              <a:prstGeom prst="line">
                <a:avLst/>
              </a:prstGeom>
              <a:noFill/>
              <a:ln w="25400" cap="flat" cmpd="sng" algn="ctr">
                <a:solidFill>
                  <a:schemeClr val="accent3"/>
                </a:solidFill>
                <a:prstDash val="solid"/>
                <a:miter lim="800000"/>
              </a:ln>
              <a:effectLst/>
            </p:spPr>
          </p:cxnSp>
          <p:cxnSp>
            <p:nvCxnSpPr>
              <p:cNvPr id="100" name="Straight Connector 99">
                <a:extLst>
                  <a:ext uri="{FF2B5EF4-FFF2-40B4-BE49-F238E27FC236}">
                    <a16:creationId xmlns:a16="http://schemas.microsoft.com/office/drawing/2014/main" id="{3775117F-E6D4-49B6-9904-F3556A92B575}"/>
                  </a:ext>
                </a:extLst>
              </p:cNvPr>
              <p:cNvCxnSpPr/>
              <p:nvPr/>
            </p:nvCxnSpPr>
            <p:spPr>
              <a:xfrm>
                <a:off x="4130479" y="2142677"/>
                <a:ext cx="72000" cy="0"/>
              </a:xfrm>
              <a:prstGeom prst="line">
                <a:avLst/>
              </a:prstGeom>
              <a:noFill/>
              <a:ln w="25400" cap="flat" cmpd="sng" algn="ctr">
                <a:solidFill>
                  <a:schemeClr val="accent3"/>
                </a:solidFill>
                <a:prstDash val="solid"/>
                <a:miter lim="800000"/>
              </a:ln>
              <a:effectLst/>
            </p:spPr>
          </p:cxnSp>
          <p:cxnSp>
            <p:nvCxnSpPr>
              <p:cNvPr id="101" name="Straight Connector 100">
                <a:extLst>
                  <a:ext uri="{FF2B5EF4-FFF2-40B4-BE49-F238E27FC236}">
                    <a16:creationId xmlns:a16="http://schemas.microsoft.com/office/drawing/2014/main" id="{B286A917-FA0B-4325-BC05-13D84D7B0099}"/>
                  </a:ext>
                </a:extLst>
              </p:cNvPr>
              <p:cNvCxnSpPr/>
              <p:nvPr/>
            </p:nvCxnSpPr>
            <p:spPr>
              <a:xfrm>
                <a:off x="4130479" y="3149099"/>
                <a:ext cx="72000" cy="0"/>
              </a:xfrm>
              <a:prstGeom prst="line">
                <a:avLst/>
              </a:prstGeom>
              <a:noFill/>
              <a:ln w="25400" cap="flat" cmpd="sng" algn="ctr">
                <a:solidFill>
                  <a:schemeClr val="accent3"/>
                </a:solidFill>
                <a:prstDash val="solid"/>
                <a:miter lim="800000"/>
              </a:ln>
              <a:effectLst/>
            </p:spPr>
          </p:cxnSp>
        </p:grpSp>
        <p:grpSp>
          <p:nvGrpSpPr>
            <p:cNvPr id="30" name="Group 29">
              <a:extLst>
                <a:ext uri="{FF2B5EF4-FFF2-40B4-BE49-F238E27FC236}">
                  <a16:creationId xmlns:a16="http://schemas.microsoft.com/office/drawing/2014/main" id="{78A217DF-2F79-4F62-BE1A-04C63B15C05F}"/>
                </a:ext>
              </a:extLst>
            </p:cNvPr>
            <p:cNvGrpSpPr/>
            <p:nvPr/>
          </p:nvGrpSpPr>
          <p:grpSpPr>
            <a:xfrm>
              <a:off x="2986273" y="3606674"/>
              <a:ext cx="81440" cy="749259"/>
              <a:chOff x="4130479" y="2139639"/>
              <a:chExt cx="72000" cy="1015200"/>
            </a:xfrm>
          </p:grpSpPr>
          <p:cxnSp>
            <p:nvCxnSpPr>
              <p:cNvPr id="96" name="Straight Connector 95">
                <a:extLst>
                  <a:ext uri="{FF2B5EF4-FFF2-40B4-BE49-F238E27FC236}">
                    <a16:creationId xmlns:a16="http://schemas.microsoft.com/office/drawing/2014/main" id="{F001D779-072D-4E44-9D1A-30875A7FCC2E}"/>
                  </a:ext>
                </a:extLst>
              </p:cNvPr>
              <p:cNvCxnSpPr/>
              <p:nvPr/>
            </p:nvCxnSpPr>
            <p:spPr>
              <a:xfrm>
                <a:off x="4166935" y="2139639"/>
                <a:ext cx="0" cy="1015200"/>
              </a:xfrm>
              <a:prstGeom prst="line">
                <a:avLst/>
              </a:prstGeom>
              <a:noFill/>
              <a:ln w="25400" cap="flat" cmpd="sng" algn="ctr">
                <a:solidFill>
                  <a:schemeClr val="accent3"/>
                </a:solidFill>
                <a:prstDash val="solid"/>
                <a:miter lim="800000"/>
              </a:ln>
              <a:effectLst/>
            </p:spPr>
          </p:cxnSp>
          <p:cxnSp>
            <p:nvCxnSpPr>
              <p:cNvPr id="97" name="Straight Connector 96">
                <a:extLst>
                  <a:ext uri="{FF2B5EF4-FFF2-40B4-BE49-F238E27FC236}">
                    <a16:creationId xmlns:a16="http://schemas.microsoft.com/office/drawing/2014/main" id="{510EEABA-1F32-4C4A-9BA1-52A41B12CB01}"/>
                  </a:ext>
                </a:extLst>
              </p:cNvPr>
              <p:cNvCxnSpPr/>
              <p:nvPr/>
            </p:nvCxnSpPr>
            <p:spPr>
              <a:xfrm>
                <a:off x="4130479" y="2142677"/>
                <a:ext cx="72000" cy="0"/>
              </a:xfrm>
              <a:prstGeom prst="line">
                <a:avLst/>
              </a:prstGeom>
              <a:noFill/>
              <a:ln w="25400" cap="flat" cmpd="sng" algn="ctr">
                <a:solidFill>
                  <a:schemeClr val="accent3"/>
                </a:solidFill>
                <a:prstDash val="solid"/>
                <a:miter lim="800000"/>
              </a:ln>
              <a:effectLst/>
            </p:spPr>
          </p:cxnSp>
          <p:cxnSp>
            <p:nvCxnSpPr>
              <p:cNvPr id="98" name="Straight Connector 97">
                <a:extLst>
                  <a:ext uri="{FF2B5EF4-FFF2-40B4-BE49-F238E27FC236}">
                    <a16:creationId xmlns:a16="http://schemas.microsoft.com/office/drawing/2014/main" id="{DB82C873-A06A-46AD-8BE4-E1EF35102521}"/>
                  </a:ext>
                </a:extLst>
              </p:cNvPr>
              <p:cNvCxnSpPr/>
              <p:nvPr/>
            </p:nvCxnSpPr>
            <p:spPr>
              <a:xfrm>
                <a:off x="4130479" y="3149099"/>
                <a:ext cx="72000" cy="0"/>
              </a:xfrm>
              <a:prstGeom prst="line">
                <a:avLst/>
              </a:prstGeom>
              <a:noFill/>
              <a:ln w="25400" cap="flat" cmpd="sng" algn="ctr">
                <a:solidFill>
                  <a:schemeClr val="accent3"/>
                </a:solidFill>
                <a:prstDash val="solid"/>
                <a:miter lim="800000"/>
              </a:ln>
              <a:effectLst/>
            </p:spPr>
          </p:cxnSp>
        </p:grpSp>
        <p:sp>
          <p:nvSpPr>
            <p:cNvPr id="31" name="Freeform: Shape 30">
              <a:extLst>
                <a:ext uri="{FF2B5EF4-FFF2-40B4-BE49-F238E27FC236}">
                  <a16:creationId xmlns:a16="http://schemas.microsoft.com/office/drawing/2014/main" id="{78E2DD45-0E65-4290-BC4B-DE48AE22ABB2}"/>
                </a:ext>
              </a:extLst>
            </p:cNvPr>
            <p:cNvSpPr/>
            <p:nvPr/>
          </p:nvSpPr>
          <p:spPr>
            <a:xfrm>
              <a:off x="1765564" y="3800638"/>
              <a:ext cx="2515317" cy="1237040"/>
            </a:xfrm>
            <a:custGeom>
              <a:avLst/>
              <a:gdLst>
                <a:gd name="connsiteX0" fmla="*/ 2223724 w 2223724"/>
                <a:gd name="connsiteY0" fmla="*/ 0 h 1093634"/>
                <a:gd name="connsiteX1" fmla="*/ 1111862 w 2223724"/>
                <a:gd name="connsiteY1" fmla="*/ 161007 h 1093634"/>
                <a:gd name="connsiteX2" fmla="*/ 0 w 2223724"/>
                <a:gd name="connsiteY2" fmla="*/ 1093634 h 1093634"/>
                <a:gd name="connsiteX3" fmla="*/ 0 w 2223724"/>
                <a:gd name="connsiteY3" fmla="*/ 1093634 h 1093634"/>
                <a:gd name="connsiteX4" fmla="*/ 0 w 2223724"/>
                <a:gd name="connsiteY4" fmla="*/ 1093634 h 109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4" h="1093634">
                  <a:moveTo>
                    <a:pt x="2223724" y="0"/>
                  </a:moveTo>
                  <a:lnTo>
                    <a:pt x="1111862" y="161007"/>
                  </a:lnTo>
                  <a:lnTo>
                    <a:pt x="0" y="1093634"/>
                  </a:lnTo>
                  <a:lnTo>
                    <a:pt x="0" y="1093634"/>
                  </a:lnTo>
                  <a:lnTo>
                    <a:pt x="0" y="1093634"/>
                  </a:lnTo>
                </a:path>
              </a:pathLst>
            </a:custGeom>
            <a:noFill/>
            <a:ln w="25400" cap="flat" cmpd="sng" algn="ctr">
              <a:solidFill>
                <a:schemeClr val="accent3"/>
              </a:solid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32" name="Oval 31">
              <a:extLst>
                <a:ext uri="{FF2B5EF4-FFF2-40B4-BE49-F238E27FC236}">
                  <a16:creationId xmlns:a16="http://schemas.microsoft.com/office/drawing/2014/main" id="{C546766A-55D1-489C-B620-A84B561054AD}"/>
                </a:ext>
              </a:extLst>
            </p:cNvPr>
            <p:cNvSpPr/>
            <p:nvPr/>
          </p:nvSpPr>
          <p:spPr>
            <a:xfrm>
              <a:off x="4244099" y="3766274"/>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33" name="Oval 32">
              <a:extLst>
                <a:ext uri="{FF2B5EF4-FFF2-40B4-BE49-F238E27FC236}">
                  <a16:creationId xmlns:a16="http://schemas.microsoft.com/office/drawing/2014/main" id="{622A9E4C-BB10-481F-8FFB-7666A6A8BE5F}"/>
                </a:ext>
              </a:extLst>
            </p:cNvPr>
            <p:cNvSpPr/>
            <p:nvPr/>
          </p:nvSpPr>
          <p:spPr>
            <a:xfrm>
              <a:off x="2987978" y="3939063"/>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34" name="Oval 33">
              <a:extLst>
                <a:ext uri="{FF2B5EF4-FFF2-40B4-BE49-F238E27FC236}">
                  <a16:creationId xmlns:a16="http://schemas.microsoft.com/office/drawing/2014/main" id="{B560A1E9-BE11-4478-AD31-852C245C0C3C}"/>
                </a:ext>
              </a:extLst>
            </p:cNvPr>
            <p:cNvSpPr/>
            <p:nvPr/>
          </p:nvSpPr>
          <p:spPr>
            <a:xfrm>
              <a:off x="1730988" y="4993985"/>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grpSp>
          <p:nvGrpSpPr>
            <p:cNvPr id="10" name="Gruppieren 9">
              <a:extLst>
                <a:ext uri="{FF2B5EF4-FFF2-40B4-BE49-F238E27FC236}">
                  <a16:creationId xmlns:a16="http://schemas.microsoft.com/office/drawing/2014/main" id="{70D68E92-9832-4301-BFD6-503C50BCA53B}"/>
                </a:ext>
              </a:extLst>
            </p:cNvPr>
            <p:cNvGrpSpPr/>
            <p:nvPr/>
          </p:nvGrpSpPr>
          <p:grpSpPr>
            <a:xfrm>
              <a:off x="2492272" y="5698503"/>
              <a:ext cx="1547767" cy="407646"/>
              <a:chOff x="2725360" y="5193894"/>
              <a:chExt cx="1547767" cy="407646"/>
            </a:xfrm>
          </p:grpSpPr>
          <p:sp>
            <p:nvSpPr>
              <p:cNvPr id="59" name="TextBox 58">
                <a:extLst>
                  <a:ext uri="{FF2B5EF4-FFF2-40B4-BE49-F238E27FC236}">
                    <a16:creationId xmlns:a16="http://schemas.microsoft.com/office/drawing/2014/main" id="{F993979B-AEAE-472F-932F-C19A4BABAAA7}"/>
                  </a:ext>
                </a:extLst>
              </p:cNvPr>
              <p:cNvSpPr txBox="1"/>
              <p:nvPr/>
            </p:nvSpPr>
            <p:spPr>
              <a:xfrm>
                <a:off x="2785960" y="5262986"/>
                <a:ext cx="1487167" cy="338554"/>
              </a:xfrm>
              <a:prstGeom prst="rect">
                <a:avLst/>
              </a:prstGeom>
              <a:noFill/>
            </p:spPr>
            <p:txBody>
              <a:bodyPr wrap="square" rtlCol="0">
                <a:spAutoFit/>
              </a:bodyPr>
              <a:lstStyle/>
              <a:p>
                <a:pPr defTabSz="727272">
                  <a:defRPr/>
                </a:pPr>
                <a:r>
                  <a:rPr lang="de-de" sz="1600" b="1" dirty="0">
                    <a:solidFill>
                      <a:schemeClr val="accent1">
                        <a:lumMod val="75000"/>
                      </a:schemeClr>
                    </a:solidFill>
                    <a:latin typeface="Arial"/>
                  </a:rPr>
                  <a:t>1,3 % TPTD</a:t>
                </a:r>
              </a:p>
            </p:txBody>
          </p:sp>
          <p:cxnSp>
            <p:nvCxnSpPr>
              <p:cNvPr id="62" name="Straight Arrow Connector 61">
                <a:extLst>
                  <a:ext uri="{FF2B5EF4-FFF2-40B4-BE49-F238E27FC236}">
                    <a16:creationId xmlns:a16="http://schemas.microsoft.com/office/drawing/2014/main" id="{28C486D6-5120-4147-AF7A-487B18796F87}"/>
                  </a:ext>
                </a:extLst>
              </p:cNvPr>
              <p:cNvCxnSpPr>
                <a:cxnSpLocks/>
              </p:cNvCxnSpPr>
              <p:nvPr/>
            </p:nvCxnSpPr>
            <p:spPr>
              <a:xfrm flipV="1">
                <a:off x="2725360" y="5193894"/>
                <a:ext cx="0" cy="323667"/>
              </a:xfrm>
              <a:prstGeom prst="straightConnector1">
                <a:avLst/>
              </a:prstGeom>
              <a:noFill/>
              <a:ln w="38100" cap="flat" cmpd="sng" algn="ctr">
                <a:solidFill>
                  <a:schemeClr val="accent1">
                    <a:lumMod val="75000"/>
                  </a:schemeClr>
                </a:solidFill>
                <a:prstDash val="solid"/>
                <a:miter lim="800000"/>
                <a:tailEnd type="triangle"/>
              </a:ln>
              <a:effectLst/>
            </p:spPr>
          </p:cxnSp>
        </p:grpSp>
      </p:grpSp>
      <p:grpSp>
        <p:nvGrpSpPr>
          <p:cNvPr id="6" name="Gruppieren 5">
            <a:extLst>
              <a:ext uri="{FF2B5EF4-FFF2-40B4-BE49-F238E27FC236}">
                <a16:creationId xmlns:a16="http://schemas.microsoft.com/office/drawing/2014/main" id="{64B19A14-87A1-4E84-9E92-53DFEECFC88B}"/>
              </a:ext>
            </a:extLst>
          </p:cNvPr>
          <p:cNvGrpSpPr/>
          <p:nvPr/>
        </p:nvGrpSpPr>
        <p:grpSpPr>
          <a:xfrm>
            <a:off x="8173884" y="2232021"/>
            <a:ext cx="3623057" cy="3874128"/>
            <a:chOff x="8173884" y="2232021"/>
            <a:chExt cx="3623057" cy="3874128"/>
          </a:xfrm>
        </p:grpSpPr>
        <p:sp>
          <p:nvSpPr>
            <p:cNvPr id="131" name="TextBox 130">
              <a:extLst>
                <a:ext uri="{FF2B5EF4-FFF2-40B4-BE49-F238E27FC236}">
                  <a16:creationId xmlns:a16="http://schemas.microsoft.com/office/drawing/2014/main" id="{4964D4E6-975B-45A9-9B2A-BF618AB1900D}"/>
                </a:ext>
              </a:extLst>
            </p:cNvPr>
            <p:cNvSpPr txBox="1"/>
            <p:nvPr/>
          </p:nvSpPr>
          <p:spPr>
            <a:xfrm>
              <a:off x="8173884" y="2606540"/>
              <a:ext cx="489231"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4</a:t>
              </a:r>
            </a:p>
          </p:txBody>
        </p:sp>
        <p:sp>
          <p:nvSpPr>
            <p:cNvPr id="25" name="TextBox 24">
              <a:extLst>
                <a:ext uri="{FF2B5EF4-FFF2-40B4-BE49-F238E27FC236}">
                  <a16:creationId xmlns:a16="http://schemas.microsoft.com/office/drawing/2014/main" id="{42EBB15A-484F-4F91-A357-0DFDE3BF8AA1}"/>
                </a:ext>
              </a:extLst>
            </p:cNvPr>
            <p:cNvSpPr txBox="1"/>
            <p:nvPr/>
          </p:nvSpPr>
          <p:spPr>
            <a:xfrm>
              <a:off x="8960573" y="3215200"/>
              <a:ext cx="1205594"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p</a:t>
              </a:r>
              <a:r>
                <a:rPr lang="de-de" sz="1400" dirty="0">
                  <a:solidFill>
                    <a:srgbClr val="515151"/>
                  </a:solidFill>
                  <a:latin typeface="Arial"/>
                </a:rPr>
                <a:t> = 0,002</a:t>
              </a:r>
            </a:p>
          </p:txBody>
        </p:sp>
        <p:sp>
          <p:nvSpPr>
            <p:cNvPr id="26" name="TextBox 25">
              <a:extLst>
                <a:ext uri="{FF2B5EF4-FFF2-40B4-BE49-F238E27FC236}">
                  <a16:creationId xmlns:a16="http://schemas.microsoft.com/office/drawing/2014/main" id="{70748E0F-D6EC-418E-B3C4-970C92A0DF08}"/>
                </a:ext>
              </a:extLst>
            </p:cNvPr>
            <p:cNvSpPr txBox="1"/>
            <p:nvPr/>
          </p:nvSpPr>
          <p:spPr>
            <a:xfrm>
              <a:off x="10454877" y="2858561"/>
              <a:ext cx="1034874"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p = 0,325</a:t>
              </a:r>
            </a:p>
          </p:txBody>
        </p:sp>
        <p:sp>
          <p:nvSpPr>
            <p:cNvPr id="132" name="TextBox 131">
              <a:extLst>
                <a:ext uri="{FF2B5EF4-FFF2-40B4-BE49-F238E27FC236}">
                  <a16:creationId xmlns:a16="http://schemas.microsoft.com/office/drawing/2014/main" id="{57CF622E-7961-40D1-966B-7D7A915C83D4}"/>
                </a:ext>
              </a:extLst>
            </p:cNvPr>
            <p:cNvSpPr txBox="1"/>
            <p:nvPr/>
          </p:nvSpPr>
          <p:spPr>
            <a:xfrm>
              <a:off x="8245248" y="3458963"/>
              <a:ext cx="417867"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2</a:t>
              </a:r>
            </a:p>
          </p:txBody>
        </p:sp>
        <p:sp>
          <p:nvSpPr>
            <p:cNvPr id="133" name="TextBox 132">
              <a:extLst>
                <a:ext uri="{FF2B5EF4-FFF2-40B4-BE49-F238E27FC236}">
                  <a16:creationId xmlns:a16="http://schemas.microsoft.com/office/drawing/2014/main" id="{28FDA1A2-0F68-4B84-B6E8-9E4B0482BEB0}"/>
                </a:ext>
              </a:extLst>
            </p:cNvPr>
            <p:cNvSpPr txBox="1"/>
            <p:nvPr/>
          </p:nvSpPr>
          <p:spPr>
            <a:xfrm>
              <a:off x="8245248" y="4313681"/>
              <a:ext cx="417867"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0</a:t>
              </a:r>
            </a:p>
          </p:txBody>
        </p:sp>
        <p:cxnSp>
          <p:nvCxnSpPr>
            <p:cNvPr id="102" name="Straight Connector 101">
              <a:extLst>
                <a:ext uri="{FF2B5EF4-FFF2-40B4-BE49-F238E27FC236}">
                  <a16:creationId xmlns:a16="http://schemas.microsoft.com/office/drawing/2014/main" id="{7A7DBAC2-1F01-4948-96F4-369D88B13EC1}"/>
                </a:ext>
              </a:extLst>
            </p:cNvPr>
            <p:cNvCxnSpPr/>
            <p:nvPr/>
          </p:nvCxnSpPr>
          <p:spPr>
            <a:xfrm>
              <a:off x="8689436" y="2490669"/>
              <a:ext cx="0" cy="2673124"/>
            </a:xfrm>
            <a:prstGeom prst="line">
              <a:avLst/>
            </a:prstGeom>
            <a:noFill/>
            <a:ln w="15875" cap="flat" cmpd="sng" algn="ctr">
              <a:solidFill>
                <a:srgbClr val="515151"/>
              </a:solidFill>
              <a:prstDash val="solid"/>
              <a:miter lim="800000"/>
            </a:ln>
            <a:effectLst/>
          </p:spPr>
        </p:cxnSp>
        <p:cxnSp>
          <p:nvCxnSpPr>
            <p:cNvPr id="103" name="Straight Connector 102">
              <a:extLst>
                <a:ext uri="{FF2B5EF4-FFF2-40B4-BE49-F238E27FC236}">
                  <a16:creationId xmlns:a16="http://schemas.microsoft.com/office/drawing/2014/main" id="{EFC4F4B7-D144-4297-895B-3671803750EF}"/>
                </a:ext>
              </a:extLst>
            </p:cNvPr>
            <p:cNvCxnSpPr/>
            <p:nvPr/>
          </p:nvCxnSpPr>
          <p:spPr>
            <a:xfrm>
              <a:off x="8614143" y="2760155"/>
              <a:ext cx="81440" cy="0"/>
            </a:xfrm>
            <a:prstGeom prst="line">
              <a:avLst/>
            </a:prstGeom>
            <a:noFill/>
            <a:ln w="12700" cap="flat" cmpd="sng" algn="ctr">
              <a:solidFill>
                <a:srgbClr val="515151"/>
              </a:solidFill>
              <a:prstDash val="solid"/>
              <a:miter lim="800000"/>
            </a:ln>
            <a:effectLst/>
          </p:spPr>
        </p:cxnSp>
        <p:cxnSp>
          <p:nvCxnSpPr>
            <p:cNvPr id="104" name="Straight Connector 103">
              <a:extLst>
                <a:ext uri="{FF2B5EF4-FFF2-40B4-BE49-F238E27FC236}">
                  <a16:creationId xmlns:a16="http://schemas.microsoft.com/office/drawing/2014/main" id="{AFD73814-1B69-4411-8CB1-00FFAEFE06BA}"/>
                </a:ext>
              </a:extLst>
            </p:cNvPr>
            <p:cNvCxnSpPr/>
            <p:nvPr/>
          </p:nvCxnSpPr>
          <p:spPr>
            <a:xfrm>
              <a:off x="8614143" y="3612889"/>
              <a:ext cx="81440" cy="0"/>
            </a:xfrm>
            <a:prstGeom prst="line">
              <a:avLst/>
            </a:prstGeom>
            <a:noFill/>
            <a:ln w="12700" cap="flat" cmpd="sng" algn="ctr">
              <a:solidFill>
                <a:srgbClr val="515151"/>
              </a:solidFill>
              <a:prstDash val="solid"/>
              <a:miter lim="800000"/>
            </a:ln>
            <a:effectLst/>
          </p:spPr>
        </p:cxnSp>
        <p:cxnSp>
          <p:nvCxnSpPr>
            <p:cNvPr id="105" name="Straight Connector 104">
              <a:extLst>
                <a:ext uri="{FF2B5EF4-FFF2-40B4-BE49-F238E27FC236}">
                  <a16:creationId xmlns:a16="http://schemas.microsoft.com/office/drawing/2014/main" id="{9064F91A-6B32-4F0C-AD9D-002D78AFF5D6}"/>
                </a:ext>
              </a:extLst>
            </p:cNvPr>
            <p:cNvCxnSpPr/>
            <p:nvPr/>
          </p:nvCxnSpPr>
          <p:spPr>
            <a:xfrm>
              <a:off x="8614143" y="4465626"/>
              <a:ext cx="81440" cy="0"/>
            </a:xfrm>
            <a:prstGeom prst="line">
              <a:avLst/>
            </a:prstGeom>
            <a:noFill/>
            <a:ln w="12700" cap="flat" cmpd="sng" algn="ctr">
              <a:solidFill>
                <a:srgbClr val="515151"/>
              </a:solidFill>
              <a:prstDash val="solid"/>
              <a:miter lim="800000"/>
            </a:ln>
            <a:effectLst/>
          </p:spPr>
        </p:cxnSp>
        <p:cxnSp>
          <p:nvCxnSpPr>
            <p:cNvPr id="106" name="Straight Connector 105">
              <a:extLst>
                <a:ext uri="{FF2B5EF4-FFF2-40B4-BE49-F238E27FC236}">
                  <a16:creationId xmlns:a16="http://schemas.microsoft.com/office/drawing/2014/main" id="{F6BFAD62-A733-4F61-A67B-E02F0D843E1F}"/>
                </a:ext>
              </a:extLst>
            </p:cNvPr>
            <p:cNvCxnSpPr>
              <a:cxnSpLocks/>
            </p:cNvCxnSpPr>
            <p:nvPr/>
          </p:nvCxnSpPr>
          <p:spPr>
            <a:xfrm>
              <a:off x="8686142" y="5163794"/>
              <a:ext cx="3110799" cy="0"/>
            </a:xfrm>
            <a:prstGeom prst="line">
              <a:avLst/>
            </a:prstGeom>
            <a:noFill/>
            <a:ln w="15875" cap="flat" cmpd="sng" algn="ctr">
              <a:solidFill>
                <a:srgbClr val="515151"/>
              </a:solidFill>
              <a:prstDash val="solid"/>
              <a:miter lim="800000"/>
            </a:ln>
            <a:effectLst/>
          </p:spPr>
        </p:cxnSp>
        <p:sp>
          <p:nvSpPr>
            <p:cNvPr id="107" name="TextBox 106">
              <a:extLst>
                <a:ext uri="{FF2B5EF4-FFF2-40B4-BE49-F238E27FC236}">
                  <a16:creationId xmlns:a16="http://schemas.microsoft.com/office/drawing/2014/main" id="{A89D6333-D5B4-407C-99B6-CEEA8F5D2FAB}"/>
                </a:ext>
              </a:extLst>
            </p:cNvPr>
            <p:cNvSpPr txBox="1"/>
            <p:nvPr/>
          </p:nvSpPr>
          <p:spPr>
            <a:xfrm>
              <a:off x="8730460" y="5199766"/>
              <a:ext cx="407205"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0</a:t>
              </a:r>
            </a:p>
          </p:txBody>
        </p:sp>
        <p:sp>
          <p:nvSpPr>
            <p:cNvPr id="108" name="TextBox 107">
              <a:extLst>
                <a:ext uri="{FF2B5EF4-FFF2-40B4-BE49-F238E27FC236}">
                  <a16:creationId xmlns:a16="http://schemas.microsoft.com/office/drawing/2014/main" id="{BF1CC39C-3B97-4AB9-9B47-3975136F5714}"/>
                </a:ext>
              </a:extLst>
            </p:cNvPr>
            <p:cNvSpPr txBox="1"/>
            <p:nvPr/>
          </p:nvSpPr>
          <p:spPr>
            <a:xfrm>
              <a:off x="9895588" y="5199766"/>
              <a:ext cx="586033"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12</a:t>
              </a:r>
            </a:p>
          </p:txBody>
        </p:sp>
        <p:sp>
          <p:nvSpPr>
            <p:cNvPr id="109" name="TextBox 108">
              <a:extLst>
                <a:ext uri="{FF2B5EF4-FFF2-40B4-BE49-F238E27FC236}">
                  <a16:creationId xmlns:a16="http://schemas.microsoft.com/office/drawing/2014/main" id="{A1D2A0BE-F279-486B-827C-E58399B8BDB6}"/>
                </a:ext>
              </a:extLst>
            </p:cNvPr>
            <p:cNvSpPr txBox="1"/>
            <p:nvPr/>
          </p:nvSpPr>
          <p:spPr>
            <a:xfrm>
              <a:off x="11155703" y="5199766"/>
              <a:ext cx="586033"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24</a:t>
              </a:r>
            </a:p>
          </p:txBody>
        </p:sp>
        <p:cxnSp>
          <p:nvCxnSpPr>
            <p:cNvPr id="110" name="Straight Connector 109">
              <a:extLst>
                <a:ext uri="{FF2B5EF4-FFF2-40B4-BE49-F238E27FC236}">
                  <a16:creationId xmlns:a16="http://schemas.microsoft.com/office/drawing/2014/main" id="{C6AD4A98-273B-4448-9D63-6F90106429DC}"/>
                </a:ext>
              </a:extLst>
            </p:cNvPr>
            <p:cNvCxnSpPr>
              <a:cxnSpLocks/>
            </p:cNvCxnSpPr>
            <p:nvPr/>
          </p:nvCxnSpPr>
          <p:spPr>
            <a:xfrm rot="16200000">
              <a:off x="8893343" y="5199235"/>
              <a:ext cx="81441" cy="0"/>
            </a:xfrm>
            <a:prstGeom prst="line">
              <a:avLst/>
            </a:prstGeom>
            <a:noFill/>
            <a:ln w="12700" cap="flat" cmpd="sng" algn="ctr">
              <a:solidFill>
                <a:srgbClr val="515151"/>
              </a:solidFill>
              <a:prstDash val="solid"/>
              <a:miter lim="800000"/>
            </a:ln>
            <a:effectLst/>
          </p:spPr>
        </p:cxnSp>
        <p:cxnSp>
          <p:nvCxnSpPr>
            <p:cNvPr id="111" name="Straight Connector 110">
              <a:extLst>
                <a:ext uri="{FF2B5EF4-FFF2-40B4-BE49-F238E27FC236}">
                  <a16:creationId xmlns:a16="http://schemas.microsoft.com/office/drawing/2014/main" id="{46A08AAD-B299-47E8-A0E1-67B9BD780178}"/>
                </a:ext>
              </a:extLst>
            </p:cNvPr>
            <p:cNvCxnSpPr>
              <a:cxnSpLocks/>
            </p:cNvCxnSpPr>
            <p:nvPr/>
          </p:nvCxnSpPr>
          <p:spPr>
            <a:xfrm rot="16200000">
              <a:off x="10152908" y="5199235"/>
              <a:ext cx="81441" cy="0"/>
            </a:xfrm>
            <a:prstGeom prst="line">
              <a:avLst/>
            </a:prstGeom>
            <a:noFill/>
            <a:ln w="12700" cap="flat" cmpd="sng" algn="ctr">
              <a:solidFill>
                <a:srgbClr val="515151"/>
              </a:solidFill>
              <a:prstDash val="solid"/>
              <a:miter lim="800000"/>
            </a:ln>
            <a:effectLst/>
          </p:spPr>
        </p:cxnSp>
        <p:cxnSp>
          <p:nvCxnSpPr>
            <p:cNvPr id="112" name="Straight Connector 111">
              <a:extLst>
                <a:ext uri="{FF2B5EF4-FFF2-40B4-BE49-F238E27FC236}">
                  <a16:creationId xmlns:a16="http://schemas.microsoft.com/office/drawing/2014/main" id="{EBF76092-D566-49F4-8391-3FA458BB30D0}"/>
                </a:ext>
              </a:extLst>
            </p:cNvPr>
            <p:cNvCxnSpPr>
              <a:cxnSpLocks/>
            </p:cNvCxnSpPr>
            <p:nvPr/>
          </p:nvCxnSpPr>
          <p:spPr>
            <a:xfrm rot="16200000">
              <a:off x="11412474" y="5199235"/>
              <a:ext cx="81441" cy="0"/>
            </a:xfrm>
            <a:prstGeom prst="line">
              <a:avLst/>
            </a:prstGeom>
            <a:noFill/>
            <a:ln w="12700" cap="flat" cmpd="sng" algn="ctr">
              <a:solidFill>
                <a:srgbClr val="515151"/>
              </a:solidFill>
              <a:prstDash val="solid"/>
              <a:miter lim="800000"/>
            </a:ln>
            <a:effectLst/>
          </p:spPr>
        </p:cxnSp>
        <p:sp>
          <p:nvSpPr>
            <p:cNvPr id="113" name="TextBox 112">
              <a:extLst>
                <a:ext uri="{FF2B5EF4-FFF2-40B4-BE49-F238E27FC236}">
                  <a16:creationId xmlns:a16="http://schemas.microsoft.com/office/drawing/2014/main" id="{BAAAF061-D7DF-4551-B052-AD2CC87FA25C}"/>
                </a:ext>
              </a:extLst>
            </p:cNvPr>
            <p:cNvSpPr txBox="1"/>
            <p:nvPr/>
          </p:nvSpPr>
          <p:spPr>
            <a:xfrm>
              <a:off x="8683289" y="2232021"/>
              <a:ext cx="3110793" cy="338554"/>
            </a:xfrm>
            <a:prstGeom prst="rect">
              <a:avLst/>
            </a:prstGeom>
            <a:noFill/>
          </p:spPr>
          <p:txBody>
            <a:bodyPr wrap="square" rtlCol="0" anchor="t">
              <a:spAutoFit/>
            </a:bodyPr>
            <a:lstStyle/>
            <a:p>
              <a:pPr algn="ctr" defTabSz="727272">
                <a:defRPr/>
              </a:pPr>
              <a:r>
                <a:rPr lang="de-DE" sz="1600" b="1" dirty="0">
                  <a:solidFill>
                    <a:srgbClr val="515151"/>
                  </a:solidFill>
                  <a:latin typeface="Arial"/>
                </a:rPr>
                <a:t>Schenkelhals</a:t>
              </a:r>
              <a:endParaRPr lang="de-de" sz="1600" b="1" dirty="0">
                <a:solidFill>
                  <a:srgbClr val="515151"/>
                </a:solidFill>
                <a:latin typeface="Arial"/>
              </a:endParaRPr>
            </a:p>
          </p:txBody>
        </p:sp>
        <p:grpSp>
          <p:nvGrpSpPr>
            <p:cNvPr id="47" name="Group 46">
              <a:extLst>
                <a:ext uri="{FF2B5EF4-FFF2-40B4-BE49-F238E27FC236}">
                  <a16:creationId xmlns:a16="http://schemas.microsoft.com/office/drawing/2014/main" id="{CD8965D2-805D-40FD-BC4C-F93775F1DAE3}"/>
                </a:ext>
              </a:extLst>
            </p:cNvPr>
            <p:cNvGrpSpPr/>
            <p:nvPr/>
          </p:nvGrpSpPr>
          <p:grpSpPr>
            <a:xfrm>
              <a:off x="10133996" y="2936239"/>
              <a:ext cx="81440" cy="895853"/>
              <a:chOff x="4130479" y="2139639"/>
              <a:chExt cx="72000" cy="1015200"/>
            </a:xfrm>
          </p:grpSpPr>
          <p:cxnSp>
            <p:nvCxnSpPr>
              <p:cNvPr id="81" name="Straight Connector 80">
                <a:extLst>
                  <a:ext uri="{FF2B5EF4-FFF2-40B4-BE49-F238E27FC236}">
                    <a16:creationId xmlns:a16="http://schemas.microsoft.com/office/drawing/2014/main" id="{2C9896E2-1976-49D7-81CD-CCF0752F25FD}"/>
                  </a:ext>
                </a:extLst>
              </p:cNvPr>
              <p:cNvCxnSpPr/>
              <p:nvPr/>
            </p:nvCxnSpPr>
            <p:spPr>
              <a:xfrm>
                <a:off x="4166935" y="2139639"/>
                <a:ext cx="0" cy="1015200"/>
              </a:xfrm>
              <a:prstGeom prst="line">
                <a:avLst/>
              </a:prstGeom>
              <a:noFill/>
              <a:ln w="25400" cap="flat" cmpd="sng" algn="ctr">
                <a:solidFill>
                  <a:schemeClr val="accent3"/>
                </a:solidFill>
                <a:prstDash val="solid"/>
                <a:miter lim="800000"/>
              </a:ln>
              <a:effectLst/>
            </p:spPr>
          </p:cxnSp>
          <p:cxnSp>
            <p:nvCxnSpPr>
              <p:cNvPr id="82" name="Straight Connector 81">
                <a:extLst>
                  <a:ext uri="{FF2B5EF4-FFF2-40B4-BE49-F238E27FC236}">
                    <a16:creationId xmlns:a16="http://schemas.microsoft.com/office/drawing/2014/main" id="{4D53AE0A-C56E-438F-997A-7C4168ECE02D}"/>
                  </a:ext>
                </a:extLst>
              </p:cNvPr>
              <p:cNvCxnSpPr/>
              <p:nvPr/>
            </p:nvCxnSpPr>
            <p:spPr>
              <a:xfrm>
                <a:off x="4130479" y="2142677"/>
                <a:ext cx="72000" cy="0"/>
              </a:xfrm>
              <a:prstGeom prst="line">
                <a:avLst/>
              </a:prstGeom>
              <a:noFill/>
              <a:ln w="25400" cap="flat" cmpd="sng" algn="ctr">
                <a:solidFill>
                  <a:schemeClr val="accent3"/>
                </a:solidFill>
                <a:prstDash val="solid"/>
                <a:miter lim="800000"/>
              </a:ln>
              <a:effectLst/>
            </p:spPr>
          </p:cxnSp>
          <p:cxnSp>
            <p:nvCxnSpPr>
              <p:cNvPr id="83" name="Straight Connector 82">
                <a:extLst>
                  <a:ext uri="{FF2B5EF4-FFF2-40B4-BE49-F238E27FC236}">
                    <a16:creationId xmlns:a16="http://schemas.microsoft.com/office/drawing/2014/main" id="{41B1C2B3-FB93-4344-A56C-C0D7ADE70DA8}"/>
                  </a:ext>
                </a:extLst>
              </p:cNvPr>
              <p:cNvCxnSpPr/>
              <p:nvPr/>
            </p:nvCxnSpPr>
            <p:spPr>
              <a:xfrm>
                <a:off x="4130479" y="3149099"/>
                <a:ext cx="72000" cy="0"/>
              </a:xfrm>
              <a:prstGeom prst="line">
                <a:avLst/>
              </a:prstGeom>
              <a:noFill/>
              <a:ln w="25400" cap="flat" cmpd="sng" algn="ctr">
                <a:solidFill>
                  <a:schemeClr val="accent3"/>
                </a:solidFill>
                <a:prstDash val="solid"/>
                <a:miter lim="800000"/>
              </a:ln>
              <a:effectLst/>
            </p:spPr>
          </p:cxnSp>
        </p:grpSp>
        <p:grpSp>
          <p:nvGrpSpPr>
            <p:cNvPr id="48" name="Group 47">
              <a:extLst>
                <a:ext uri="{FF2B5EF4-FFF2-40B4-BE49-F238E27FC236}">
                  <a16:creationId xmlns:a16="http://schemas.microsoft.com/office/drawing/2014/main" id="{9C148865-5D35-489F-AC68-7873255DB338}"/>
                </a:ext>
              </a:extLst>
            </p:cNvPr>
            <p:cNvGrpSpPr/>
            <p:nvPr/>
          </p:nvGrpSpPr>
          <p:grpSpPr>
            <a:xfrm>
              <a:off x="11433607" y="2811806"/>
              <a:ext cx="81440" cy="1742842"/>
              <a:chOff x="4130479" y="2139639"/>
              <a:chExt cx="72000" cy="1015200"/>
            </a:xfrm>
          </p:grpSpPr>
          <p:cxnSp>
            <p:nvCxnSpPr>
              <p:cNvPr id="78" name="Straight Connector 77">
                <a:extLst>
                  <a:ext uri="{FF2B5EF4-FFF2-40B4-BE49-F238E27FC236}">
                    <a16:creationId xmlns:a16="http://schemas.microsoft.com/office/drawing/2014/main" id="{7FA39157-7B30-4395-BA70-6BADEA19CD4C}"/>
                  </a:ext>
                </a:extLst>
              </p:cNvPr>
              <p:cNvCxnSpPr/>
              <p:nvPr/>
            </p:nvCxnSpPr>
            <p:spPr>
              <a:xfrm>
                <a:off x="4166935" y="2139639"/>
                <a:ext cx="0" cy="1015200"/>
              </a:xfrm>
              <a:prstGeom prst="line">
                <a:avLst/>
              </a:prstGeom>
              <a:noFill/>
              <a:ln w="25400" cap="flat" cmpd="sng" algn="ctr">
                <a:solidFill>
                  <a:schemeClr val="accent1">
                    <a:lumMod val="75000"/>
                  </a:schemeClr>
                </a:solidFill>
                <a:prstDash val="solid"/>
                <a:miter lim="800000"/>
              </a:ln>
              <a:effectLst/>
            </p:spPr>
          </p:cxnSp>
          <p:cxnSp>
            <p:nvCxnSpPr>
              <p:cNvPr id="79" name="Straight Connector 78">
                <a:extLst>
                  <a:ext uri="{FF2B5EF4-FFF2-40B4-BE49-F238E27FC236}">
                    <a16:creationId xmlns:a16="http://schemas.microsoft.com/office/drawing/2014/main" id="{AE98D0F8-E5DF-48F4-BBF2-7AA456F51A57}"/>
                  </a:ext>
                </a:extLst>
              </p:cNvPr>
              <p:cNvCxnSpPr/>
              <p:nvPr/>
            </p:nvCxnSpPr>
            <p:spPr>
              <a:xfrm>
                <a:off x="4130479" y="2142677"/>
                <a:ext cx="72000" cy="0"/>
              </a:xfrm>
              <a:prstGeom prst="line">
                <a:avLst/>
              </a:prstGeom>
              <a:noFill/>
              <a:ln w="25400" cap="flat" cmpd="sng" algn="ctr">
                <a:solidFill>
                  <a:schemeClr val="accent1">
                    <a:lumMod val="75000"/>
                  </a:schemeClr>
                </a:solidFill>
                <a:prstDash val="solid"/>
                <a:miter lim="800000"/>
              </a:ln>
              <a:effectLst/>
            </p:spPr>
          </p:cxnSp>
          <p:cxnSp>
            <p:nvCxnSpPr>
              <p:cNvPr id="80" name="Straight Connector 79">
                <a:extLst>
                  <a:ext uri="{FF2B5EF4-FFF2-40B4-BE49-F238E27FC236}">
                    <a16:creationId xmlns:a16="http://schemas.microsoft.com/office/drawing/2014/main" id="{33B2C77C-E6E4-4F96-81B5-0DB924C2335B}"/>
                  </a:ext>
                </a:extLst>
              </p:cNvPr>
              <p:cNvCxnSpPr/>
              <p:nvPr/>
            </p:nvCxnSpPr>
            <p:spPr>
              <a:xfrm>
                <a:off x="4130479" y="3151101"/>
                <a:ext cx="72000" cy="0"/>
              </a:xfrm>
              <a:prstGeom prst="line">
                <a:avLst/>
              </a:prstGeom>
              <a:noFill/>
              <a:ln w="25400" cap="flat" cmpd="sng" algn="ctr">
                <a:solidFill>
                  <a:schemeClr val="accent1">
                    <a:lumMod val="75000"/>
                  </a:schemeClr>
                </a:solidFill>
                <a:prstDash val="solid"/>
                <a:miter lim="800000"/>
              </a:ln>
              <a:effectLst/>
            </p:spPr>
          </p:cxnSp>
        </p:grpSp>
        <p:grpSp>
          <p:nvGrpSpPr>
            <p:cNvPr id="49" name="Group 48">
              <a:extLst>
                <a:ext uri="{FF2B5EF4-FFF2-40B4-BE49-F238E27FC236}">
                  <a16:creationId xmlns:a16="http://schemas.microsoft.com/office/drawing/2014/main" id="{7BB3A6B8-981C-47B4-8B7E-B28FAF9167C2}"/>
                </a:ext>
              </a:extLst>
            </p:cNvPr>
            <p:cNvGrpSpPr/>
            <p:nvPr/>
          </p:nvGrpSpPr>
          <p:grpSpPr>
            <a:xfrm>
              <a:off x="10175264" y="3893068"/>
              <a:ext cx="81440" cy="1152394"/>
              <a:chOff x="4130479" y="2139639"/>
              <a:chExt cx="72000" cy="1015200"/>
            </a:xfrm>
          </p:grpSpPr>
          <p:cxnSp>
            <p:nvCxnSpPr>
              <p:cNvPr id="75" name="Straight Connector 74">
                <a:extLst>
                  <a:ext uri="{FF2B5EF4-FFF2-40B4-BE49-F238E27FC236}">
                    <a16:creationId xmlns:a16="http://schemas.microsoft.com/office/drawing/2014/main" id="{5E17D192-0449-443E-9BE9-8C1E6E666A8F}"/>
                  </a:ext>
                </a:extLst>
              </p:cNvPr>
              <p:cNvCxnSpPr/>
              <p:nvPr/>
            </p:nvCxnSpPr>
            <p:spPr>
              <a:xfrm>
                <a:off x="4166935" y="2139639"/>
                <a:ext cx="0" cy="1015200"/>
              </a:xfrm>
              <a:prstGeom prst="line">
                <a:avLst/>
              </a:prstGeom>
              <a:noFill/>
              <a:ln w="25400" cap="flat" cmpd="sng" algn="ctr">
                <a:solidFill>
                  <a:schemeClr val="accent1">
                    <a:lumMod val="75000"/>
                  </a:schemeClr>
                </a:solidFill>
                <a:prstDash val="solid"/>
                <a:miter lim="800000"/>
              </a:ln>
              <a:effectLst/>
            </p:spPr>
          </p:cxnSp>
          <p:cxnSp>
            <p:nvCxnSpPr>
              <p:cNvPr id="76" name="Straight Connector 75">
                <a:extLst>
                  <a:ext uri="{FF2B5EF4-FFF2-40B4-BE49-F238E27FC236}">
                    <a16:creationId xmlns:a16="http://schemas.microsoft.com/office/drawing/2014/main" id="{1DCF814C-DD90-4EBB-9A4A-54200AC9A020}"/>
                  </a:ext>
                </a:extLst>
              </p:cNvPr>
              <p:cNvCxnSpPr/>
              <p:nvPr/>
            </p:nvCxnSpPr>
            <p:spPr>
              <a:xfrm>
                <a:off x="4130479" y="2142677"/>
                <a:ext cx="72000" cy="0"/>
              </a:xfrm>
              <a:prstGeom prst="line">
                <a:avLst/>
              </a:prstGeom>
              <a:noFill/>
              <a:ln w="25400" cap="flat" cmpd="sng" algn="ctr">
                <a:solidFill>
                  <a:schemeClr val="accent1">
                    <a:lumMod val="75000"/>
                  </a:schemeClr>
                </a:solidFill>
                <a:prstDash val="solid"/>
                <a:miter lim="800000"/>
              </a:ln>
              <a:effectLst/>
            </p:spPr>
          </p:cxnSp>
          <p:cxnSp>
            <p:nvCxnSpPr>
              <p:cNvPr id="77" name="Straight Connector 76">
                <a:extLst>
                  <a:ext uri="{FF2B5EF4-FFF2-40B4-BE49-F238E27FC236}">
                    <a16:creationId xmlns:a16="http://schemas.microsoft.com/office/drawing/2014/main" id="{FA58ACB6-FB08-43C3-AC6F-8570129A39D2}"/>
                  </a:ext>
                </a:extLst>
              </p:cNvPr>
              <p:cNvCxnSpPr/>
              <p:nvPr/>
            </p:nvCxnSpPr>
            <p:spPr>
              <a:xfrm>
                <a:off x="4130479" y="3152127"/>
                <a:ext cx="72000" cy="0"/>
              </a:xfrm>
              <a:prstGeom prst="line">
                <a:avLst/>
              </a:prstGeom>
              <a:noFill/>
              <a:ln w="25400" cap="flat" cmpd="sng" algn="ctr">
                <a:solidFill>
                  <a:schemeClr val="accent1">
                    <a:lumMod val="75000"/>
                  </a:schemeClr>
                </a:solidFill>
                <a:prstDash val="solid"/>
                <a:miter lim="800000"/>
              </a:ln>
              <a:effectLst/>
            </p:spPr>
          </p:cxnSp>
        </p:grpSp>
        <p:sp>
          <p:nvSpPr>
            <p:cNvPr id="50" name="Freeform: Shape 49">
              <a:extLst>
                <a:ext uri="{FF2B5EF4-FFF2-40B4-BE49-F238E27FC236}">
                  <a16:creationId xmlns:a16="http://schemas.microsoft.com/office/drawing/2014/main" id="{29B29003-8507-40DF-8799-9412D29E0D32}"/>
                </a:ext>
              </a:extLst>
            </p:cNvPr>
            <p:cNvSpPr/>
            <p:nvPr/>
          </p:nvSpPr>
          <p:spPr>
            <a:xfrm>
              <a:off x="8953179" y="3678208"/>
              <a:ext cx="2522188" cy="790333"/>
            </a:xfrm>
            <a:custGeom>
              <a:avLst/>
              <a:gdLst>
                <a:gd name="connsiteX0" fmla="*/ 2229799 w 2229799"/>
                <a:gd name="connsiteY0" fmla="*/ 0 h 698711"/>
                <a:gd name="connsiteX1" fmla="*/ 1111862 w 2229799"/>
                <a:gd name="connsiteY1" fmla="*/ 695674 h 698711"/>
                <a:gd name="connsiteX2" fmla="*/ 0 w 2229799"/>
                <a:gd name="connsiteY2" fmla="*/ 698711 h 698711"/>
                <a:gd name="connsiteX0" fmla="*/ 2229799 w 2229799"/>
                <a:gd name="connsiteY0" fmla="*/ 0 h 698712"/>
                <a:gd name="connsiteX1" fmla="*/ 1120975 w 2229799"/>
                <a:gd name="connsiteY1" fmla="*/ 698712 h 698712"/>
                <a:gd name="connsiteX2" fmla="*/ 0 w 2229799"/>
                <a:gd name="connsiteY2" fmla="*/ 698711 h 698712"/>
              </a:gdLst>
              <a:ahLst/>
              <a:cxnLst>
                <a:cxn ang="0">
                  <a:pos x="connsiteX0" y="connsiteY0"/>
                </a:cxn>
                <a:cxn ang="0">
                  <a:pos x="connsiteX1" y="connsiteY1"/>
                </a:cxn>
                <a:cxn ang="0">
                  <a:pos x="connsiteX2" y="connsiteY2"/>
                </a:cxn>
              </a:cxnLst>
              <a:rect l="l" t="t" r="r" b="b"/>
              <a:pathLst>
                <a:path w="2229799" h="698712">
                  <a:moveTo>
                    <a:pt x="2229799" y="0"/>
                  </a:moveTo>
                  <a:lnTo>
                    <a:pt x="1120975" y="698712"/>
                  </a:lnTo>
                  <a:lnTo>
                    <a:pt x="0" y="698711"/>
                  </a:lnTo>
                </a:path>
              </a:pathLst>
            </a:custGeom>
            <a:noFill/>
            <a:ln w="25400" cap="flat" cmpd="sng" algn="ctr">
              <a:solidFill>
                <a:schemeClr val="accent1">
                  <a:lumMod val="75000"/>
                </a:schemeClr>
              </a:solid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51" name="Oval 50">
              <a:extLst>
                <a:ext uri="{FF2B5EF4-FFF2-40B4-BE49-F238E27FC236}">
                  <a16:creationId xmlns:a16="http://schemas.microsoft.com/office/drawing/2014/main" id="{18F60997-82D7-4CDF-93D7-E93585DCD7B2}"/>
                </a:ext>
              </a:extLst>
            </p:cNvPr>
            <p:cNvSpPr/>
            <p:nvPr/>
          </p:nvSpPr>
          <p:spPr>
            <a:xfrm>
              <a:off x="11389895" y="3141853"/>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52" name="Oval 51">
              <a:extLst>
                <a:ext uri="{FF2B5EF4-FFF2-40B4-BE49-F238E27FC236}">
                  <a16:creationId xmlns:a16="http://schemas.microsoft.com/office/drawing/2014/main" id="{DC50BCD0-049C-429F-9D14-7AFE87A6DE90}"/>
                </a:ext>
              </a:extLst>
            </p:cNvPr>
            <p:cNvSpPr/>
            <p:nvPr/>
          </p:nvSpPr>
          <p:spPr>
            <a:xfrm>
              <a:off x="10133996" y="3338137"/>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53" name="Oval 52">
              <a:extLst>
                <a:ext uri="{FF2B5EF4-FFF2-40B4-BE49-F238E27FC236}">
                  <a16:creationId xmlns:a16="http://schemas.microsoft.com/office/drawing/2014/main" id="{07AA084B-6EE0-49A1-ABEA-BB26D3DF3C43}"/>
                </a:ext>
              </a:extLst>
            </p:cNvPr>
            <p:cNvSpPr/>
            <p:nvPr/>
          </p:nvSpPr>
          <p:spPr>
            <a:xfrm>
              <a:off x="11433090" y="3638946"/>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54" name="Oval 53">
              <a:extLst>
                <a:ext uri="{FF2B5EF4-FFF2-40B4-BE49-F238E27FC236}">
                  <a16:creationId xmlns:a16="http://schemas.microsoft.com/office/drawing/2014/main" id="{4D624159-D8B4-449A-AA66-EA87AFDC6B2F}"/>
                </a:ext>
              </a:extLst>
            </p:cNvPr>
            <p:cNvSpPr/>
            <p:nvPr/>
          </p:nvSpPr>
          <p:spPr>
            <a:xfrm>
              <a:off x="10175264" y="4431514"/>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55" name="Oval 54">
              <a:extLst>
                <a:ext uri="{FF2B5EF4-FFF2-40B4-BE49-F238E27FC236}">
                  <a16:creationId xmlns:a16="http://schemas.microsoft.com/office/drawing/2014/main" id="{79F486C5-0AF1-4AF4-92F8-9E8A298E65C3}"/>
                </a:ext>
              </a:extLst>
            </p:cNvPr>
            <p:cNvSpPr/>
            <p:nvPr/>
          </p:nvSpPr>
          <p:spPr>
            <a:xfrm>
              <a:off x="8918092" y="4430284"/>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grpSp>
          <p:nvGrpSpPr>
            <p:cNvPr id="56" name="Group 55">
              <a:extLst>
                <a:ext uri="{FF2B5EF4-FFF2-40B4-BE49-F238E27FC236}">
                  <a16:creationId xmlns:a16="http://schemas.microsoft.com/office/drawing/2014/main" id="{180C0D2B-9D0C-4353-84AC-8E5B2E923D47}"/>
                </a:ext>
              </a:extLst>
            </p:cNvPr>
            <p:cNvGrpSpPr/>
            <p:nvPr/>
          </p:nvGrpSpPr>
          <p:grpSpPr>
            <a:xfrm>
              <a:off x="11386460" y="2603772"/>
              <a:ext cx="81440" cy="1172754"/>
              <a:chOff x="4130479" y="2139639"/>
              <a:chExt cx="72000" cy="1015200"/>
            </a:xfrm>
          </p:grpSpPr>
          <p:cxnSp>
            <p:nvCxnSpPr>
              <p:cNvPr id="72" name="Straight Connector 71">
                <a:extLst>
                  <a:ext uri="{FF2B5EF4-FFF2-40B4-BE49-F238E27FC236}">
                    <a16:creationId xmlns:a16="http://schemas.microsoft.com/office/drawing/2014/main" id="{05BE1A5F-A7CE-430B-9EB3-4920A68A698F}"/>
                  </a:ext>
                </a:extLst>
              </p:cNvPr>
              <p:cNvCxnSpPr/>
              <p:nvPr/>
            </p:nvCxnSpPr>
            <p:spPr>
              <a:xfrm>
                <a:off x="4166935" y="2139639"/>
                <a:ext cx="0" cy="1015200"/>
              </a:xfrm>
              <a:prstGeom prst="line">
                <a:avLst/>
              </a:prstGeom>
              <a:noFill/>
              <a:ln w="25400" cap="flat" cmpd="sng" algn="ctr">
                <a:solidFill>
                  <a:schemeClr val="accent3"/>
                </a:solidFill>
                <a:prstDash val="solid"/>
                <a:miter lim="800000"/>
              </a:ln>
              <a:effectLst/>
            </p:spPr>
          </p:cxnSp>
          <p:cxnSp>
            <p:nvCxnSpPr>
              <p:cNvPr id="73" name="Straight Connector 72">
                <a:extLst>
                  <a:ext uri="{FF2B5EF4-FFF2-40B4-BE49-F238E27FC236}">
                    <a16:creationId xmlns:a16="http://schemas.microsoft.com/office/drawing/2014/main" id="{DC7953CC-4B4A-4B67-B76A-8CB9B11916D8}"/>
                  </a:ext>
                </a:extLst>
              </p:cNvPr>
              <p:cNvCxnSpPr/>
              <p:nvPr/>
            </p:nvCxnSpPr>
            <p:spPr>
              <a:xfrm>
                <a:off x="4130479" y="2142677"/>
                <a:ext cx="72000" cy="0"/>
              </a:xfrm>
              <a:prstGeom prst="line">
                <a:avLst/>
              </a:prstGeom>
              <a:noFill/>
              <a:ln w="25400" cap="flat" cmpd="sng" algn="ctr">
                <a:solidFill>
                  <a:schemeClr val="accent3"/>
                </a:solidFill>
                <a:prstDash val="solid"/>
                <a:miter lim="800000"/>
              </a:ln>
              <a:effectLst/>
            </p:spPr>
          </p:cxnSp>
          <p:cxnSp>
            <p:nvCxnSpPr>
              <p:cNvPr id="74" name="Straight Connector 73">
                <a:extLst>
                  <a:ext uri="{FF2B5EF4-FFF2-40B4-BE49-F238E27FC236}">
                    <a16:creationId xmlns:a16="http://schemas.microsoft.com/office/drawing/2014/main" id="{330DCEB1-D9B5-42D2-BCF1-8552B93741BF}"/>
                  </a:ext>
                </a:extLst>
              </p:cNvPr>
              <p:cNvCxnSpPr/>
              <p:nvPr/>
            </p:nvCxnSpPr>
            <p:spPr>
              <a:xfrm>
                <a:off x="4130479" y="3149099"/>
                <a:ext cx="72000" cy="0"/>
              </a:xfrm>
              <a:prstGeom prst="line">
                <a:avLst/>
              </a:prstGeom>
              <a:noFill/>
              <a:ln w="25400" cap="flat" cmpd="sng" algn="ctr">
                <a:solidFill>
                  <a:schemeClr val="accent3"/>
                </a:solidFill>
                <a:prstDash val="solid"/>
                <a:miter lim="800000"/>
              </a:ln>
              <a:effectLst/>
            </p:spPr>
          </p:cxnSp>
        </p:grpSp>
        <p:sp>
          <p:nvSpPr>
            <p:cNvPr id="57" name="Freeform: Shape 56">
              <a:extLst>
                <a:ext uri="{FF2B5EF4-FFF2-40B4-BE49-F238E27FC236}">
                  <a16:creationId xmlns:a16="http://schemas.microsoft.com/office/drawing/2014/main" id="{7AA9A2E1-56ED-4A57-AB77-5DD788C1116E}"/>
                </a:ext>
              </a:extLst>
            </p:cNvPr>
            <p:cNvSpPr/>
            <p:nvPr/>
          </p:nvSpPr>
          <p:spPr>
            <a:xfrm>
              <a:off x="8911943" y="3183391"/>
              <a:ext cx="2515317" cy="1288584"/>
            </a:xfrm>
            <a:custGeom>
              <a:avLst/>
              <a:gdLst>
                <a:gd name="connsiteX0" fmla="*/ 2223724 w 2223724"/>
                <a:gd name="connsiteY0" fmla="*/ 0 h 1139202"/>
                <a:gd name="connsiteX1" fmla="*/ 1114900 w 2223724"/>
                <a:gd name="connsiteY1" fmla="*/ 173158 h 1139202"/>
                <a:gd name="connsiteX2" fmla="*/ 0 w 2223724"/>
                <a:gd name="connsiteY2" fmla="*/ 1139202 h 1139202"/>
              </a:gdLst>
              <a:ahLst/>
              <a:cxnLst>
                <a:cxn ang="0">
                  <a:pos x="connsiteX0" y="connsiteY0"/>
                </a:cxn>
                <a:cxn ang="0">
                  <a:pos x="connsiteX1" y="connsiteY1"/>
                </a:cxn>
                <a:cxn ang="0">
                  <a:pos x="connsiteX2" y="connsiteY2"/>
                </a:cxn>
              </a:cxnLst>
              <a:rect l="l" t="t" r="r" b="b"/>
              <a:pathLst>
                <a:path w="2223724" h="1139202">
                  <a:moveTo>
                    <a:pt x="2223724" y="0"/>
                  </a:moveTo>
                  <a:lnTo>
                    <a:pt x="1114900" y="173158"/>
                  </a:lnTo>
                  <a:lnTo>
                    <a:pt x="0" y="1139202"/>
                  </a:lnTo>
                </a:path>
              </a:pathLst>
            </a:custGeom>
            <a:noFill/>
            <a:ln w="25400" cap="flat" cmpd="sng" algn="ctr">
              <a:solidFill>
                <a:schemeClr val="accent3"/>
              </a:solid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58" name="Oval 57">
              <a:extLst>
                <a:ext uri="{FF2B5EF4-FFF2-40B4-BE49-F238E27FC236}">
                  <a16:creationId xmlns:a16="http://schemas.microsoft.com/office/drawing/2014/main" id="{0988152F-B120-427A-8A4C-B1CD6525471F}"/>
                </a:ext>
              </a:extLst>
            </p:cNvPr>
            <p:cNvSpPr/>
            <p:nvPr/>
          </p:nvSpPr>
          <p:spPr>
            <a:xfrm>
              <a:off x="8869116" y="4427304"/>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grpSp>
          <p:nvGrpSpPr>
            <p:cNvPr id="8" name="Gruppieren 7">
              <a:extLst>
                <a:ext uri="{FF2B5EF4-FFF2-40B4-BE49-F238E27FC236}">
                  <a16:creationId xmlns:a16="http://schemas.microsoft.com/office/drawing/2014/main" id="{254D0465-4A98-4858-804A-3E09D2448538}"/>
                </a:ext>
              </a:extLst>
            </p:cNvPr>
            <p:cNvGrpSpPr/>
            <p:nvPr/>
          </p:nvGrpSpPr>
          <p:grpSpPr>
            <a:xfrm>
              <a:off x="9614524" y="5698503"/>
              <a:ext cx="1957181" cy="407646"/>
              <a:chOff x="9876613" y="5193894"/>
              <a:chExt cx="1957181" cy="407646"/>
            </a:xfrm>
          </p:grpSpPr>
          <p:sp>
            <p:nvSpPr>
              <p:cNvPr id="61" name="TextBox 60">
                <a:extLst>
                  <a:ext uri="{FF2B5EF4-FFF2-40B4-BE49-F238E27FC236}">
                    <a16:creationId xmlns:a16="http://schemas.microsoft.com/office/drawing/2014/main" id="{5A8D1C57-13C7-4930-8FB0-26ED0866CB52}"/>
                  </a:ext>
                </a:extLst>
              </p:cNvPr>
              <p:cNvSpPr txBox="1"/>
              <p:nvPr/>
            </p:nvSpPr>
            <p:spPr>
              <a:xfrm>
                <a:off x="9990195" y="5262986"/>
                <a:ext cx="1843599" cy="338554"/>
              </a:xfrm>
              <a:prstGeom prst="rect">
                <a:avLst/>
              </a:prstGeom>
              <a:noFill/>
            </p:spPr>
            <p:txBody>
              <a:bodyPr wrap="square" rtlCol="0">
                <a:spAutoFit/>
              </a:bodyPr>
              <a:lstStyle/>
              <a:p>
                <a:pPr defTabSz="727272">
                  <a:defRPr/>
                </a:pPr>
                <a:r>
                  <a:rPr lang="de-de" sz="1600" b="1" dirty="0">
                    <a:solidFill>
                      <a:schemeClr val="accent3"/>
                    </a:solidFill>
                    <a:latin typeface="Arial"/>
                  </a:rPr>
                  <a:t>1,1 % Dmab</a:t>
                </a:r>
              </a:p>
            </p:txBody>
          </p:sp>
          <p:cxnSp>
            <p:nvCxnSpPr>
              <p:cNvPr id="64" name="Straight Arrow Connector 63">
                <a:extLst>
                  <a:ext uri="{FF2B5EF4-FFF2-40B4-BE49-F238E27FC236}">
                    <a16:creationId xmlns:a16="http://schemas.microsoft.com/office/drawing/2014/main" id="{ABA63632-C142-4AB8-B4FE-76EE1D26D281}"/>
                  </a:ext>
                </a:extLst>
              </p:cNvPr>
              <p:cNvCxnSpPr>
                <a:cxnSpLocks/>
              </p:cNvCxnSpPr>
              <p:nvPr/>
            </p:nvCxnSpPr>
            <p:spPr>
              <a:xfrm flipV="1">
                <a:off x="9876613" y="5193894"/>
                <a:ext cx="0" cy="323667"/>
              </a:xfrm>
              <a:prstGeom prst="straightConnector1">
                <a:avLst/>
              </a:prstGeom>
              <a:noFill/>
              <a:ln w="38100" cap="flat" cmpd="sng" algn="ctr">
                <a:solidFill>
                  <a:schemeClr val="accent3"/>
                </a:solidFill>
                <a:prstDash val="solid"/>
                <a:miter lim="800000"/>
                <a:tailEnd type="triangle"/>
              </a:ln>
              <a:effectLst/>
            </p:spPr>
          </p:cxnSp>
        </p:grpSp>
      </p:grpSp>
      <p:grpSp>
        <p:nvGrpSpPr>
          <p:cNvPr id="13" name="Gruppieren 12">
            <a:extLst>
              <a:ext uri="{FF2B5EF4-FFF2-40B4-BE49-F238E27FC236}">
                <a16:creationId xmlns:a16="http://schemas.microsoft.com/office/drawing/2014/main" id="{5A724CB4-093F-463C-A1A7-FB7917BD8E88}"/>
              </a:ext>
            </a:extLst>
          </p:cNvPr>
          <p:cNvGrpSpPr/>
          <p:nvPr/>
        </p:nvGrpSpPr>
        <p:grpSpPr>
          <a:xfrm>
            <a:off x="661988" y="6156014"/>
            <a:ext cx="2098594" cy="293767"/>
            <a:chOff x="5903333" y="5274501"/>
            <a:chExt cx="2098594" cy="293767"/>
          </a:xfrm>
        </p:grpSpPr>
        <p:sp>
          <p:nvSpPr>
            <p:cNvPr id="66" name="TextBox 65">
              <a:extLst>
                <a:ext uri="{FF2B5EF4-FFF2-40B4-BE49-F238E27FC236}">
                  <a16:creationId xmlns:a16="http://schemas.microsoft.com/office/drawing/2014/main" id="{0F1BB248-381F-4D83-BF7D-8E08293C164A}"/>
                </a:ext>
              </a:extLst>
            </p:cNvPr>
            <p:cNvSpPr txBox="1"/>
            <p:nvPr/>
          </p:nvSpPr>
          <p:spPr>
            <a:xfrm>
              <a:off x="6156235" y="5274501"/>
              <a:ext cx="724326" cy="276999"/>
            </a:xfrm>
            <a:prstGeom prst="rect">
              <a:avLst/>
            </a:prstGeom>
            <a:noFill/>
          </p:spPr>
          <p:txBody>
            <a:bodyPr wrap="square" rtlCol="0">
              <a:spAutoFit/>
            </a:bodyPr>
            <a:lstStyle/>
            <a:p>
              <a:pPr defTabSz="727272">
                <a:defRPr/>
              </a:pPr>
              <a:r>
                <a:rPr lang="de-de" sz="1200" dirty="0">
                  <a:solidFill>
                    <a:srgbClr val="515151"/>
                  </a:solidFill>
                  <a:latin typeface="Arial"/>
                </a:rPr>
                <a:t>Dmab</a:t>
              </a:r>
            </a:p>
          </p:txBody>
        </p:sp>
        <p:sp>
          <p:nvSpPr>
            <p:cNvPr id="67" name="TextBox 66">
              <a:extLst>
                <a:ext uri="{FF2B5EF4-FFF2-40B4-BE49-F238E27FC236}">
                  <a16:creationId xmlns:a16="http://schemas.microsoft.com/office/drawing/2014/main" id="{F1FFACAD-6D64-4973-81D6-A5E50C9EEA81}"/>
                </a:ext>
              </a:extLst>
            </p:cNvPr>
            <p:cNvSpPr txBox="1"/>
            <p:nvPr/>
          </p:nvSpPr>
          <p:spPr>
            <a:xfrm>
              <a:off x="7277601" y="5291269"/>
              <a:ext cx="724326" cy="276999"/>
            </a:xfrm>
            <a:prstGeom prst="rect">
              <a:avLst/>
            </a:prstGeom>
            <a:noFill/>
          </p:spPr>
          <p:txBody>
            <a:bodyPr wrap="square" rtlCol="0">
              <a:spAutoFit/>
            </a:bodyPr>
            <a:lstStyle/>
            <a:p>
              <a:pPr defTabSz="727272">
                <a:defRPr/>
              </a:pPr>
              <a:r>
                <a:rPr lang="de-de" sz="1200" dirty="0">
                  <a:solidFill>
                    <a:srgbClr val="515151"/>
                  </a:solidFill>
                  <a:latin typeface="Arial"/>
                </a:rPr>
                <a:t>TPTD</a:t>
              </a:r>
            </a:p>
          </p:txBody>
        </p:sp>
        <p:cxnSp>
          <p:nvCxnSpPr>
            <p:cNvPr id="68" name="Straight Connector 67">
              <a:extLst>
                <a:ext uri="{FF2B5EF4-FFF2-40B4-BE49-F238E27FC236}">
                  <a16:creationId xmlns:a16="http://schemas.microsoft.com/office/drawing/2014/main" id="{8D5B3B6F-5E73-490E-8D17-DB65B7D4B146}"/>
                </a:ext>
              </a:extLst>
            </p:cNvPr>
            <p:cNvCxnSpPr/>
            <p:nvPr/>
          </p:nvCxnSpPr>
          <p:spPr>
            <a:xfrm>
              <a:off x="5903333" y="5421224"/>
              <a:ext cx="203603" cy="0"/>
            </a:xfrm>
            <a:prstGeom prst="line">
              <a:avLst/>
            </a:prstGeom>
            <a:noFill/>
            <a:ln w="25400" cap="flat" cmpd="sng" algn="ctr">
              <a:solidFill>
                <a:schemeClr val="accent3"/>
              </a:solidFill>
              <a:prstDash val="solid"/>
              <a:miter lim="800000"/>
            </a:ln>
            <a:effectLst/>
          </p:spPr>
        </p:cxnSp>
        <p:cxnSp>
          <p:nvCxnSpPr>
            <p:cNvPr id="69" name="Straight Connector 68">
              <a:extLst>
                <a:ext uri="{FF2B5EF4-FFF2-40B4-BE49-F238E27FC236}">
                  <a16:creationId xmlns:a16="http://schemas.microsoft.com/office/drawing/2014/main" id="{42823185-BDC6-468A-AA27-3C1F7ABE1717}"/>
                </a:ext>
              </a:extLst>
            </p:cNvPr>
            <p:cNvCxnSpPr/>
            <p:nvPr/>
          </p:nvCxnSpPr>
          <p:spPr>
            <a:xfrm>
              <a:off x="7072100" y="5421224"/>
              <a:ext cx="203603" cy="0"/>
            </a:xfrm>
            <a:prstGeom prst="line">
              <a:avLst/>
            </a:prstGeom>
            <a:noFill/>
            <a:ln w="25400" cap="flat" cmpd="sng" algn="ctr">
              <a:solidFill>
                <a:schemeClr val="accent1">
                  <a:lumMod val="75000"/>
                </a:schemeClr>
              </a:solidFill>
              <a:prstDash val="solid"/>
              <a:miter lim="800000"/>
            </a:ln>
            <a:effectLst/>
          </p:spPr>
        </p:cxnSp>
        <p:sp>
          <p:nvSpPr>
            <p:cNvPr id="70" name="Oval 69">
              <a:extLst>
                <a:ext uri="{FF2B5EF4-FFF2-40B4-BE49-F238E27FC236}">
                  <a16:creationId xmlns:a16="http://schemas.microsoft.com/office/drawing/2014/main" id="{21C17778-22CE-4842-B1F8-4620501240D0}"/>
                </a:ext>
              </a:extLst>
            </p:cNvPr>
            <p:cNvSpPr/>
            <p:nvPr/>
          </p:nvSpPr>
          <p:spPr>
            <a:xfrm>
              <a:off x="5964414" y="5378307"/>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srgbClr val="515151"/>
                </a:solidFill>
                <a:latin typeface="Arial"/>
              </a:endParaRPr>
            </a:p>
          </p:txBody>
        </p:sp>
        <p:sp>
          <p:nvSpPr>
            <p:cNvPr id="71" name="Oval 70">
              <a:extLst>
                <a:ext uri="{FF2B5EF4-FFF2-40B4-BE49-F238E27FC236}">
                  <a16:creationId xmlns:a16="http://schemas.microsoft.com/office/drawing/2014/main" id="{048CC624-1978-43D9-A49A-DAE671D9C532}"/>
                </a:ext>
              </a:extLst>
            </p:cNvPr>
            <p:cNvSpPr/>
            <p:nvPr/>
          </p:nvSpPr>
          <p:spPr>
            <a:xfrm>
              <a:off x="7132785" y="5378307"/>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srgbClr val="515151"/>
                </a:solidFill>
                <a:latin typeface="Arial"/>
              </a:endParaRPr>
            </a:p>
          </p:txBody>
        </p:sp>
      </p:grpSp>
      <p:grpSp>
        <p:nvGrpSpPr>
          <p:cNvPr id="5" name="Gruppieren 4">
            <a:extLst>
              <a:ext uri="{FF2B5EF4-FFF2-40B4-BE49-F238E27FC236}">
                <a16:creationId xmlns:a16="http://schemas.microsoft.com/office/drawing/2014/main" id="{1B240421-3574-40DA-9C94-30720745388D}"/>
              </a:ext>
            </a:extLst>
          </p:cNvPr>
          <p:cNvGrpSpPr/>
          <p:nvPr/>
        </p:nvGrpSpPr>
        <p:grpSpPr>
          <a:xfrm>
            <a:off x="4619792" y="2232021"/>
            <a:ext cx="3686537" cy="3874128"/>
            <a:chOff x="4576130" y="2232021"/>
            <a:chExt cx="3686537" cy="3874128"/>
          </a:xfrm>
        </p:grpSpPr>
        <p:sp>
          <p:nvSpPr>
            <p:cNvPr id="119" name="TextBox 118">
              <a:extLst>
                <a:ext uri="{FF2B5EF4-FFF2-40B4-BE49-F238E27FC236}">
                  <a16:creationId xmlns:a16="http://schemas.microsoft.com/office/drawing/2014/main" id="{100AB703-E34B-4A1C-818B-2B1D91799C86}"/>
                </a:ext>
              </a:extLst>
            </p:cNvPr>
            <p:cNvSpPr txBox="1"/>
            <p:nvPr/>
          </p:nvSpPr>
          <p:spPr>
            <a:xfrm>
              <a:off x="4576130" y="2652768"/>
              <a:ext cx="489231"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4</a:t>
              </a:r>
            </a:p>
          </p:txBody>
        </p:sp>
        <p:sp>
          <p:nvSpPr>
            <p:cNvPr id="23" name="TextBox 22">
              <a:extLst>
                <a:ext uri="{FF2B5EF4-FFF2-40B4-BE49-F238E27FC236}">
                  <a16:creationId xmlns:a16="http://schemas.microsoft.com/office/drawing/2014/main" id="{D8C8C9DB-3FCE-4BA3-ADC6-083E9B9F2903}"/>
                </a:ext>
              </a:extLst>
            </p:cNvPr>
            <p:cNvSpPr txBox="1"/>
            <p:nvPr/>
          </p:nvSpPr>
          <p:spPr>
            <a:xfrm>
              <a:off x="5683229" y="3267634"/>
              <a:ext cx="993850"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p &lt; 0,001</a:t>
              </a:r>
            </a:p>
          </p:txBody>
        </p:sp>
        <p:sp>
          <p:nvSpPr>
            <p:cNvPr id="24" name="TextBox 23">
              <a:extLst>
                <a:ext uri="{FF2B5EF4-FFF2-40B4-BE49-F238E27FC236}">
                  <a16:creationId xmlns:a16="http://schemas.microsoft.com/office/drawing/2014/main" id="{D744A6D8-A44C-42AB-B549-FAD91F120DB1}"/>
                </a:ext>
              </a:extLst>
            </p:cNvPr>
            <p:cNvSpPr txBox="1"/>
            <p:nvPr/>
          </p:nvSpPr>
          <p:spPr>
            <a:xfrm>
              <a:off x="6885617" y="2803256"/>
              <a:ext cx="1055349"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p &lt; 0,001</a:t>
              </a:r>
            </a:p>
          </p:txBody>
        </p:sp>
        <p:cxnSp>
          <p:nvCxnSpPr>
            <p:cNvPr id="114" name="Straight Connector 113">
              <a:extLst>
                <a:ext uri="{FF2B5EF4-FFF2-40B4-BE49-F238E27FC236}">
                  <a16:creationId xmlns:a16="http://schemas.microsoft.com/office/drawing/2014/main" id="{75917CCA-C086-41A2-AD9D-5283AAA7DF94}"/>
                </a:ext>
              </a:extLst>
            </p:cNvPr>
            <p:cNvCxnSpPr/>
            <p:nvPr/>
          </p:nvCxnSpPr>
          <p:spPr>
            <a:xfrm>
              <a:off x="5155164" y="2490667"/>
              <a:ext cx="0" cy="2673123"/>
            </a:xfrm>
            <a:prstGeom prst="line">
              <a:avLst/>
            </a:prstGeom>
            <a:noFill/>
            <a:ln w="15875" cap="flat" cmpd="sng" algn="ctr">
              <a:solidFill>
                <a:srgbClr val="515151"/>
              </a:solidFill>
              <a:prstDash val="solid"/>
              <a:miter lim="800000"/>
            </a:ln>
            <a:effectLst/>
          </p:spPr>
        </p:cxnSp>
        <p:cxnSp>
          <p:nvCxnSpPr>
            <p:cNvPr id="115" name="Straight Connector 114">
              <a:extLst>
                <a:ext uri="{FF2B5EF4-FFF2-40B4-BE49-F238E27FC236}">
                  <a16:creationId xmlns:a16="http://schemas.microsoft.com/office/drawing/2014/main" id="{DB16F117-DD89-4475-A772-E7045A85B379}"/>
                </a:ext>
              </a:extLst>
            </p:cNvPr>
            <p:cNvCxnSpPr/>
            <p:nvPr/>
          </p:nvCxnSpPr>
          <p:spPr>
            <a:xfrm>
              <a:off x="5079871" y="2803255"/>
              <a:ext cx="81440" cy="0"/>
            </a:xfrm>
            <a:prstGeom prst="line">
              <a:avLst/>
            </a:prstGeom>
            <a:noFill/>
            <a:ln w="12700" cap="flat" cmpd="sng" algn="ctr">
              <a:solidFill>
                <a:srgbClr val="515151"/>
              </a:solidFill>
              <a:prstDash val="solid"/>
              <a:miter lim="800000"/>
            </a:ln>
            <a:effectLst/>
          </p:spPr>
        </p:cxnSp>
        <p:cxnSp>
          <p:nvCxnSpPr>
            <p:cNvPr id="116" name="Straight Connector 115">
              <a:extLst>
                <a:ext uri="{FF2B5EF4-FFF2-40B4-BE49-F238E27FC236}">
                  <a16:creationId xmlns:a16="http://schemas.microsoft.com/office/drawing/2014/main" id="{190138D0-80C2-44C3-A0D3-EF1464A0422B}"/>
                </a:ext>
              </a:extLst>
            </p:cNvPr>
            <p:cNvCxnSpPr/>
            <p:nvPr/>
          </p:nvCxnSpPr>
          <p:spPr>
            <a:xfrm>
              <a:off x="5079871" y="3556324"/>
              <a:ext cx="81440" cy="0"/>
            </a:xfrm>
            <a:prstGeom prst="line">
              <a:avLst/>
            </a:prstGeom>
            <a:noFill/>
            <a:ln w="12700" cap="flat" cmpd="sng" algn="ctr">
              <a:solidFill>
                <a:srgbClr val="515151"/>
              </a:solidFill>
              <a:prstDash val="solid"/>
              <a:miter lim="800000"/>
            </a:ln>
            <a:effectLst/>
          </p:spPr>
        </p:cxnSp>
        <p:cxnSp>
          <p:nvCxnSpPr>
            <p:cNvPr id="117" name="Straight Connector 116">
              <a:extLst>
                <a:ext uri="{FF2B5EF4-FFF2-40B4-BE49-F238E27FC236}">
                  <a16:creationId xmlns:a16="http://schemas.microsoft.com/office/drawing/2014/main" id="{B54A4F4E-51C5-4745-92F1-41871AD2A6EE}"/>
                </a:ext>
              </a:extLst>
            </p:cNvPr>
            <p:cNvCxnSpPr/>
            <p:nvPr/>
          </p:nvCxnSpPr>
          <p:spPr>
            <a:xfrm>
              <a:off x="5079871" y="4309391"/>
              <a:ext cx="81440" cy="0"/>
            </a:xfrm>
            <a:prstGeom prst="line">
              <a:avLst/>
            </a:prstGeom>
            <a:noFill/>
            <a:ln w="12700" cap="flat" cmpd="sng" algn="ctr">
              <a:solidFill>
                <a:srgbClr val="515151"/>
              </a:solidFill>
              <a:prstDash val="solid"/>
              <a:miter lim="800000"/>
            </a:ln>
            <a:effectLst/>
          </p:spPr>
        </p:cxnSp>
        <p:cxnSp>
          <p:nvCxnSpPr>
            <p:cNvPr id="118" name="Straight Connector 117">
              <a:extLst>
                <a:ext uri="{FF2B5EF4-FFF2-40B4-BE49-F238E27FC236}">
                  <a16:creationId xmlns:a16="http://schemas.microsoft.com/office/drawing/2014/main" id="{6FE69D25-7799-445E-9D5A-6FF27D8C088D}"/>
                </a:ext>
              </a:extLst>
            </p:cNvPr>
            <p:cNvCxnSpPr>
              <a:cxnSpLocks/>
            </p:cNvCxnSpPr>
            <p:nvPr/>
          </p:nvCxnSpPr>
          <p:spPr>
            <a:xfrm>
              <a:off x="5151869" y="5163791"/>
              <a:ext cx="3110798" cy="0"/>
            </a:xfrm>
            <a:prstGeom prst="line">
              <a:avLst/>
            </a:prstGeom>
            <a:noFill/>
            <a:ln w="15875" cap="flat" cmpd="sng" algn="ctr">
              <a:solidFill>
                <a:srgbClr val="515151"/>
              </a:solidFill>
              <a:prstDash val="solid"/>
              <a:miter lim="800000"/>
            </a:ln>
            <a:effectLst/>
          </p:spPr>
        </p:cxnSp>
        <p:sp>
          <p:nvSpPr>
            <p:cNvPr id="120" name="TextBox 119">
              <a:extLst>
                <a:ext uri="{FF2B5EF4-FFF2-40B4-BE49-F238E27FC236}">
                  <a16:creationId xmlns:a16="http://schemas.microsoft.com/office/drawing/2014/main" id="{BD5F8878-C11E-49D4-A9BA-518928927E7C}"/>
                </a:ext>
              </a:extLst>
            </p:cNvPr>
            <p:cNvSpPr txBox="1"/>
            <p:nvPr/>
          </p:nvSpPr>
          <p:spPr>
            <a:xfrm>
              <a:off x="4699909" y="3403503"/>
              <a:ext cx="417867"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2</a:t>
              </a:r>
            </a:p>
          </p:txBody>
        </p:sp>
        <p:sp>
          <p:nvSpPr>
            <p:cNvPr id="121" name="TextBox 120">
              <a:extLst>
                <a:ext uri="{FF2B5EF4-FFF2-40B4-BE49-F238E27FC236}">
                  <a16:creationId xmlns:a16="http://schemas.microsoft.com/office/drawing/2014/main" id="{E3599574-5FD1-4849-852E-0C2319AEABEB}"/>
                </a:ext>
              </a:extLst>
            </p:cNvPr>
            <p:cNvSpPr txBox="1"/>
            <p:nvPr/>
          </p:nvSpPr>
          <p:spPr>
            <a:xfrm>
              <a:off x="4699909" y="4154540"/>
              <a:ext cx="417867"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0</a:t>
              </a:r>
            </a:p>
          </p:txBody>
        </p:sp>
        <p:sp>
          <p:nvSpPr>
            <p:cNvPr id="122" name="TextBox 121">
              <a:extLst>
                <a:ext uri="{FF2B5EF4-FFF2-40B4-BE49-F238E27FC236}">
                  <a16:creationId xmlns:a16="http://schemas.microsoft.com/office/drawing/2014/main" id="{EAB244BC-5FDF-4D3C-8E5E-122B4D1C8601}"/>
                </a:ext>
              </a:extLst>
            </p:cNvPr>
            <p:cNvSpPr txBox="1"/>
            <p:nvPr/>
          </p:nvSpPr>
          <p:spPr>
            <a:xfrm>
              <a:off x="4699909" y="4905583"/>
              <a:ext cx="417867" cy="307777"/>
            </a:xfrm>
            <a:prstGeom prst="rect">
              <a:avLst/>
            </a:prstGeom>
            <a:noFill/>
          </p:spPr>
          <p:txBody>
            <a:bodyPr wrap="square" rtlCol="0" anchor="ctr">
              <a:spAutoFit/>
            </a:bodyPr>
            <a:lstStyle/>
            <a:p>
              <a:pPr algn="r" defTabSz="727272">
                <a:defRPr/>
              </a:pPr>
              <a:r>
                <a:rPr lang="de-DE" sz="1400" dirty="0">
                  <a:solidFill>
                    <a:srgbClr val="515151"/>
                  </a:solidFill>
                  <a:latin typeface="Arial"/>
                </a:rPr>
                <a:t>-</a:t>
              </a:r>
              <a:r>
                <a:rPr lang="de-de" sz="1400" dirty="0">
                  <a:solidFill>
                    <a:srgbClr val="515151"/>
                  </a:solidFill>
                  <a:latin typeface="Arial"/>
                </a:rPr>
                <a:t>2</a:t>
              </a:r>
            </a:p>
          </p:txBody>
        </p:sp>
        <p:sp>
          <p:nvSpPr>
            <p:cNvPr id="123" name="TextBox 122">
              <a:extLst>
                <a:ext uri="{FF2B5EF4-FFF2-40B4-BE49-F238E27FC236}">
                  <a16:creationId xmlns:a16="http://schemas.microsoft.com/office/drawing/2014/main" id="{7D450333-D497-4634-8609-B2A4280377EB}"/>
                </a:ext>
              </a:extLst>
            </p:cNvPr>
            <p:cNvSpPr txBox="1"/>
            <p:nvPr/>
          </p:nvSpPr>
          <p:spPr>
            <a:xfrm>
              <a:off x="5196188" y="5199764"/>
              <a:ext cx="407205"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0</a:t>
              </a:r>
            </a:p>
          </p:txBody>
        </p:sp>
        <p:sp>
          <p:nvSpPr>
            <p:cNvPr id="124" name="TextBox 123">
              <a:extLst>
                <a:ext uri="{FF2B5EF4-FFF2-40B4-BE49-F238E27FC236}">
                  <a16:creationId xmlns:a16="http://schemas.microsoft.com/office/drawing/2014/main" id="{EFE9D748-149C-4CE8-879D-67F24A0D98ED}"/>
                </a:ext>
              </a:extLst>
            </p:cNvPr>
            <p:cNvSpPr txBox="1"/>
            <p:nvPr/>
          </p:nvSpPr>
          <p:spPr>
            <a:xfrm>
              <a:off x="6382422" y="5199764"/>
              <a:ext cx="555420"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12</a:t>
              </a:r>
            </a:p>
          </p:txBody>
        </p:sp>
        <p:sp>
          <p:nvSpPr>
            <p:cNvPr id="125" name="TextBox 124">
              <a:extLst>
                <a:ext uri="{FF2B5EF4-FFF2-40B4-BE49-F238E27FC236}">
                  <a16:creationId xmlns:a16="http://schemas.microsoft.com/office/drawing/2014/main" id="{99E331EF-FD86-496E-8B4A-D200E6A4B6B3}"/>
                </a:ext>
              </a:extLst>
            </p:cNvPr>
            <p:cNvSpPr txBox="1"/>
            <p:nvPr/>
          </p:nvSpPr>
          <p:spPr>
            <a:xfrm>
              <a:off x="7642537" y="5199764"/>
              <a:ext cx="555420" cy="307777"/>
            </a:xfrm>
            <a:prstGeom prst="rect">
              <a:avLst/>
            </a:prstGeom>
            <a:noFill/>
          </p:spPr>
          <p:txBody>
            <a:bodyPr wrap="square" rtlCol="0" anchor="t">
              <a:spAutoFit/>
            </a:bodyPr>
            <a:lstStyle/>
            <a:p>
              <a:pPr algn="ctr" defTabSz="727272">
                <a:defRPr/>
              </a:pPr>
              <a:r>
                <a:rPr lang="de-de" sz="1400" dirty="0">
                  <a:solidFill>
                    <a:srgbClr val="515151"/>
                  </a:solidFill>
                  <a:latin typeface="Arial"/>
                </a:rPr>
                <a:t>24</a:t>
              </a:r>
            </a:p>
          </p:txBody>
        </p:sp>
        <p:cxnSp>
          <p:nvCxnSpPr>
            <p:cNvPr id="126" name="Straight Connector 125">
              <a:extLst>
                <a:ext uri="{FF2B5EF4-FFF2-40B4-BE49-F238E27FC236}">
                  <a16:creationId xmlns:a16="http://schemas.microsoft.com/office/drawing/2014/main" id="{E4EEEDAA-B3E2-4FC2-9AA2-258003452EF4}"/>
                </a:ext>
              </a:extLst>
            </p:cNvPr>
            <p:cNvCxnSpPr/>
            <p:nvPr/>
          </p:nvCxnSpPr>
          <p:spPr>
            <a:xfrm>
              <a:off x="5079871" y="5062461"/>
              <a:ext cx="81440" cy="0"/>
            </a:xfrm>
            <a:prstGeom prst="line">
              <a:avLst/>
            </a:prstGeom>
            <a:noFill/>
            <a:ln w="12700" cap="flat" cmpd="sng" algn="ctr">
              <a:solidFill>
                <a:srgbClr val="515151"/>
              </a:solidFill>
              <a:prstDash val="solid"/>
              <a:miter lim="800000"/>
            </a:ln>
            <a:effectLst/>
          </p:spPr>
        </p:cxnSp>
        <p:cxnSp>
          <p:nvCxnSpPr>
            <p:cNvPr id="127" name="Straight Connector 126">
              <a:extLst>
                <a:ext uri="{FF2B5EF4-FFF2-40B4-BE49-F238E27FC236}">
                  <a16:creationId xmlns:a16="http://schemas.microsoft.com/office/drawing/2014/main" id="{3BAC611B-48CD-4803-BC25-C2D158DB88C8}"/>
                </a:ext>
              </a:extLst>
            </p:cNvPr>
            <p:cNvCxnSpPr>
              <a:cxnSpLocks/>
            </p:cNvCxnSpPr>
            <p:nvPr/>
          </p:nvCxnSpPr>
          <p:spPr>
            <a:xfrm rot="16200000">
              <a:off x="5359071" y="5199234"/>
              <a:ext cx="81441" cy="0"/>
            </a:xfrm>
            <a:prstGeom prst="line">
              <a:avLst/>
            </a:prstGeom>
            <a:noFill/>
            <a:ln w="12700" cap="flat" cmpd="sng" algn="ctr">
              <a:solidFill>
                <a:srgbClr val="515151"/>
              </a:solidFill>
              <a:prstDash val="solid"/>
              <a:miter lim="800000"/>
            </a:ln>
            <a:effectLst/>
          </p:spPr>
        </p:cxnSp>
        <p:cxnSp>
          <p:nvCxnSpPr>
            <p:cNvPr id="128" name="Straight Connector 127">
              <a:extLst>
                <a:ext uri="{FF2B5EF4-FFF2-40B4-BE49-F238E27FC236}">
                  <a16:creationId xmlns:a16="http://schemas.microsoft.com/office/drawing/2014/main" id="{F3263B5A-74BA-4225-BCC8-E0DB2ADBF603}"/>
                </a:ext>
              </a:extLst>
            </p:cNvPr>
            <p:cNvCxnSpPr>
              <a:cxnSpLocks/>
            </p:cNvCxnSpPr>
            <p:nvPr/>
          </p:nvCxnSpPr>
          <p:spPr>
            <a:xfrm rot="16200000">
              <a:off x="6618637" y="5199234"/>
              <a:ext cx="81441" cy="0"/>
            </a:xfrm>
            <a:prstGeom prst="line">
              <a:avLst/>
            </a:prstGeom>
            <a:noFill/>
            <a:ln w="12700" cap="flat" cmpd="sng" algn="ctr">
              <a:solidFill>
                <a:srgbClr val="515151"/>
              </a:solidFill>
              <a:prstDash val="solid"/>
              <a:miter lim="800000"/>
            </a:ln>
            <a:effectLst/>
          </p:spPr>
        </p:cxnSp>
        <p:cxnSp>
          <p:nvCxnSpPr>
            <p:cNvPr id="129" name="Straight Connector 128">
              <a:extLst>
                <a:ext uri="{FF2B5EF4-FFF2-40B4-BE49-F238E27FC236}">
                  <a16:creationId xmlns:a16="http://schemas.microsoft.com/office/drawing/2014/main" id="{22B77E00-A80D-424D-879D-118370BFFFEC}"/>
                </a:ext>
              </a:extLst>
            </p:cNvPr>
            <p:cNvCxnSpPr>
              <a:cxnSpLocks/>
            </p:cNvCxnSpPr>
            <p:nvPr/>
          </p:nvCxnSpPr>
          <p:spPr>
            <a:xfrm rot="16200000">
              <a:off x="7878201" y="5199234"/>
              <a:ext cx="81441" cy="0"/>
            </a:xfrm>
            <a:prstGeom prst="line">
              <a:avLst/>
            </a:prstGeom>
            <a:noFill/>
            <a:ln w="12700" cap="flat" cmpd="sng" algn="ctr">
              <a:solidFill>
                <a:srgbClr val="515151"/>
              </a:solidFill>
              <a:prstDash val="solid"/>
              <a:miter lim="800000"/>
            </a:ln>
            <a:effectLst/>
          </p:spPr>
        </p:cxnSp>
        <p:sp>
          <p:nvSpPr>
            <p:cNvPr id="130" name="TextBox 129">
              <a:extLst>
                <a:ext uri="{FF2B5EF4-FFF2-40B4-BE49-F238E27FC236}">
                  <a16:creationId xmlns:a16="http://schemas.microsoft.com/office/drawing/2014/main" id="{DCBD1E35-4098-4295-9A06-F27ADBC0B091}"/>
                </a:ext>
              </a:extLst>
            </p:cNvPr>
            <p:cNvSpPr txBox="1"/>
            <p:nvPr/>
          </p:nvSpPr>
          <p:spPr>
            <a:xfrm>
              <a:off x="5149017" y="2232021"/>
              <a:ext cx="3110793" cy="338554"/>
            </a:xfrm>
            <a:prstGeom prst="rect">
              <a:avLst/>
            </a:prstGeom>
            <a:noFill/>
          </p:spPr>
          <p:txBody>
            <a:bodyPr wrap="square" rtlCol="0" anchor="t">
              <a:spAutoFit/>
            </a:bodyPr>
            <a:lstStyle/>
            <a:p>
              <a:pPr algn="ctr" defTabSz="727272">
                <a:defRPr/>
              </a:pPr>
              <a:r>
                <a:rPr lang="de-DE" sz="1600" b="1" dirty="0">
                  <a:solidFill>
                    <a:srgbClr val="515151"/>
                  </a:solidFill>
                  <a:latin typeface="Arial"/>
                </a:rPr>
                <a:t>Ge</a:t>
              </a:r>
              <a:r>
                <a:rPr lang="de-de" sz="1600" b="1" dirty="0">
                  <a:solidFill>
                    <a:srgbClr val="515151"/>
                  </a:solidFill>
                  <a:latin typeface="Arial"/>
                </a:rPr>
                <a:t>samthüfte</a:t>
              </a:r>
            </a:p>
          </p:txBody>
        </p:sp>
        <p:sp>
          <p:nvSpPr>
            <p:cNvPr id="134" name="TextBox 133">
              <a:extLst>
                <a:ext uri="{FF2B5EF4-FFF2-40B4-BE49-F238E27FC236}">
                  <a16:creationId xmlns:a16="http://schemas.microsoft.com/office/drawing/2014/main" id="{1FFDD3EB-4564-4812-82A6-D69E86C9C0AB}"/>
                </a:ext>
              </a:extLst>
            </p:cNvPr>
            <p:cNvSpPr txBox="1"/>
            <p:nvPr/>
          </p:nvSpPr>
          <p:spPr>
            <a:xfrm>
              <a:off x="5399790" y="5404617"/>
              <a:ext cx="2519123" cy="307777"/>
            </a:xfrm>
            <a:prstGeom prst="rect">
              <a:avLst/>
            </a:prstGeom>
            <a:noFill/>
          </p:spPr>
          <p:txBody>
            <a:bodyPr wrap="square" rtlCol="0" anchor="t">
              <a:spAutoFit/>
            </a:bodyPr>
            <a:lstStyle/>
            <a:p>
              <a:pPr algn="ctr" defTabSz="727272">
                <a:defRPr/>
              </a:pPr>
              <a:r>
                <a:rPr lang="de-de" sz="1400" b="1" dirty="0">
                  <a:solidFill>
                    <a:srgbClr val="515151"/>
                  </a:solidFill>
                  <a:latin typeface="Arial"/>
                </a:rPr>
                <a:t>Monate</a:t>
              </a:r>
            </a:p>
          </p:txBody>
        </p:sp>
        <p:grpSp>
          <p:nvGrpSpPr>
            <p:cNvPr id="35" name="Group 34">
              <a:extLst>
                <a:ext uri="{FF2B5EF4-FFF2-40B4-BE49-F238E27FC236}">
                  <a16:creationId xmlns:a16="http://schemas.microsoft.com/office/drawing/2014/main" id="{B3A45638-4A8D-4FB6-B418-185263ADC7A8}"/>
                </a:ext>
              </a:extLst>
            </p:cNvPr>
            <p:cNvGrpSpPr/>
            <p:nvPr/>
          </p:nvGrpSpPr>
          <p:grpSpPr>
            <a:xfrm>
              <a:off x="6596835" y="3049505"/>
              <a:ext cx="81440" cy="1030232"/>
              <a:chOff x="4130479" y="2139639"/>
              <a:chExt cx="72000" cy="1015200"/>
            </a:xfrm>
          </p:grpSpPr>
          <p:cxnSp>
            <p:nvCxnSpPr>
              <p:cNvPr id="93" name="Straight Connector 92">
                <a:extLst>
                  <a:ext uri="{FF2B5EF4-FFF2-40B4-BE49-F238E27FC236}">
                    <a16:creationId xmlns:a16="http://schemas.microsoft.com/office/drawing/2014/main" id="{767A7F79-F14D-4E67-8907-DFD5E50E6A90}"/>
                  </a:ext>
                </a:extLst>
              </p:cNvPr>
              <p:cNvCxnSpPr/>
              <p:nvPr/>
            </p:nvCxnSpPr>
            <p:spPr>
              <a:xfrm>
                <a:off x="4166935" y="2139639"/>
                <a:ext cx="0" cy="1015200"/>
              </a:xfrm>
              <a:prstGeom prst="line">
                <a:avLst/>
              </a:prstGeom>
              <a:noFill/>
              <a:ln w="25400" cap="flat" cmpd="sng" algn="ctr">
                <a:solidFill>
                  <a:schemeClr val="accent3"/>
                </a:solidFill>
                <a:prstDash val="solid"/>
                <a:miter lim="800000"/>
              </a:ln>
              <a:effectLst/>
            </p:spPr>
          </p:cxnSp>
          <p:cxnSp>
            <p:nvCxnSpPr>
              <p:cNvPr id="94" name="Straight Connector 93">
                <a:extLst>
                  <a:ext uri="{FF2B5EF4-FFF2-40B4-BE49-F238E27FC236}">
                    <a16:creationId xmlns:a16="http://schemas.microsoft.com/office/drawing/2014/main" id="{2E97C78F-9783-4DA3-9BE8-24F503842F1A}"/>
                  </a:ext>
                </a:extLst>
              </p:cNvPr>
              <p:cNvCxnSpPr/>
              <p:nvPr/>
            </p:nvCxnSpPr>
            <p:spPr>
              <a:xfrm>
                <a:off x="4130479" y="2142677"/>
                <a:ext cx="72000" cy="0"/>
              </a:xfrm>
              <a:prstGeom prst="line">
                <a:avLst/>
              </a:prstGeom>
              <a:noFill/>
              <a:ln w="25400" cap="flat" cmpd="sng" algn="ctr">
                <a:solidFill>
                  <a:schemeClr val="accent3"/>
                </a:solidFill>
                <a:prstDash val="solid"/>
                <a:miter lim="800000"/>
              </a:ln>
              <a:effectLst/>
            </p:spPr>
          </p:cxnSp>
          <p:cxnSp>
            <p:nvCxnSpPr>
              <p:cNvPr id="95" name="Straight Connector 94">
                <a:extLst>
                  <a:ext uri="{FF2B5EF4-FFF2-40B4-BE49-F238E27FC236}">
                    <a16:creationId xmlns:a16="http://schemas.microsoft.com/office/drawing/2014/main" id="{987A4A6F-2992-4240-B675-E42BE273AA25}"/>
                  </a:ext>
                </a:extLst>
              </p:cNvPr>
              <p:cNvCxnSpPr/>
              <p:nvPr/>
            </p:nvCxnSpPr>
            <p:spPr>
              <a:xfrm>
                <a:off x="4130479" y="3149099"/>
                <a:ext cx="72000" cy="0"/>
              </a:xfrm>
              <a:prstGeom prst="line">
                <a:avLst/>
              </a:prstGeom>
              <a:noFill/>
              <a:ln w="25400" cap="flat" cmpd="sng" algn="ctr">
                <a:solidFill>
                  <a:schemeClr val="accent3"/>
                </a:solidFill>
                <a:prstDash val="solid"/>
                <a:miter lim="800000"/>
              </a:ln>
              <a:effectLst/>
            </p:spPr>
          </p:cxnSp>
        </p:grpSp>
        <p:grpSp>
          <p:nvGrpSpPr>
            <p:cNvPr id="36" name="Group 35">
              <a:extLst>
                <a:ext uri="{FF2B5EF4-FFF2-40B4-BE49-F238E27FC236}">
                  <a16:creationId xmlns:a16="http://schemas.microsoft.com/office/drawing/2014/main" id="{F465CC68-A9D0-487A-B309-1FC6D121C4C1}"/>
                </a:ext>
              </a:extLst>
            </p:cNvPr>
            <p:cNvGrpSpPr/>
            <p:nvPr/>
          </p:nvGrpSpPr>
          <p:grpSpPr>
            <a:xfrm>
              <a:off x="7858098" y="2600338"/>
              <a:ext cx="81440" cy="822555"/>
              <a:chOff x="4130479" y="2139639"/>
              <a:chExt cx="72000" cy="1015200"/>
            </a:xfrm>
          </p:grpSpPr>
          <p:cxnSp>
            <p:nvCxnSpPr>
              <p:cNvPr id="90" name="Straight Connector 89">
                <a:extLst>
                  <a:ext uri="{FF2B5EF4-FFF2-40B4-BE49-F238E27FC236}">
                    <a16:creationId xmlns:a16="http://schemas.microsoft.com/office/drawing/2014/main" id="{7B3C57C2-39C6-4C43-B515-F288392EEB01}"/>
                  </a:ext>
                </a:extLst>
              </p:cNvPr>
              <p:cNvCxnSpPr/>
              <p:nvPr/>
            </p:nvCxnSpPr>
            <p:spPr>
              <a:xfrm>
                <a:off x="4166935" y="2139639"/>
                <a:ext cx="0" cy="1015200"/>
              </a:xfrm>
              <a:prstGeom prst="line">
                <a:avLst/>
              </a:prstGeom>
              <a:noFill/>
              <a:ln w="25400" cap="flat" cmpd="sng" algn="ctr">
                <a:solidFill>
                  <a:schemeClr val="accent3"/>
                </a:solidFill>
                <a:prstDash val="solid"/>
                <a:miter lim="800000"/>
              </a:ln>
              <a:effectLst/>
            </p:spPr>
          </p:cxnSp>
          <p:cxnSp>
            <p:nvCxnSpPr>
              <p:cNvPr id="91" name="Straight Connector 90">
                <a:extLst>
                  <a:ext uri="{FF2B5EF4-FFF2-40B4-BE49-F238E27FC236}">
                    <a16:creationId xmlns:a16="http://schemas.microsoft.com/office/drawing/2014/main" id="{6059B25C-CF8E-45B6-9D32-1633CAD02A8C}"/>
                  </a:ext>
                </a:extLst>
              </p:cNvPr>
              <p:cNvCxnSpPr/>
              <p:nvPr/>
            </p:nvCxnSpPr>
            <p:spPr>
              <a:xfrm>
                <a:off x="4130479" y="2142677"/>
                <a:ext cx="72000" cy="0"/>
              </a:xfrm>
              <a:prstGeom prst="line">
                <a:avLst/>
              </a:prstGeom>
              <a:noFill/>
              <a:ln w="25400" cap="flat" cmpd="sng" algn="ctr">
                <a:solidFill>
                  <a:schemeClr val="accent3"/>
                </a:solidFill>
                <a:prstDash val="solid"/>
                <a:miter lim="800000"/>
              </a:ln>
              <a:effectLst/>
            </p:spPr>
          </p:cxnSp>
          <p:cxnSp>
            <p:nvCxnSpPr>
              <p:cNvPr id="92" name="Straight Connector 91">
                <a:extLst>
                  <a:ext uri="{FF2B5EF4-FFF2-40B4-BE49-F238E27FC236}">
                    <a16:creationId xmlns:a16="http://schemas.microsoft.com/office/drawing/2014/main" id="{9B311286-929B-4E8C-A403-E902EB198B99}"/>
                  </a:ext>
                </a:extLst>
              </p:cNvPr>
              <p:cNvCxnSpPr/>
              <p:nvPr/>
            </p:nvCxnSpPr>
            <p:spPr>
              <a:xfrm>
                <a:off x="4130479" y="3149099"/>
                <a:ext cx="72000" cy="0"/>
              </a:xfrm>
              <a:prstGeom prst="line">
                <a:avLst/>
              </a:prstGeom>
              <a:noFill/>
              <a:ln w="25400" cap="flat" cmpd="sng" algn="ctr">
                <a:solidFill>
                  <a:schemeClr val="accent3"/>
                </a:solidFill>
                <a:prstDash val="solid"/>
                <a:miter lim="800000"/>
              </a:ln>
              <a:effectLst/>
            </p:spPr>
          </p:cxnSp>
        </p:grpSp>
        <p:grpSp>
          <p:nvGrpSpPr>
            <p:cNvPr id="37" name="Group 36">
              <a:extLst>
                <a:ext uri="{FF2B5EF4-FFF2-40B4-BE49-F238E27FC236}">
                  <a16:creationId xmlns:a16="http://schemas.microsoft.com/office/drawing/2014/main" id="{4D70C61C-88EF-4E5A-B63D-469B40D2C877}"/>
                </a:ext>
              </a:extLst>
            </p:cNvPr>
            <p:cNvGrpSpPr/>
            <p:nvPr/>
          </p:nvGrpSpPr>
          <p:grpSpPr>
            <a:xfrm>
              <a:off x="7894751" y="3808100"/>
              <a:ext cx="81440" cy="1050592"/>
              <a:chOff x="4130479" y="2139639"/>
              <a:chExt cx="72000" cy="1015200"/>
            </a:xfrm>
          </p:grpSpPr>
          <p:cxnSp>
            <p:nvCxnSpPr>
              <p:cNvPr id="87" name="Straight Connector 86">
                <a:extLst>
                  <a:ext uri="{FF2B5EF4-FFF2-40B4-BE49-F238E27FC236}">
                    <a16:creationId xmlns:a16="http://schemas.microsoft.com/office/drawing/2014/main" id="{7AC9915A-7188-4B03-90E0-490724460F40}"/>
                  </a:ext>
                </a:extLst>
              </p:cNvPr>
              <p:cNvCxnSpPr/>
              <p:nvPr/>
            </p:nvCxnSpPr>
            <p:spPr>
              <a:xfrm>
                <a:off x="4166935" y="2139639"/>
                <a:ext cx="0" cy="1015200"/>
              </a:xfrm>
              <a:prstGeom prst="line">
                <a:avLst/>
              </a:prstGeom>
              <a:noFill/>
              <a:ln w="25400" cap="flat" cmpd="sng" algn="ctr">
                <a:solidFill>
                  <a:schemeClr val="accent1">
                    <a:lumMod val="75000"/>
                  </a:schemeClr>
                </a:solidFill>
                <a:prstDash val="solid"/>
                <a:miter lim="800000"/>
              </a:ln>
              <a:effectLst/>
            </p:spPr>
          </p:cxnSp>
          <p:cxnSp>
            <p:nvCxnSpPr>
              <p:cNvPr id="88" name="Straight Connector 87">
                <a:extLst>
                  <a:ext uri="{FF2B5EF4-FFF2-40B4-BE49-F238E27FC236}">
                    <a16:creationId xmlns:a16="http://schemas.microsoft.com/office/drawing/2014/main" id="{2EADBF67-CD12-4721-9308-BD19C2537F8E}"/>
                  </a:ext>
                </a:extLst>
              </p:cNvPr>
              <p:cNvCxnSpPr/>
              <p:nvPr/>
            </p:nvCxnSpPr>
            <p:spPr>
              <a:xfrm>
                <a:off x="4130479" y="2142677"/>
                <a:ext cx="72000" cy="0"/>
              </a:xfrm>
              <a:prstGeom prst="line">
                <a:avLst/>
              </a:prstGeom>
              <a:noFill/>
              <a:ln w="25400" cap="flat" cmpd="sng" algn="ctr">
                <a:solidFill>
                  <a:schemeClr val="accent1">
                    <a:lumMod val="75000"/>
                  </a:schemeClr>
                </a:solidFill>
                <a:prstDash val="solid"/>
                <a:miter lim="800000"/>
              </a:ln>
              <a:effectLst/>
            </p:spPr>
          </p:cxnSp>
          <p:cxnSp>
            <p:nvCxnSpPr>
              <p:cNvPr id="89" name="Straight Connector 88">
                <a:extLst>
                  <a:ext uri="{FF2B5EF4-FFF2-40B4-BE49-F238E27FC236}">
                    <a16:creationId xmlns:a16="http://schemas.microsoft.com/office/drawing/2014/main" id="{A815AD61-B1AA-422F-86B7-821F5CD0747C}"/>
                  </a:ext>
                </a:extLst>
              </p:cNvPr>
              <p:cNvCxnSpPr/>
              <p:nvPr/>
            </p:nvCxnSpPr>
            <p:spPr>
              <a:xfrm>
                <a:off x="4130479" y="3149099"/>
                <a:ext cx="72000" cy="0"/>
              </a:xfrm>
              <a:prstGeom prst="line">
                <a:avLst/>
              </a:prstGeom>
              <a:noFill/>
              <a:ln w="25400" cap="flat" cmpd="sng" algn="ctr">
                <a:solidFill>
                  <a:schemeClr val="accent1">
                    <a:lumMod val="75000"/>
                  </a:schemeClr>
                </a:solidFill>
                <a:prstDash val="solid"/>
                <a:miter lim="800000"/>
              </a:ln>
              <a:effectLst/>
            </p:spPr>
          </p:cxnSp>
        </p:grpSp>
        <p:grpSp>
          <p:nvGrpSpPr>
            <p:cNvPr id="38" name="Group 37">
              <a:extLst>
                <a:ext uri="{FF2B5EF4-FFF2-40B4-BE49-F238E27FC236}">
                  <a16:creationId xmlns:a16="http://schemas.microsoft.com/office/drawing/2014/main" id="{C7ABED8C-2C7C-44D2-A766-70E101DDA907}"/>
                </a:ext>
              </a:extLst>
            </p:cNvPr>
            <p:cNvGrpSpPr/>
            <p:nvPr/>
          </p:nvGrpSpPr>
          <p:grpSpPr>
            <a:xfrm>
              <a:off x="6638965" y="4291711"/>
              <a:ext cx="81440" cy="753332"/>
              <a:chOff x="4130479" y="2139639"/>
              <a:chExt cx="72000" cy="1015200"/>
            </a:xfrm>
          </p:grpSpPr>
          <p:cxnSp>
            <p:nvCxnSpPr>
              <p:cNvPr id="84" name="Straight Connector 83">
                <a:extLst>
                  <a:ext uri="{FF2B5EF4-FFF2-40B4-BE49-F238E27FC236}">
                    <a16:creationId xmlns:a16="http://schemas.microsoft.com/office/drawing/2014/main" id="{86550F0E-297F-419A-B9D6-EE85DB765794}"/>
                  </a:ext>
                </a:extLst>
              </p:cNvPr>
              <p:cNvCxnSpPr/>
              <p:nvPr/>
            </p:nvCxnSpPr>
            <p:spPr>
              <a:xfrm>
                <a:off x="4166935" y="2139639"/>
                <a:ext cx="0" cy="1015200"/>
              </a:xfrm>
              <a:prstGeom prst="line">
                <a:avLst/>
              </a:prstGeom>
              <a:noFill/>
              <a:ln w="25400" cap="flat" cmpd="sng" algn="ctr">
                <a:solidFill>
                  <a:schemeClr val="accent1">
                    <a:lumMod val="75000"/>
                  </a:schemeClr>
                </a:solidFill>
                <a:prstDash val="solid"/>
                <a:miter lim="800000"/>
              </a:ln>
              <a:effectLst/>
            </p:spPr>
          </p:cxnSp>
          <p:cxnSp>
            <p:nvCxnSpPr>
              <p:cNvPr id="85" name="Straight Connector 84">
                <a:extLst>
                  <a:ext uri="{FF2B5EF4-FFF2-40B4-BE49-F238E27FC236}">
                    <a16:creationId xmlns:a16="http://schemas.microsoft.com/office/drawing/2014/main" id="{2732E142-7358-4286-843B-B3EAE51B8714}"/>
                  </a:ext>
                </a:extLst>
              </p:cNvPr>
              <p:cNvCxnSpPr/>
              <p:nvPr/>
            </p:nvCxnSpPr>
            <p:spPr>
              <a:xfrm>
                <a:off x="4130479" y="2142677"/>
                <a:ext cx="72000" cy="0"/>
              </a:xfrm>
              <a:prstGeom prst="line">
                <a:avLst/>
              </a:prstGeom>
              <a:noFill/>
              <a:ln w="25400" cap="flat" cmpd="sng" algn="ctr">
                <a:solidFill>
                  <a:schemeClr val="accent1">
                    <a:lumMod val="75000"/>
                  </a:schemeClr>
                </a:solidFill>
                <a:prstDash val="solid"/>
                <a:miter lim="800000"/>
              </a:ln>
              <a:effectLst/>
            </p:spPr>
          </p:cxnSp>
          <p:cxnSp>
            <p:nvCxnSpPr>
              <p:cNvPr id="86" name="Straight Connector 85">
                <a:extLst>
                  <a:ext uri="{FF2B5EF4-FFF2-40B4-BE49-F238E27FC236}">
                    <a16:creationId xmlns:a16="http://schemas.microsoft.com/office/drawing/2014/main" id="{42F62F39-A698-427B-857A-E04591B026EB}"/>
                  </a:ext>
                </a:extLst>
              </p:cNvPr>
              <p:cNvCxnSpPr/>
              <p:nvPr/>
            </p:nvCxnSpPr>
            <p:spPr>
              <a:xfrm>
                <a:off x="4130479" y="3149099"/>
                <a:ext cx="72000" cy="0"/>
              </a:xfrm>
              <a:prstGeom prst="line">
                <a:avLst/>
              </a:prstGeom>
              <a:noFill/>
              <a:ln w="25400" cap="flat" cmpd="sng" algn="ctr">
                <a:solidFill>
                  <a:schemeClr val="accent1">
                    <a:lumMod val="75000"/>
                  </a:schemeClr>
                </a:solidFill>
                <a:prstDash val="solid"/>
                <a:miter lim="800000"/>
              </a:ln>
              <a:effectLst/>
            </p:spPr>
          </p:cxnSp>
        </p:grpSp>
        <p:sp>
          <p:nvSpPr>
            <p:cNvPr id="39" name="Freeform: Shape 38">
              <a:extLst>
                <a:ext uri="{FF2B5EF4-FFF2-40B4-BE49-F238E27FC236}">
                  <a16:creationId xmlns:a16="http://schemas.microsoft.com/office/drawing/2014/main" id="{FF15D431-511C-49B8-96EB-CFB8B752D655}"/>
                </a:ext>
              </a:extLst>
            </p:cNvPr>
            <p:cNvSpPr/>
            <p:nvPr/>
          </p:nvSpPr>
          <p:spPr>
            <a:xfrm>
              <a:off x="5407794" y="4313910"/>
              <a:ext cx="2529059" cy="357367"/>
            </a:xfrm>
            <a:custGeom>
              <a:avLst/>
              <a:gdLst>
                <a:gd name="connsiteX0" fmla="*/ 2235875 w 2235875"/>
                <a:gd name="connsiteY0" fmla="*/ 12152 h 306825"/>
                <a:gd name="connsiteX1" fmla="*/ 1120976 w 2235875"/>
                <a:gd name="connsiteY1" fmla="*/ 306825 h 306825"/>
                <a:gd name="connsiteX2" fmla="*/ 0 w 2235875"/>
                <a:gd name="connsiteY2" fmla="*/ 0 h 306825"/>
                <a:gd name="connsiteX0" fmla="*/ 2235875 w 2235875"/>
                <a:gd name="connsiteY0" fmla="*/ 12152 h 315939"/>
                <a:gd name="connsiteX1" fmla="*/ 1127051 w 2235875"/>
                <a:gd name="connsiteY1" fmla="*/ 315939 h 315939"/>
                <a:gd name="connsiteX2" fmla="*/ 0 w 2235875"/>
                <a:gd name="connsiteY2" fmla="*/ 0 h 315939"/>
                <a:gd name="connsiteX0" fmla="*/ 2235875 w 2235875"/>
                <a:gd name="connsiteY0" fmla="*/ 18228 h 315939"/>
                <a:gd name="connsiteX1" fmla="*/ 1127051 w 2235875"/>
                <a:gd name="connsiteY1" fmla="*/ 315939 h 315939"/>
                <a:gd name="connsiteX2" fmla="*/ 0 w 2235875"/>
                <a:gd name="connsiteY2" fmla="*/ 0 h 315939"/>
              </a:gdLst>
              <a:ahLst/>
              <a:cxnLst>
                <a:cxn ang="0">
                  <a:pos x="connsiteX0" y="connsiteY0"/>
                </a:cxn>
                <a:cxn ang="0">
                  <a:pos x="connsiteX1" y="connsiteY1"/>
                </a:cxn>
                <a:cxn ang="0">
                  <a:pos x="connsiteX2" y="connsiteY2"/>
                </a:cxn>
              </a:cxnLst>
              <a:rect l="l" t="t" r="r" b="b"/>
              <a:pathLst>
                <a:path w="2235875" h="315939">
                  <a:moveTo>
                    <a:pt x="2235875" y="18228"/>
                  </a:moveTo>
                  <a:lnTo>
                    <a:pt x="1127051" y="315939"/>
                  </a:lnTo>
                  <a:lnTo>
                    <a:pt x="0" y="0"/>
                  </a:lnTo>
                </a:path>
              </a:pathLst>
            </a:custGeom>
            <a:noFill/>
            <a:ln w="25400" cap="flat" cmpd="sng" algn="ctr">
              <a:solidFill>
                <a:schemeClr val="accent1">
                  <a:lumMod val="75000"/>
                </a:schemeClr>
              </a:solid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40" name="Oval 39">
              <a:extLst>
                <a:ext uri="{FF2B5EF4-FFF2-40B4-BE49-F238E27FC236}">
                  <a16:creationId xmlns:a16="http://schemas.microsoft.com/office/drawing/2014/main" id="{C3A76217-89D9-4977-BDA5-B0F6D2B72731}"/>
                </a:ext>
              </a:extLst>
            </p:cNvPr>
            <p:cNvSpPr/>
            <p:nvPr/>
          </p:nvSpPr>
          <p:spPr>
            <a:xfrm>
              <a:off x="7895067" y="4288091"/>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41" name="Oval 40">
              <a:extLst>
                <a:ext uri="{FF2B5EF4-FFF2-40B4-BE49-F238E27FC236}">
                  <a16:creationId xmlns:a16="http://schemas.microsoft.com/office/drawing/2014/main" id="{A1D0C258-6F4F-4ACD-A31E-5D874663F8E5}"/>
                </a:ext>
              </a:extLst>
            </p:cNvPr>
            <p:cNvSpPr/>
            <p:nvPr/>
          </p:nvSpPr>
          <p:spPr>
            <a:xfrm>
              <a:off x="6638965" y="4627657"/>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42" name="Oval 41">
              <a:extLst>
                <a:ext uri="{FF2B5EF4-FFF2-40B4-BE49-F238E27FC236}">
                  <a16:creationId xmlns:a16="http://schemas.microsoft.com/office/drawing/2014/main" id="{AF1EE5E9-BF3D-479A-A1CF-AC5EA4B07988}"/>
                </a:ext>
              </a:extLst>
            </p:cNvPr>
            <p:cNvSpPr/>
            <p:nvPr/>
          </p:nvSpPr>
          <p:spPr>
            <a:xfrm>
              <a:off x="5391521" y="4270549"/>
              <a:ext cx="81440" cy="81441"/>
            </a:xfrm>
            <a:prstGeom prst="ellipse">
              <a:avLst/>
            </a:prstGeom>
            <a:solidFill>
              <a:schemeClr val="accent1">
                <a:lumMod val="75000"/>
              </a:schemeClr>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46" name="Freeform: Shape 45">
              <a:extLst>
                <a:ext uri="{FF2B5EF4-FFF2-40B4-BE49-F238E27FC236}">
                  <a16:creationId xmlns:a16="http://schemas.microsoft.com/office/drawing/2014/main" id="{197BAF37-967B-4F41-87F7-69F593AB8E0B}"/>
                </a:ext>
              </a:extLst>
            </p:cNvPr>
            <p:cNvSpPr/>
            <p:nvPr/>
          </p:nvSpPr>
          <p:spPr>
            <a:xfrm>
              <a:off x="5376867" y="3008143"/>
              <a:ext cx="2518752" cy="1316074"/>
            </a:xfrm>
            <a:custGeom>
              <a:avLst/>
              <a:gdLst>
                <a:gd name="connsiteX0" fmla="*/ 2235875 w 2235875"/>
                <a:gd name="connsiteY0" fmla="*/ 0 h 1157430"/>
                <a:gd name="connsiteX1" fmla="*/ 1117937 w 2235875"/>
                <a:gd name="connsiteY1" fmla="*/ 492136 h 1157430"/>
                <a:gd name="connsiteX2" fmla="*/ 0 w 2235875"/>
                <a:gd name="connsiteY2" fmla="*/ 1157430 h 1157430"/>
                <a:gd name="connsiteX0" fmla="*/ 2226762 w 2226762"/>
                <a:gd name="connsiteY0" fmla="*/ 0 h 1163506"/>
                <a:gd name="connsiteX1" fmla="*/ 1108824 w 2226762"/>
                <a:gd name="connsiteY1" fmla="*/ 492136 h 1163506"/>
                <a:gd name="connsiteX2" fmla="*/ 0 w 2226762"/>
                <a:gd name="connsiteY2" fmla="*/ 1163506 h 1163506"/>
              </a:gdLst>
              <a:ahLst/>
              <a:cxnLst>
                <a:cxn ang="0">
                  <a:pos x="connsiteX0" y="connsiteY0"/>
                </a:cxn>
                <a:cxn ang="0">
                  <a:pos x="connsiteX1" y="connsiteY1"/>
                </a:cxn>
                <a:cxn ang="0">
                  <a:pos x="connsiteX2" y="connsiteY2"/>
                </a:cxn>
              </a:cxnLst>
              <a:rect l="l" t="t" r="r" b="b"/>
              <a:pathLst>
                <a:path w="2226762" h="1163506">
                  <a:moveTo>
                    <a:pt x="2226762" y="0"/>
                  </a:moveTo>
                  <a:lnTo>
                    <a:pt x="1108824" y="492136"/>
                  </a:lnTo>
                  <a:lnTo>
                    <a:pt x="0" y="1163506"/>
                  </a:lnTo>
                </a:path>
              </a:pathLst>
            </a:custGeom>
            <a:noFill/>
            <a:ln w="25400" cap="flat" cmpd="sng" algn="ctr">
              <a:solidFill>
                <a:schemeClr val="accent3"/>
              </a:solidFill>
              <a:prstDash val="solid"/>
              <a:miter lim="800000"/>
            </a:ln>
            <a:effectLst/>
          </p:spPr>
          <p:txBody>
            <a:bodyPr rtlCol="0" anchor="ctr"/>
            <a:lstStyle/>
            <a:p>
              <a:pPr algn="ctr" defTabSz="727272">
                <a:defRPr/>
              </a:pPr>
              <a:endParaRPr lang="en-GB" kern="0" dirty="0">
                <a:solidFill>
                  <a:prstClr val="white"/>
                </a:solidFill>
                <a:latin typeface="Arial"/>
              </a:endParaRPr>
            </a:p>
          </p:txBody>
        </p:sp>
        <p:grpSp>
          <p:nvGrpSpPr>
            <p:cNvPr id="9" name="Gruppieren 8">
              <a:extLst>
                <a:ext uri="{FF2B5EF4-FFF2-40B4-BE49-F238E27FC236}">
                  <a16:creationId xmlns:a16="http://schemas.microsoft.com/office/drawing/2014/main" id="{6117F1F8-56C0-47DB-8BB8-8BD2BA30E9F2}"/>
                </a:ext>
              </a:extLst>
            </p:cNvPr>
            <p:cNvGrpSpPr/>
            <p:nvPr/>
          </p:nvGrpSpPr>
          <p:grpSpPr>
            <a:xfrm>
              <a:off x="6019009" y="5698503"/>
              <a:ext cx="1957182" cy="407646"/>
              <a:chOff x="6188355" y="5193894"/>
              <a:chExt cx="1957182" cy="407646"/>
            </a:xfrm>
          </p:grpSpPr>
          <p:sp>
            <p:nvSpPr>
              <p:cNvPr id="60" name="TextBox 59">
                <a:extLst>
                  <a:ext uri="{FF2B5EF4-FFF2-40B4-BE49-F238E27FC236}">
                    <a16:creationId xmlns:a16="http://schemas.microsoft.com/office/drawing/2014/main" id="{79B22B16-E062-48F3-A86E-B7B018135662}"/>
                  </a:ext>
                </a:extLst>
              </p:cNvPr>
              <p:cNvSpPr txBox="1"/>
              <p:nvPr/>
            </p:nvSpPr>
            <p:spPr>
              <a:xfrm>
                <a:off x="6302395" y="5262986"/>
                <a:ext cx="1843142" cy="338554"/>
              </a:xfrm>
              <a:prstGeom prst="rect">
                <a:avLst/>
              </a:prstGeom>
              <a:noFill/>
            </p:spPr>
            <p:txBody>
              <a:bodyPr wrap="square" rtlCol="0">
                <a:spAutoFit/>
              </a:bodyPr>
              <a:lstStyle/>
              <a:p>
                <a:pPr defTabSz="727272">
                  <a:defRPr/>
                </a:pPr>
                <a:r>
                  <a:rPr lang="de-de" sz="1600" b="1" dirty="0">
                    <a:solidFill>
                      <a:schemeClr val="accent3"/>
                    </a:solidFill>
                    <a:latin typeface="Arial"/>
                  </a:rPr>
                  <a:t>2,2 % Dmab</a:t>
                </a:r>
              </a:p>
            </p:txBody>
          </p:sp>
          <p:cxnSp>
            <p:nvCxnSpPr>
              <p:cNvPr id="63" name="Straight Arrow Connector 62">
                <a:extLst>
                  <a:ext uri="{FF2B5EF4-FFF2-40B4-BE49-F238E27FC236}">
                    <a16:creationId xmlns:a16="http://schemas.microsoft.com/office/drawing/2014/main" id="{8C208C5A-F2C1-435C-8AA4-4E15E29362BF}"/>
                  </a:ext>
                </a:extLst>
              </p:cNvPr>
              <p:cNvCxnSpPr>
                <a:cxnSpLocks/>
              </p:cNvCxnSpPr>
              <p:nvPr/>
            </p:nvCxnSpPr>
            <p:spPr>
              <a:xfrm flipV="1">
                <a:off x="6188355" y="5193894"/>
                <a:ext cx="0" cy="323667"/>
              </a:xfrm>
              <a:prstGeom prst="straightConnector1">
                <a:avLst/>
              </a:prstGeom>
              <a:noFill/>
              <a:ln w="38100" cap="flat" cmpd="sng" algn="ctr">
                <a:solidFill>
                  <a:schemeClr val="accent3"/>
                </a:solidFill>
                <a:prstDash val="solid"/>
                <a:miter lim="800000"/>
                <a:tailEnd type="triangle"/>
              </a:ln>
              <a:effectLst/>
            </p:spPr>
          </p:cxnSp>
        </p:grpSp>
        <p:sp>
          <p:nvSpPr>
            <p:cNvPr id="43" name="Oval 42">
              <a:extLst>
                <a:ext uri="{FF2B5EF4-FFF2-40B4-BE49-F238E27FC236}">
                  <a16:creationId xmlns:a16="http://schemas.microsoft.com/office/drawing/2014/main" id="{6434173C-A7E6-4B33-8AB7-BF823EE5AD1D}"/>
                </a:ext>
              </a:extLst>
            </p:cNvPr>
            <p:cNvSpPr/>
            <p:nvPr/>
          </p:nvSpPr>
          <p:spPr>
            <a:xfrm>
              <a:off x="7854347" y="2976522"/>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44" name="Oval 43">
              <a:extLst>
                <a:ext uri="{FF2B5EF4-FFF2-40B4-BE49-F238E27FC236}">
                  <a16:creationId xmlns:a16="http://schemas.microsoft.com/office/drawing/2014/main" id="{1F30F814-7548-4646-97F4-179B4FEA04A7}"/>
                </a:ext>
              </a:extLst>
            </p:cNvPr>
            <p:cNvSpPr/>
            <p:nvPr/>
          </p:nvSpPr>
          <p:spPr>
            <a:xfrm>
              <a:off x="6595530" y="3523657"/>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sp>
          <p:nvSpPr>
            <p:cNvPr id="45" name="Oval 44">
              <a:extLst>
                <a:ext uri="{FF2B5EF4-FFF2-40B4-BE49-F238E27FC236}">
                  <a16:creationId xmlns:a16="http://schemas.microsoft.com/office/drawing/2014/main" id="{8FA3BBE2-E6C1-434B-BD2E-94652593737C}"/>
                </a:ext>
              </a:extLst>
            </p:cNvPr>
            <p:cNvSpPr/>
            <p:nvPr/>
          </p:nvSpPr>
          <p:spPr>
            <a:xfrm>
              <a:off x="5335531" y="4273186"/>
              <a:ext cx="81440" cy="81441"/>
            </a:xfrm>
            <a:prstGeom prst="ellipse">
              <a:avLst/>
            </a:prstGeom>
            <a:solidFill>
              <a:schemeClr val="accent3"/>
            </a:solidFill>
            <a:ln w="12700" cap="flat" cmpd="sng" algn="ctr">
              <a:noFill/>
              <a:prstDash val="solid"/>
              <a:miter lim="800000"/>
            </a:ln>
            <a:effectLst/>
          </p:spPr>
          <p:txBody>
            <a:bodyPr rtlCol="0" anchor="ctr"/>
            <a:lstStyle/>
            <a:p>
              <a:pPr algn="ctr" defTabSz="727272">
                <a:defRPr/>
              </a:pPr>
              <a:endParaRPr lang="en-GB" kern="0" dirty="0">
                <a:solidFill>
                  <a:prstClr val="white"/>
                </a:solidFill>
                <a:latin typeface="Arial"/>
              </a:endParaRPr>
            </a:p>
          </p:txBody>
        </p:sp>
      </p:grpSp>
      <p:sp>
        <p:nvSpPr>
          <p:cNvPr id="2" name="TextBox 1">
            <a:extLst>
              <a:ext uri="{FF2B5EF4-FFF2-40B4-BE49-F238E27FC236}">
                <a16:creationId xmlns:a16="http://schemas.microsoft.com/office/drawing/2014/main" id="{E338AFEA-2337-450F-834D-0207D5E2F332}"/>
              </a:ext>
            </a:extLst>
          </p:cNvPr>
          <p:cNvSpPr txBox="1"/>
          <p:nvPr/>
        </p:nvSpPr>
        <p:spPr>
          <a:xfrm>
            <a:off x="685491" y="1304267"/>
            <a:ext cx="11108590" cy="832087"/>
          </a:xfrm>
          <a:prstGeom prst="rect">
            <a:avLst/>
          </a:prstGeom>
          <a:noFill/>
        </p:spPr>
        <p:txBody>
          <a:bodyPr wrap="square" lIns="0" tIns="46800" rtlCol="0">
            <a:spAutoFit/>
          </a:bodyPr>
          <a:lstStyle/>
          <a:p>
            <a:pPr>
              <a:buClr>
                <a:srgbClr val="3B839F"/>
              </a:buClr>
            </a:pPr>
            <a:r>
              <a:rPr lang="de-de" sz="1600" dirty="0">
                <a:solidFill>
                  <a:srgbClr val="515151"/>
                </a:solidFill>
              </a:rPr>
              <a:t>Patienten, die mit TPTD behandelt wurden, zeigten eine stärkere Zunahme der BMD an der Lendenwirbelsäule, während mit Dmab behandelte Patienten eine größere Veränderung der BMD an der Gesamthüfte und am Oberschenkelhals aufwiesen</a:t>
            </a:r>
            <a:endParaRPr lang="de-DE" sz="1600" dirty="0">
              <a:solidFill>
                <a:srgbClr val="515151"/>
              </a:solidFill>
            </a:endParaRPr>
          </a:p>
        </p:txBody>
      </p:sp>
      <p:sp>
        <p:nvSpPr>
          <p:cNvPr id="161" name="Title 4">
            <a:extLst>
              <a:ext uri="{FF2B5EF4-FFF2-40B4-BE49-F238E27FC236}">
                <a16:creationId xmlns:a16="http://schemas.microsoft.com/office/drawing/2014/main" id="{DA2F84D1-202B-4E32-9478-315810BBC74E}"/>
              </a:ext>
            </a:extLst>
          </p:cNvPr>
          <p:cNvSpPr>
            <a:spLocks noGrp="1"/>
          </p:cNvSpPr>
          <p:nvPr>
            <p:ph type="title"/>
          </p:nvPr>
        </p:nvSpPr>
        <p:spPr>
          <a:xfrm>
            <a:off x="673100" y="114300"/>
            <a:ext cx="8594725" cy="609600"/>
          </a:xfrm>
        </p:spPr>
        <p:txBody>
          <a:bodyPr/>
          <a:lstStyle/>
          <a:p>
            <a:r>
              <a:rPr lang="de-de" b="1" dirty="0"/>
              <a:t>Vergleich der BMD-</a:t>
            </a:r>
            <a:r>
              <a:rPr lang="de-DE" b="1" dirty="0"/>
              <a:t>Änderung</a:t>
            </a:r>
            <a:r>
              <a:rPr lang="de-de" b="1" dirty="0"/>
              <a:t> </a:t>
            </a:r>
            <a:r>
              <a:rPr lang="de-DE" b="1" dirty="0"/>
              <a:t>unter Teriparatid </a:t>
            </a:r>
            <a:r>
              <a:rPr lang="de-de" b="1" dirty="0"/>
              <a:t>bzw. D</a:t>
            </a:r>
            <a:r>
              <a:rPr lang="de-DE" b="1" dirty="0"/>
              <a:t>enosu</a:t>
            </a:r>
            <a:r>
              <a:rPr lang="de-de" b="1" dirty="0"/>
              <a:t>mab </a:t>
            </a:r>
            <a:r>
              <a:rPr lang="de-DE" b="1" dirty="0"/>
              <a:t>bei BP-vorbehandelten Patienten</a:t>
            </a:r>
            <a:endParaRPr lang="de-de" b="1" dirty="0"/>
          </a:p>
        </p:txBody>
      </p:sp>
    </p:spTree>
    <p:extLst>
      <p:ext uri="{BB962C8B-B14F-4D97-AF65-F5344CB8AC3E}">
        <p14:creationId xmlns:p14="http://schemas.microsoft.com/office/powerpoint/2010/main" val="123890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a:extLst>
              <a:ext uri="{FF2B5EF4-FFF2-40B4-BE49-F238E27FC236}">
                <a16:creationId xmlns:a16="http://schemas.microsoft.com/office/drawing/2014/main" id="{0BA535F0-2A40-41D6-B9B9-C50249636340}"/>
              </a:ext>
            </a:extLst>
          </p:cNvPr>
          <p:cNvSpPr>
            <a:spLocks noGrp="1"/>
          </p:cNvSpPr>
          <p:nvPr>
            <p:ph type="title"/>
          </p:nvPr>
        </p:nvSpPr>
        <p:spPr>
          <a:xfrm>
            <a:off x="673100" y="114300"/>
            <a:ext cx="8593991" cy="609600"/>
          </a:xfrm>
        </p:spPr>
        <p:txBody>
          <a:bodyPr/>
          <a:lstStyle/>
          <a:p>
            <a:r>
              <a:rPr lang="de-AT" b="1" dirty="0"/>
              <a:t>Therapiepause bei Osteoporose – ja oder nein?</a:t>
            </a:r>
            <a:endParaRPr lang="de-DE" b="1" dirty="0"/>
          </a:p>
        </p:txBody>
      </p:sp>
      <p:sp>
        <p:nvSpPr>
          <p:cNvPr id="8" name="Textplatzhalter 7">
            <a:extLst>
              <a:ext uri="{FF2B5EF4-FFF2-40B4-BE49-F238E27FC236}">
                <a16:creationId xmlns:a16="http://schemas.microsoft.com/office/drawing/2014/main" id="{E9FADC02-790E-4861-AC1D-2B220155449C}"/>
              </a:ext>
            </a:extLst>
          </p:cNvPr>
          <p:cNvSpPr>
            <a:spLocks noGrp="1"/>
          </p:cNvSpPr>
          <p:nvPr>
            <p:ph type="body" sz="quarter" idx="10"/>
          </p:nvPr>
        </p:nvSpPr>
        <p:spPr>
          <a:xfrm>
            <a:off x="661988" y="6339948"/>
            <a:ext cx="11010900" cy="451263"/>
          </a:xfrm>
        </p:spPr>
        <p:txBody>
          <a:bodyPr/>
          <a:lstStyle/>
          <a:p>
            <a:r>
              <a:rPr lang="de-DE" sz="800" dirty="0"/>
              <a:t>* p = 0,001. BMD = Knochenmineraldichte (</a:t>
            </a:r>
            <a:r>
              <a:rPr lang="en-US" sz="800" dirty="0"/>
              <a:t>bone mineral density</a:t>
            </a:r>
            <a:r>
              <a:rPr lang="de-DE" sz="800" dirty="0"/>
              <a:t>), EP = Endpunkt des Fracture </a:t>
            </a:r>
            <a:r>
              <a:rPr lang="de-DE" sz="800" dirty="0" err="1"/>
              <a:t>Prevention</a:t>
            </a:r>
            <a:r>
              <a:rPr lang="de-DE" sz="800" dirty="0"/>
              <a:t> Trial (nach 18 Monaten), Q6M = alle 6 Monate.</a:t>
            </a:r>
          </a:p>
          <a:p>
            <a:r>
              <a:rPr lang="de-DE" sz="880" dirty="0">
                <a:solidFill>
                  <a:srgbClr val="3B839F"/>
                </a:solidFill>
              </a:rPr>
              <a:t>1. Lindsay R et al. Arch Intern Med 2004; 164: 2024</a:t>
            </a:r>
            <a:r>
              <a:rPr lang="de-de" dirty="0">
                <a:solidFill>
                  <a:srgbClr val="3B839F"/>
                </a:solidFill>
              </a:rPr>
              <a:t>–</a:t>
            </a:r>
            <a:r>
              <a:rPr lang="de-DE" sz="880" dirty="0">
                <a:solidFill>
                  <a:srgbClr val="3B839F"/>
                </a:solidFill>
              </a:rPr>
              <a:t>2030. Daten bei Patientinnen, die 12 Monate oder länger Bisphosphonate einnahmen. 2. Bone HG et al. J Clin Endocrinol </a:t>
            </a:r>
            <a:r>
              <a:rPr lang="de-DE" sz="880" dirty="0" err="1">
                <a:solidFill>
                  <a:srgbClr val="3B839F"/>
                </a:solidFill>
              </a:rPr>
              <a:t>Metab</a:t>
            </a:r>
            <a:r>
              <a:rPr lang="de-DE" sz="880" dirty="0">
                <a:solidFill>
                  <a:srgbClr val="3B839F"/>
                </a:solidFill>
              </a:rPr>
              <a:t> 2011: 96: 972</a:t>
            </a:r>
            <a:r>
              <a:rPr lang="de-de" dirty="0">
                <a:solidFill>
                  <a:srgbClr val="3B839F"/>
                </a:solidFill>
              </a:rPr>
              <a:t>–</a:t>
            </a:r>
            <a:r>
              <a:rPr lang="de-DE" sz="880" dirty="0">
                <a:solidFill>
                  <a:srgbClr val="3B839F"/>
                </a:solidFill>
              </a:rPr>
              <a:t>980.</a:t>
            </a:r>
          </a:p>
        </p:txBody>
      </p:sp>
      <p:sp>
        <p:nvSpPr>
          <p:cNvPr id="508" name="Textfeld 507">
            <a:extLst>
              <a:ext uri="{FF2B5EF4-FFF2-40B4-BE49-F238E27FC236}">
                <a16:creationId xmlns:a16="http://schemas.microsoft.com/office/drawing/2014/main" id="{398D4239-0231-4FAB-954D-DB28C9891379}"/>
              </a:ext>
            </a:extLst>
          </p:cNvPr>
          <p:cNvSpPr txBox="1"/>
          <p:nvPr/>
        </p:nvSpPr>
        <p:spPr>
          <a:xfrm>
            <a:off x="1352596" y="1643595"/>
            <a:ext cx="4363924" cy="338554"/>
          </a:xfrm>
          <a:prstGeom prst="rect">
            <a:avLst/>
          </a:prstGeom>
          <a:noFill/>
        </p:spPr>
        <p:txBody>
          <a:bodyPr wrap="square" rtlCol="0">
            <a:spAutoFit/>
          </a:bodyPr>
          <a:lstStyle/>
          <a:p>
            <a:pPr algn="ctr"/>
            <a:r>
              <a:rPr lang="de-DE" sz="1600" b="1" dirty="0">
                <a:solidFill>
                  <a:schemeClr val="accent1">
                    <a:lumMod val="75000"/>
                  </a:schemeClr>
                </a:solidFill>
              </a:rPr>
              <a:t>Teriparatid</a:t>
            </a:r>
            <a:r>
              <a:rPr lang="de-DE" sz="1600" b="1" baseline="30000" dirty="0">
                <a:solidFill>
                  <a:schemeClr val="accent1">
                    <a:lumMod val="75000"/>
                  </a:schemeClr>
                </a:solidFill>
              </a:rPr>
              <a:t>1</a:t>
            </a:r>
          </a:p>
        </p:txBody>
      </p:sp>
      <p:sp>
        <p:nvSpPr>
          <p:cNvPr id="507" name="Textfeld 506">
            <a:extLst>
              <a:ext uri="{FF2B5EF4-FFF2-40B4-BE49-F238E27FC236}">
                <a16:creationId xmlns:a16="http://schemas.microsoft.com/office/drawing/2014/main" id="{D2DCEA10-660C-41DD-9263-54E1C4BC7A12}"/>
              </a:ext>
            </a:extLst>
          </p:cNvPr>
          <p:cNvSpPr txBox="1"/>
          <p:nvPr/>
        </p:nvSpPr>
        <p:spPr>
          <a:xfrm>
            <a:off x="7268545" y="1643595"/>
            <a:ext cx="4358932" cy="338554"/>
          </a:xfrm>
          <a:prstGeom prst="rect">
            <a:avLst/>
          </a:prstGeom>
          <a:noFill/>
        </p:spPr>
        <p:txBody>
          <a:bodyPr wrap="square" rtlCol="0">
            <a:spAutoFit/>
          </a:bodyPr>
          <a:lstStyle/>
          <a:p>
            <a:pPr algn="ctr"/>
            <a:r>
              <a:rPr lang="de-DE" sz="1600" b="1" dirty="0">
                <a:solidFill>
                  <a:schemeClr val="accent3"/>
                </a:solidFill>
              </a:rPr>
              <a:t>Denosumab</a:t>
            </a:r>
            <a:r>
              <a:rPr lang="de-DE" sz="1600" b="1" baseline="30000" dirty="0">
                <a:solidFill>
                  <a:schemeClr val="accent3"/>
                </a:solidFill>
              </a:rPr>
              <a:t>2</a:t>
            </a:r>
          </a:p>
        </p:txBody>
      </p:sp>
      <p:grpSp>
        <p:nvGrpSpPr>
          <p:cNvPr id="45" name="Gruppieren 44">
            <a:extLst>
              <a:ext uri="{FF2B5EF4-FFF2-40B4-BE49-F238E27FC236}">
                <a16:creationId xmlns:a16="http://schemas.microsoft.com/office/drawing/2014/main" id="{8BC807AF-BE35-4997-85C9-31A0B6EC6091}"/>
              </a:ext>
            </a:extLst>
          </p:cNvPr>
          <p:cNvGrpSpPr/>
          <p:nvPr/>
        </p:nvGrpSpPr>
        <p:grpSpPr>
          <a:xfrm>
            <a:off x="7258314" y="5760255"/>
            <a:ext cx="4580843" cy="246221"/>
            <a:chOff x="7211222" y="5499887"/>
            <a:chExt cx="4580843" cy="246221"/>
          </a:xfrm>
        </p:grpSpPr>
        <p:sp>
          <p:nvSpPr>
            <p:cNvPr id="541" name="Textfeld 540">
              <a:extLst>
                <a:ext uri="{FF2B5EF4-FFF2-40B4-BE49-F238E27FC236}">
                  <a16:creationId xmlns:a16="http://schemas.microsoft.com/office/drawing/2014/main" id="{E3E6D293-6E63-4086-8322-FD698329A31A}"/>
                </a:ext>
              </a:extLst>
            </p:cNvPr>
            <p:cNvSpPr txBox="1"/>
            <p:nvPr/>
          </p:nvSpPr>
          <p:spPr>
            <a:xfrm>
              <a:off x="7677654" y="5499887"/>
              <a:ext cx="4114411" cy="246221"/>
            </a:xfrm>
            <a:prstGeom prst="rect">
              <a:avLst/>
            </a:prstGeom>
            <a:noFill/>
          </p:spPr>
          <p:txBody>
            <a:bodyPr wrap="square" rtlCol="0">
              <a:spAutoFit/>
            </a:bodyPr>
            <a:lstStyle/>
            <a:p>
              <a:pPr>
                <a:spcBef>
                  <a:spcPts val="300"/>
                </a:spcBef>
              </a:pPr>
              <a:r>
                <a:rPr lang="de-DE" sz="1000" dirty="0">
                  <a:solidFill>
                    <a:srgbClr val="515151"/>
                  </a:solidFill>
                </a:rPr>
                <a:t>Denosumab (60 mg Q6M)		Placebo</a:t>
              </a:r>
            </a:p>
          </p:txBody>
        </p:sp>
        <p:grpSp>
          <p:nvGrpSpPr>
            <p:cNvPr id="3" name="Gruppieren 2">
              <a:extLst>
                <a:ext uri="{FF2B5EF4-FFF2-40B4-BE49-F238E27FC236}">
                  <a16:creationId xmlns:a16="http://schemas.microsoft.com/office/drawing/2014/main" id="{A9149659-637B-4CEF-8248-553FF6AE11BC}"/>
                </a:ext>
              </a:extLst>
            </p:cNvPr>
            <p:cNvGrpSpPr/>
            <p:nvPr/>
          </p:nvGrpSpPr>
          <p:grpSpPr>
            <a:xfrm>
              <a:off x="7211222" y="5563037"/>
              <a:ext cx="463071" cy="119920"/>
              <a:chOff x="203531" y="4216599"/>
              <a:chExt cx="399259" cy="103395"/>
            </a:xfrm>
          </p:grpSpPr>
          <p:cxnSp>
            <p:nvCxnSpPr>
              <p:cNvPr id="540" name="Gerader Verbinder 539">
                <a:extLst>
                  <a:ext uri="{FF2B5EF4-FFF2-40B4-BE49-F238E27FC236}">
                    <a16:creationId xmlns:a16="http://schemas.microsoft.com/office/drawing/2014/main" id="{406F76D7-4FAF-4C66-81B9-8324B57D03C7}"/>
                  </a:ext>
                </a:extLst>
              </p:cNvPr>
              <p:cNvCxnSpPr/>
              <p:nvPr/>
            </p:nvCxnSpPr>
            <p:spPr bwMode="auto">
              <a:xfrm>
                <a:off x="203531" y="4268296"/>
                <a:ext cx="399259" cy="0"/>
              </a:xfrm>
              <a:prstGeom prst="line">
                <a:avLst/>
              </a:prstGeom>
              <a:noFill/>
              <a:ln w="19050" cap="flat" cmpd="sng" algn="ctr">
                <a:solidFill>
                  <a:schemeClr val="accent3"/>
                </a:solidFill>
                <a:prstDash val="solid"/>
                <a:round/>
                <a:headEnd type="none" w="med" len="med"/>
                <a:tailEnd type="none" w="med" len="med"/>
              </a:ln>
              <a:effectLst/>
            </p:spPr>
          </p:cxnSp>
          <p:sp>
            <p:nvSpPr>
              <p:cNvPr id="547" name="Oval 83">
                <a:extLst>
                  <a:ext uri="{FF2B5EF4-FFF2-40B4-BE49-F238E27FC236}">
                    <a16:creationId xmlns:a16="http://schemas.microsoft.com/office/drawing/2014/main" id="{55C26E16-FE73-4985-98D6-E332EE75A087}"/>
                  </a:ext>
                </a:extLst>
              </p:cNvPr>
              <p:cNvSpPr/>
              <p:nvPr/>
            </p:nvSpPr>
            <p:spPr bwMode="auto">
              <a:xfrm>
                <a:off x="267125" y="4216599"/>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548" name="Oval 83">
                <a:extLst>
                  <a:ext uri="{FF2B5EF4-FFF2-40B4-BE49-F238E27FC236}">
                    <a16:creationId xmlns:a16="http://schemas.microsoft.com/office/drawing/2014/main" id="{9CF17711-6A1E-46A4-A74A-CBF4A0CFA02D}"/>
                  </a:ext>
                </a:extLst>
              </p:cNvPr>
              <p:cNvSpPr/>
              <p:nvPr/>
            </p:nvSpPr>
            <p:spPr bwMode="auto">
              <a:xfrm>
                <a:off x="441115" y="4216599"/>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6" name="Gruppieren 5">
              <a:extLst>
                <a:ext uri="{FF2B5EF4-FFF2-40B4-BE49-F238E27FC236}">
                  <a16:creationId xmlns:a16="http://schemas.microsoft.com/office/drawing/2014/main" id="{88A41EEF-1D88-47D1-8688-2E9F3D4E68A2}"/>
                </a:ext>
              </a:extLst>
            </p:cNvPr>
            <p:cNvGrpSpPr/>
            <p:nvPr/>
          </p:nvGrpSpPr>
          <p:grpSpPr>
            <a:xfrm>
              <a:off x="9961009" y="5574355"/>
              <a:ext cx="463071" cy="97284"/>
              <a:chOff x="203531" y="4398949"/>
              <a:chExt cx="399259" cy="83878"/>
            </a:xfrm>
          </p:grpSpPr>
          <p:cxnSp>
            <p:nvCxnSpPr>
              <p:cNvPr id="544" name="Gerader Verbinder 543">
                <a:extLst>
                  <a:ext uri="{FF2B5EF4-FFF2-40B4-BE49-F238E27FC236}">
                    <a16:creationId xmlns:a16="http://schemas.microsoft.com/office/drawing/2014/main" id="{2A464A75-6C69-47AC-9E6C-4A2DE9447E26}"/>
                  </a:ext>
                </a:extLst>
              </p:cNvPr>
              <p:cNvCxnSpPr/>
              <p:nvPr/>
            </p:nvCxnSpPr>
            <p:spPr bwMode="auto">
              <a:xfrm>
                <a:off x="203531" y="4457598"/>
                <a:ext cx="399259" cy="0"/>
              </a:xfrm>
              <a:prstGeom prst="line">
                <a:avLst/>
              </a:prstGeom>
              <a:noFill/>
              <a:ln w="19050" cap="flat" cmpd="sng" algn="ctr">
                <a:solidFill>
                  <a:srgbClr val="515151"/>
                </a:solidFill>
                <a:prstDash val="solid"/>
                <a:round/>
                <a:headEnd type="none" w="med" len="med"/>
                <a:tailEnd type="none" w="med" len="med"/>
              </a:ln>
              <a:effectLst/>
            </p:spPr>
          </p:cxnSp>
          <p:sp>
            <p:nvSpPr>
              <p:cNvPr id="549" name="Gleichschenkliges Dreieck 548">
                <a:extLst>
                  <a:ext uri="{FF2B5EF4-FFF2-40B4-BE49-F238E27FC236}">
                    <a16:creationId xmlns:a16="http://schemas.microsoft.com/office/drawing/2014/main" id="{374F7362-EC29-4ED4-AC2B-168AB4779761}"/>
                  </a:ext>
                </a:extLst>
              </p:cNvPr>
              <p:cNvSpPr/>
              <p:nvPr/>
            </p:nvSpPr>
            <p:spPr bwMode="auto">
              <a:xfrm>
                <a:off x="273985" y="4398949"/>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sp>
            <p:nvSpPr>
              <p:cNvPr id="550" name="Gleichschenkliges Dreieck 549">
                <a:extLst>
                  <a:ext uri="{FF2B5EF4-FFF2-40B4-BE49-F238E27FC236}">
                    <a16:creationId xmlns:a16="http://schemas.microsoft.com/office/drawing/2014/main" id="{8D348EA0-F580-4895-8BF5-0AB3A883B7B9}"/>
                  </a:ext>
                </a:extLst>
              </p:cNvPr>
              <p:cNvSpPr/>
              <p:nvPr/>
            </p:nvSpPr>
            <p:spPr bwMode="auto">
              <a:xfrm>
                <a:off x="446478" y="4398949"/>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sp>
        <p:nvSpPr>
          <p:cNvPr id="423" name="Freihandform 11">
            <a:extLst>
              <a:ext uri="{FF2B5EF4-FFF2-40B4-BE49-F238E27FC236}">
                <a16:creationId xmlns:a16="http://schemas.microsoft.com/office/drawing/2014/main" id="{0D41C95A-DD24-4605-A116-A727F51F0C81}"/>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Veränderung der BMD nach Absetzen der Therapie – </a:t>
            </a:r>
            <a:r>
              <a:rPr lang="de-DE" sz="1600" b="1" dirty="0">
                <a:solidFill>
                  <a:srgbClr val="3B839F"/>
                </a:solidFill>
              </a:rPr>
              <a:t>Lendenwirbelsäule</a:t>
            </a:r>
          </a:p>
        </p:txBody>
      </p:sp>
      <p:grpSp>
        <p:nvGrpSpPr>
          <p:cNvPr id="46" name="Gruppieren 45">
            <a:extLst>
              <a:ext uri="{FF2B5EF4-FFF2-40B4-BE49-F238E27FC236}">
                <a16:creationId xmlns:a16="http://schemas.microsoft.com/office/drawing/2014/main" id="{86D914F2-B1C9-4712-AA41-FC2E058C16E7}"/>
              </a:ext>
            </a:extLst>
          </p:cNvPr>
          <p:cNvGrpSpPr/>
          <p:nvPr/>
        </p:nvGrpSpPr>
        <p:grpSpPr>
          <a:xfrm>
            <a:off x="618611" y="2089292"/>
            <a:ext cx="5592069" cy="3639946"/>
            <a:chOff x="618611" y="2014097"/>
            <a:chExt cx="5592069" cy="3639946"/>
          </a:xfrm>
        </p:grpSpPr>
        <p:sp>
          <p:nvSpPr>
            <p:cNvPr id="438" name="Rechteck 437">
              <a:extLst>
                <a:ext uri="{FF2B5EF4-FFF2-40B4-BE49-F238E27FC236}">
                  <a16:creationId xmlns:a16="http://schemas.microsoft.com/office/drawing/2014/main" id="{F11A4B9A-3678-4989-9507-C0380D15A2A3}"/>
                </a:ext>
              </a:extLst>
            </p:cNvPr>
            <p:cNvSpPr/>
            <p:nvPr/>
          </p:nvSpPr>
          <p:spPr bwMode="auto">
            <a:xfrm>
              <a:off x="3095178" y="2113953"/>
              <a:ext cx="2622663" cy="2838476"/>
            </a:xfrm>
            <a:prstGeom prst="rect">
              <a:avLst/>
            </a:prstGeom>
            <a:solidFill>
              <a:srgbClr val="DBE5ED"/>
            </a:solidFill>
            <a:ln w="19050" cap="flat" cmpd="sng" algn="ctr">
              <a:no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aphicFrame>
          <p:nvGraphicFramePr>
            <p:cNvPr id="154" name="Chart 73">
              <a:extLst>
                <a:ext uri="{FF2B5EF4-FFF2-40B4-BE49-F238E27FC236}">
                  <a16:creationId xmlns:a16="http://schemas.microsoft.com/office/drawing/2014/main" id="{24017D16-BBE9-4F00-94FA-0ADE0546E515}"/>
                </a:ext>
              </a:extLst>
            </p:cNvPr>
            <p:cNvGraphicFramePr>
              <a:graphicFrameLocks/>
            </p:cNvGraphicFramePr>
            <p:nvPr>
              <p:extLst>
                <p:ext uri="{D42A27DB-BD31-4B8C-83A1-F6EECF244321}">
                  <p14:modId xmlns:p14="http://schemas.microsoft.com/office/powerpoint/2010/main" val="1285748627"/>
                </p:ext>
              </p:extLst>
            </p:nvPr>
          </p:nvGraphicFramePr>
          <p:xfrm>
            <a:off x="766658" y="2014097"/>
            <a:ext cx="5444022" cy="3639946"/>
          </p:xfrm>
          <a:graphic>
            <a:graphicData uri="http://schemas.openxmlformats.org/drawingml/2006/chart">
              <c:chart xmlns:c="http://schemas.openxmlformats.org/drawingml/2006/chart" xmlns:r="http://schemas.openxmlformats.org/officeDocument/2006/relationships" r:id="rId3"/>
            </a:graphicData>
          </a:graphic>
        </p:graphicFrame>
        <p:sp>
          <p:nvSpPr>
            <p:cNvPr id="254" name="Freihandform: Form 253">
              <a:extLst>
                <a:ext uri="{FF2B5EF4-FFF2-40B4-BE49-F238E27FC236}">
                  <a16:creationId xmlns:a16="http://schemas.microsoft.com/office/drawing/2014/main" id="{311A8AB3-8ABA-49CE-9754-566D07A35BD5}"/>
                </a:ext>
              </a:extLst>
            </p:cNvPr>
            <p:cNvSpPr/>
            <p:nvPr/>
          </p:nvSpPr>
          <p:spPr bwMode="auto">
            <a:xfrm>
              <a:off x="1329291" y="3774753"/>
              <a:ext cx="4380040" cy="1192014"/>
            </a:xfrm>
            <a:custGeom>
              <a:avLst/>
              <a:gdLst>
                <a:gd name="connsiteX0" fmla="*/ 0 w 3359951"/>
                <a:gd name="connsiteY0" fmla="*/ 914400 h 914400"/>
                <a:gd name="connsiteX1" fmla="*/ 1335400 w 3359951"/>
                <a:gd name="connsiteY1" fmla="*/ 0 h 914400"/>
                <a:gd name="connsiteX2" fmla="*/ 2016507 w 3359951"/>
                <a:gd name="connsiteY2" fmla="*/ 230611 h 914400"/>
                <a:gd name="connsiteX3" fmla="*/ 3359951 w 3359951"/>
                <a:gd name="connsiteY3" fmla="*/ 324465 h 914400"/>
              </a:gdLst>
              <a:ahLst/>
              <a:cxnLst>
                <a:cxn ang="0">
                  <a:pos x="connsiteX0" y="connsiteY0"/>
                </a:cxn>
                <a:cxn ang="0">
                  <a:pos x="connsiteX1" y="connsiteY1"/>
                </a:cxn>
                <a:cxn ang="0">
                  <a:pos x="connsiteX2" y="connsiteY2"/>
                </a:cxn>
                <a:cxn ang="0">
                  <a:pos x="connsiteX3" y="connsiteY3"/>
                </a:cxn>
              </a:cxnLst>
              <a:rect l="l" t="t" r="r" b="b"/>
              <a:pathLst>
                <a:path w="3359951" h="914400">
                  <a:moveTo>
                    <a:pt x="0" y="914400"/>
                  </a:moveTo>
                  <a:lnTo>
                    <a:pt x="1335400" y="0"/>
                  </a:lnTo>
                  <a:lnTo>
                    <a:pt x="2016507" y="230611"/>
                  </a:lnTo>
                  <a:lnTo>
                    <a:pt x="3359951" y="324465"/>
                  </a:lnTo>
                </a:path>
              </a:pathLst>
            </a:custGeom>
            <a:noFill/>
            <a:ln w="19050" cap="flat" cmpd="sng" algn="ctr">
              <a:solidFill>
                <a:schemeClr val="accent1">
                  <a:lumMod val="75000"/>
                </a:schemeClr>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229" name="Gruppieren 228">
              <a:extLst>
                <a:ext uri="{FF2B5EF4-FFF2-40B4-BE49-F238E27FC236}">
                  <a16:creationId xmlns:a16="http://schemas.microsoft.com/office/drawing/2014/main" id="{62A3716A-6CDB-453B-A528-28A70B90729D}"/>
                </a:ext>
              </a:extLst>
            </p:cNvPr>
            <p:cNvGrpSpPr/>
            <p:nvPr/>
          </p:nvGrpSpPr>
          <p:grpSpPr>
            <a:xfrm>
              <a:off x="3883365" y="4645406"/>
              <a:ext cx="166318" cy="171848"/>
              <a:chOff x="3430776" y="2998757"/>
              <a:chExt cx="88844" cy="91798"/>
            </a:xfrm>
          </p:grpSpPr>
          <p:grpSp>
            <p:nvGrpSpPr>
              <p:cNvPr id="230" name="ErrorBar706">
                <a:extLst>
                  <a:ext uri="{FF2B5EF4-FFF2-40B4-BE49-F238E27FC236}">
                    <a16:creationId xmlns:a16="http://schemas.microsoft.com/office/drawing/2014/main" id="{B437A115-B139-4C18-A880-0E1462BA4321}"/>
                  </a:ext>
                </a:extLst>
              </p:cNvPr>
              <p:cNvGrpSpPr/>
              <p:nvPr/>
            </p:nvGrpSpPr>
            <p:grpSpPr>
              <a:xfrm>
                <a:off x="3430776" y="2998757"/>
                <a:ext cx="88844" cy="91798"/>
                <a:chOff x="914400" y="914400"/>
                <a:chExt cx="91440" cy="685800"/>
              </a:xfrm>
            </p:grpSpPr>
            <p:cxnSp>
              <p:nvCxnSpPr>
                <p:cNvPr id="232" name="top706">
                  <a:extLst>
                    <a:ext uri="{FF2B5EF4-FFF2-40B4-BE49-F238E27FC236}">
                      <a16:creationId xmlns:a16="http://schemas.microsoft.com/office/drawing/2014/main" id="{8527FC6B-9BC6-48A2-936D-0F8F3E2FB86E}"/>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33" name="bottom706">
                  <a:extLst>
                    <a:ext uri="{FF2B5EF4-FFF2-40B4-BE49-F238E27FC236}">
                      <a16:creationId xmlns:a16="http://schemas.microsoft.com/office/drawing/2014/main" id="{AC2E9296-B86C-4EFD-90EF-48CC5A69434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34" name="middle706">
                  <a:extLst>
                    <a:ext uri="{FF2B5EF4-FFF2-40B4-BE49-F238E27FC236}">
                      <a16:creationId xmlns:a16="http://schemas.microsoft.com/office/drawing/2014/main" id="{E2C24D38-8F77-4297-BCDA-A2E64F35E529}"/>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31" name="Gleichschenkliges Dreieck 230">
                <a:extLst>
                  <a:ext uri="{FF2B5EF4-FFF2-40B4-BE49-F238E27FC236}">
                    <a16:creationId xmlns:a16="http://schemas.microsoft.com/office/drawing/2014/main" id="{E101065B-EACE-463C-BC40-FAA2125D4775}"/>
                  </a:ext>
                </a:extLst>
              </p:cNvPr>
              <p:cNvSpPr/>
              <p:nvPr/>
            </p:nvSpPr>
            <p:spPr bwMode="auto">
              <a:xfrm rot="10800000">
                <a:off x="3442799" y="3016151"/>
                <a:ext cx="64800" cy="58409"/>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20" name="Gruppieren 19">
              <a:extLst>
                <a:ext uri="{FF2B5EF4-FFF2-40B4-BE49-F238E27FC236}">
                  <a16:creationId xmlns:a16="http://schemas.microsoft.com/office/drawing/2014/main" id="{03F7EF66-FC73-4BAC-9F65-651D057B92EF}"/>
                </a:ext>
              </a:extLst>
            </p:cNvPr>
            <p:cNvGrpSpPr/>
            <p:nvPr/>
          </p:nvGrpSpPr>
          <p:grpSpPr>
            <a:xfrm>
              <a:off x="5633639" y="4505452"/>
              <a:ext cx="166318" cy="235835"/>
              <a:chOff x="5453829" y="2867285"/>
              <a:chExt cx="88844" cy="125977"/>
            </a:xfrm>
          </p:grpSpPr>
          <p:grpSp>
            <p:nvGrpSpPr>
              <p:cNvPr id="236" name="ErrorBar706">
                <a:extLst>
                  <a:ext uri="{FF2B5EF4-FFF2-40B4-BE49-F238E27FC236}">
                    <a16:creationId xmlns:a16="http://schemas.microsoft.com/office/drawing/2014/main" id="{B122674E-73FD-4304-9CE7-0BC039BBD3A3}"/>
                  </a:ext>
                </a:extLst>
              </p:cNvPr>
              <p:cNvGrpSpPr/>
              <p:nvPr/>
            </p:nvGrpSpPr>
            <p:grpSpPr>
              <a:xfrm>
                <a:off x="5453829" y="2867285"/>
                <a:ext cx="88844" cy="125977"/>
                <a:chOff x="914400" y="914400"/>
                <a:chExt cx="91440" cy="685800"/>
              </a:xfrm>
            </p:grpSpPr>
            <p:cxnSp>
              <p:nvCxnSpPr>
                <p:cNvPr id="238" name="top706">
                  <a:extLst>
                    <a:ext uri="{FF2B5EF4-FFF2-40B4-BE49-F238E27FC236}">
                      <a16:creationId xmlns:a16="http://schemas.microsoft.com/office/drawing/2014/main" id="{BB672415-446D-43A1-829C-DBE225332936}"/>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39" name="bottom706">
                  <a:extLst>
                    <a:ext uri="{FF2B5EF4-FFF2-40B4-BE49-F238E27FC236}">
                      <a16:creationId xmlns:a16="http://schemas.microsoft.com/office/drawing/2014/main" id="{5FC2F0CA-9567-46A2-90DA-CA978A823AA7}"/>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40" name="middle706">
                  <a:extLst>
                    <a:ext uri="{FF2B5EF4-FFF2-40B4-BE49-F238E27FC236}">
                      <a16:creationId xmlns:a16="http://schemas.microsoft.com/office/drawing/2014/main" id="{72409183-A9EE-47D5-895E-35FDEB80E309}"/>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37" name="Gleichschenkliges Dreieck 236">
                <a:extLst>
                  <a:ext uri="{FF2B5EF4-FFF2-40B4-BE49-F238E27FC236}">
                    <a16:creationId xmlns:a16="http://schemas.microsoft.com/office/drawing/2014/main" id="{B281819D-C615-4AE2-91A0-B8EB9B644229}"/>
                  </a:ext>
                </a:extLst>
              </p:cNvPr>
              <p:cNvSpPr/>
              <p:nvPr/>
            </p:nvSpPr>
            <p:spPr bwMode="auto">
              <a:xfrm rot="10800000">
                <a:off x="5465851" y="2897360"/>
                <a:ext cx="64800" cy="58409"/>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sp>
          <p:nvSpPr>
            <p:cNvPr id="256" name="Freihandform: Form 255">
              <a:extLst>
                <a:ext uri="{FF2B5EF4-FFF2-40B4-BE49-F238E27FC236}">
                  <a16:creationId xmlns:a16="http://schemas.microsoft.com/office/drawing/2014/main" id="{6E4DD92F-C88B-481C-BAD4-6753B37F0C94}"/>
                </a:ext>
              </a:extLst>
            </p:cNvPr>
            <p:cNvSpPr/>
            <p:nvPr/>
          </p:nvSpPr>
          <p:spPr bwMode="auto">
            <a:xfrm>
              <a:off x="1332786" y="4592734"/>
              <a:ext cx="4373049" cy="377529"/>
            </a:xfrm>
            <a:custGeom>
              <a:avLst/>
              <a:gdLst>
                <a:gd name="connsiteX0" fmla="*/ 0 w 3354588"/>
                <a:gd name="connsiteY0" fmla="*/ 289605 h 289605"/>
                <a:gd name="connsiteX1" fmla="*/ 1346125 w 3354588"/>
                <a:gd name="connsiteY1" fmla="*/ 120669 h 289605"/>
                <a:gd name="connsiteX2" fmla="*/ 2019188 w 3354588"/>
                <a:gd name="connsiteY2" fmla="*/ 93853 h 289605"/>
                <a:gd name="connsiteX3" fmla="*/ 3354588 w 3354588"/>
                <a:gd name="connsiteY3" fmla="*/ 0 h 289605"/>
              </a:gdLst>
              <a:ahLst/>
              <a:cxnLst>
                <a:cxn ang="0">
                  <a:pos x="connsiteX0" y="connsiteY0"/>
                </a:cxn>
                <a:cxn ang="0">
                  <a:pos x="connsiteX1" y="connsiteY1"/>
                </a:cxn>
                <a:cxn ang="0">
                  <a:pos x="connsiteX2" y="connsiteY2"/>
                </a:cxn>
                <a:cxn ang="0">
                  <a:pos x="connsiteX3" y="connsiteY3"/>
                </a:cxn>
              </a:cxnLst>
              <a:rect l="l" t="t" r="r" b="b"/>
              <a:pathLst>
                <a:path w="3354588" h="289605">
                  <a:moveTo>
                    <a:pt x="0" y="289605"/>
                  </a:moveTo>
                  <a:lnTo>
                    <a:pt x="1346125" y="120669"/>
                  </a:lnTo>
                  <a:lnTo>
                    <a:pt x="2019188" y="93853"/>
                  </a:lnTo>
                  <a:lnTo>
                    <a:pt x="3354588" y="0"/>
                  </a:lnTo>
                </a:path>
              </a:pathLst>
            </a:custGeom>
            <a:no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250" name="Gruppieren 249">
              <a:extLst>
                <a:ext uri="{FF2B5EF4-FFF2-40B4-BE49-F238E27FC236}">
                  <a16:creationId xmlns:a16="http://schemas.microsoft.com/office/drawing/2014/main" id="{996CAB97-C874-4B93-8766-69C015E09778}"/>
                </a:ext>
              </a:extLst>
            </p:cNvPr>
            <p:cNvGrpSpPr/>
            <p:nvPr/>
          </p:nvGrpSpPr>
          <p:grpSpPr>
            <a:xfrm>
              <a:off x="3868766" y="3987586"/>
              <a:ext cx="166318" cy="168483"/>
              <a:chOff x="4099226" y="2462183"/>
              <a:chExt cx="88844" cy="90000"/>
            </a:xfrm>
          </p:grpSpPr>
          <p:grpSp>
            <p:nvGrpSpPr>
              <p:cNvPr id="196" name="ErrorBar706">
                <a:extLst>
                  <a:ext uri="{FF2B5EF4-FFF2-40B4-BE49-F238E27FC236}">
                    <a16:creationId xmlns:a16="http://schemas.microsoft.com/office/drawing/2014/main" id="{DEAB19E4-E3B0-455E-B940-6854EE16D0B3}"/>
                  </a:ext>
                </a:extLst>
              </p:cNvPr>
              <p:cNvGrpSpPr/>
              <p:nvPr/>
            </p:nvGrpSpPr>
            <p:grpSpPr>
              <a:xfrm>
                <a:off x="4099226" y="2462183"/>
                <a:ext cx="88844" cy="90000"/>
                <a:chOff x="914400" y="914400"/>
                <a:chExt cx="91440" cy="685800"/>
              </a:xfrm>
            </p:grpSpPr>
            <p:cxnSp>
              <p:nvCxnSpPr>
                <p:cNvPr id="197" name="top706">
                  <a:extLst>
                    <a:ext uri="{FF2B5EF4-FFF2-40B4-BE49-F238E27FC236}">
                      <a16:creationId xmlns:a16="http://schemas.microsoft.com/office/drawing/2014/main" id="{DCA74777-41B7-4295-99ED-A88DE1CD9EFD}"/>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98" name="bottom706">
                  <a:extLst>
                    <a:ext uri="{FF2B5EF4-FFF2-40B4-BE49-F238E27FC236}">
                      <a16:creationId xmlns:a16="http://schemas.microsoft.com/office/drawing/2014/main" id="{0FAA9008-B9A7-4536-A8A3-A7532FF58863}"/>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99" name="middle706">
                  <a:extLst>
                    <a:ext uri="{FF2B5EF4-FFF2-40B4-BE49-F238E27FC236}">
                      <a16:creationId xmlns:a16="http://schemas.microsoft.com/office/drawing/2014/main" id="{6CF1B5B6-D23D-4AFB-807A-58A5BCD5B172}"/>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00" name="Oval 83">
                <a:extLst>
                  <a:ext uri="{FF2B5EF4-FFF2-40B4-BE49-F238E27FC236}">
                    <a16:creationId xmlns:a16="http://schemas.microsoft.com/office/drawing/2014/main" id="{003FBBF2-EF75-45DD-86CB-50CD5E3195F5}"/>
                  </a:ext>
                </a:extLst>
              </p:cNvPr>
              <p:cNvSpPr/>
              <p:nvPr/>
            </p:nvSpPr>
            <p:spPr bwMode="auto">
              <a:xfrm>
                <a:off x="4110552" y="2477652"/>
                <a:ext cx="60165" cy="60165"/>
              </a:xfrm>
              <a:prstGeom prst="ellipse">
                <a:avLst/>
              </a:prstGeom>
              <a:solidFill>
                <a:schemeClr val="bg1"/>
              </a:solidFill>
              <a:ln w="19050" cap="rnd">
                <a:solidFill>
                  <a:schemeClr val="accent1">
                    <a:lumMod val="75000"/>
                  </a:schemeClr>
                </a:solidFill>
                <a:round/>
                <a:headEnd/>
                <a:tailEnd/>
              </a:ln>
            </p:spPr>
            <p:txBody>
              <a:bodyPr rtlCol="0" anchor="ctr"/>
              <a:lstStyle/>
              <a:p>
                <a:pPr defTabSz="829178">
                  <a:defRPr/>
                </a:pPr>
                <a:endParaRPr lang="en-US" sz="1632" kern="0" dirty="0">
                  <a:solidFill>
                    <a:srgbClr val="000000"/>
                  </a:solidFill>
                </a:endParaRPr>
              </a:p>
            </p:txBody>
          </p:sp>
        </p:grpSp>
        <p:grpSp>
          <p:nvGrpSpPr>
            <p:cNvPr id="21" name="Gruppieren 20">
              <a:extLst>
                <a:ext uri="{FF2B5EF4-FFF2-40B4-BE49-F238E27FC236}">
                  <a16:creationId xmlns:a16="http://schemas.microsoft.com/office/drawing/2014/main" id="{75025162-DC3C-4D82-8BDB-0E4682FF10F2}"/>
                </a:ext>
              </a:extLst>
            </p:cNvPr>
            <p:cNvGrpSpPr/>
            <p:nvPr/>
          </p:nvGrpSpPr>
          <p:grpSpPr>
            <a:xfrm>
              <a:off x="5633639" y="4101287"/>
              <a:ext cx="166318" cy="168483"/>
              <a:chOff x="5436985" y="2549404"/>
              <a:chExt cx="88844" cy="90000"/>
            </a:xfrm>
          </p:grpSpPr>
          <p:grpSp>
            <p:nvGrpSpPr>
              <p:cNvPr id="201" name="ErrorBar706">
                <a:extLst>
                  <a:ext uri="{FF2B5EF4-FFF2-40B4-BE49-F238E27FC236}">
                    <a16:creationId xmlns:a16="http://schemas.microsoft.com/office/drawing/2014/main" id="{5C7E05A2-1778-41F6-974F-5005CB51AFB3}"/>
                  </a:ext>
                </a:extLst>
              </p:cNvPr>
              <p:cNvGrpSpPr/>
              <p:nvPr/>
            </p:nvGrpSpPr>
            <p:grpSpPr>
              <a:xfrm>
                <a:off x="5436985" y="2549404"/>
                <a:ext cx="88844" cy="90000"/>
                <a:chOff x="914400" y="914400"/>
                <a:chExt cx="91440" cy="685800"/>
              </a:xfrm>
            </p:grpSpPr>
            <p:cxnSp>
              <p:nvCxnSpPr>
                <p:cNvPr id="202" name="top706">
                  <a:extLst>
                    <a:ext uri="{FF2B5EF4-FFF2-40B4-BE49-F238E27FC236}">
                      <a16:creationId xmlns:a16="http://schemas.microsoft.com/office/drawing/2014/main" id="{FDECA18C-1DCF-46C9-B6E8-AA8F2F9B731E}"/>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03" name="bottom706">
                  <a:extLst>
                    <a:ext uri="{FF2B5EF4-FFF2-40B4-BE49-F238E27FC236}">
                      <a16:creationId xmlns:a16="http://schemas.microsoft.com/office/drawing/2014/main" id="{D897B708-67F9-4649-BAE7-66FDF97511E4}"/>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04" name="middle706">
                  <a:extLst>
                    <a:ext uri="{FF2B5EF4-FFF2-40B4-BE49-F238E27FC236}">
                      <a16:creationId xmlns:a16="http://schemas.microsoft.com/office/drawing/2014/main" id="{3E21EBF3-37C7-4CE4-BEE7-57F3C67807CE}"/>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05" name="Oval 83">
                <a:extLst>
                  <a:ext uri="{FF2B5EF4-FFF2-40B4-BE49-F238E27FC236}">
                    <a16:creationId xmlns:a16="http://schemas.microsoft.com/office/drawing/2014/main" id="{440149B6-74F2-4209-839E-29EC89D10179}"/>
                  </a:ext>
                </a:extLst>
              </p:cNvPr>
              <p:cNvSpPr/>
              <p:nvPr/>
            </p:nvSpPr>
            <p:spPr bwMode="auto">
              <a:xfrm>
                <a:off x="5448311" y="2561969"/>
                <a:ext cx="60165" cy="60165"/>
              </a:xfrm>
              <a:prstGeom prst="ellipse">
                <a:avLst/>
              </a:prstGeom>
              <a:solidFill>
                <a:schemeClr val="bg1"/>
              </a:solidFill>
              <a:ln w="19050" cap="rnd">
                <a:solidFill>
                  <a:schemeClr val="accent1">
                    <a:lumMod val="75000"/>
                  </a:schemeClr>
                </a:solidFill>
                <a:round/>
                <a:headEnd/>
                <a:tailEnd/>
              </a:ln>
            </p:spPr>
            <p:txBody>
              <a:bodyPr rtlCol="0" anchor="ctr"/>
              <a:lstStyle/>
              <a:p>
                <a:pPr defTabSz="829178">
                  <a:defRPr/>
                </a:pPr>
                <a:endParaRPr lang="en-US" sz="1632" kern="0" dirty="0">
                  <a:solidFill>
                    <a:srgbClr val="000000"/>
                  </a:solidFill>
                </a:endParaRPr>
              </a:p>
            </p:txBody>
          </p:sp>
        </p:grpSp>
        <p:sp>
          <p:nvSpPr>
            <p:cNvPr id="23" name="Textfeld 22">
              <a:extLst>
                <a:ext uri="{FF2B5EF4-FFF2-40B4-BE49-F238E27FC236}">
                  <a16:creationId xmlns:a16="http://schemas.microsoft.com/office/drawing/2014/main" id="{55E65634-5604-4159-A53A-D582D97B06A0}"/>
                </a:ext>
              </a:extLst>
            </p:cNvPr>
            <p:cNvSpPr txBox="1"/>
            <p:nvPr/>
          </p:nvSpPr>
          <p:spPr>
            <a:xfrm>
              <a:off x="3061467" y="3533661"/>
              <a:ext cx="318050" cy="361097"/>
            </a:xfrm>
            <a:prstGeom prst="rect">
              <a:avLst/>
            </a:prstGeom>
            <a:noFill/>
          </p:spPr>
          <p:txBody>
            <a:bodyPr wrap="none" rtlCol="0">
              <a:spAutoFit/>
            </a:bodyPr>
            <a:lstStyle/>
            <a:p>
              <a:r>
                <a:rPr lang="de-DE" sz="1200" dirty="0">
                  <a:solidFill>
                    <a:srgbClr val="515151"/>
                  </a:solidFill>
                </a:rPr>
                <a:t>*</a:t>
              </a:r>
            </a:p>
          </p:txBody>
        </p:sp>
        <p:sp>
          <p:nvSpPr>
            <p:cNvPr id="242" name="Textfeld 241">
              <a:extLst>
                <a:ext uri="{FF2B5EF4-FFF2-40B4-BE49-F238E27FC236}">
                  <a16:creationId xmlns:a16="http://schemas.microsoft.com/office/drawing/2014/main" id="{E11D8A98-1F19-4E0A-9BBB-B74BC6E3E029}"/>
                </a:ext>
              </a:extLst>
            </p:cNvPr>
            <p:cNvSpPr txBox="1"/>
            <p:nvPr/>
          </p:nvSpPr>
          <p:spPr>
            <a:xfrm>
              <a:off x="3955731" y="3832777"/>
              <a:ext cx="318050" cy="361097"/>
            </a:xfrm>
            <a:prstGeom prst="rect">
              <a:avLst/>
            </a:prstGeom>
            <a:noFill/>
          </p:spPr>
          <p:txBody>
            <a:bodyPr wrap="none" rtlCol="0">
              <a:spAutoFit/>
            </a:bodyPr>
            <a:lstStyle/>
            <a:p>
              <a:r>
                <a:rPr lang="de-DE" sz="1200" dirty="0">
                  <a:solidFill>
                    <a:srgbClr val="515151"/>
                  </a:solidFill>
                </a:rPr>
                <a:t>*</a:t>
              </a:r>
            </a:p>
          </p:txBody>
        </p:sp>
        <p:sp>
          <p:nvSpPr>
            <p:cNvPr id="245" name="Textfeld 244">
              <a:extLst>
                <a:ext uri="{FF2B5EF4-FFF2-40B4-BE49-F238E27FC236}">
                  <a16:creationId xmlns:a16="http://schemas.microsoft.com/office/drawing/2014/main" id="{67734777-33E3-49FA-890A-20B95CCCCD55}"/>
                </a:ext>
              </a:extLst>
            </p:cNvPr>
            <p:cNvSpPr txBox="1"/>
            <p:nvPr/>
          </p:nvSpPr>
          <p:spPr>
            <a:xfrm>
              <a:off x="5716519" y="3991236"/>
              <a:ext cx="318050" cy="361097"/>
            </a:xfrm>
            <a:prstGeom prst="rect">
              <a:avLst/>
            </a:prstGeom>
            <a:noFill/>
          </p:spPr>
          <p:txBody>
            <a:bodyPr wrap="none" rtlCol="0">
              <a:spAutoFit/>
            </a:bodyPr>
            <a:lstStyle/>
            <a:p>
              <a:r>
                <a:rPr lang="de-DE" sz="1200" dirty="0">
                  <a:solidFill>
                    <a:srgbClr val="515151"/>
                  </a:solidFill>
                </a:rPr>
                <a:t>*</a:t>
              </a:r>
            </a:p>
          </p:txBody>
        </p:sp>
        <p:grpSp>
          <p:nvGrpSpPr>
            <p:cNvPr id="253" name="Gruppieren 252">
              <a:extLst>
                <a:ext uri="{FF2B5EF4-FFF2-40B4-BE49-F238E27FC236}">
                  <a16:creationId xmlns:a16="http://schemas.microsoft.com/office/drawing/2014/main" id="{CB669751-F021-4EE8-A29B-0E5246B3DB6B}"/>
                </a:ext>
              </a:extLst>
            </p:cNvPr>
            <p:cNvGrpSpPr/>
            <p:nvPr/>
          </p:nvGrpSpPr>
          <p:grpSpPr>
            <a:xfrm>
              <a:off x="1271406" y="2897038"/>
              <a:ext cx="4767670" cy="2122231"/>
              <a:chOff x="2087408" y="1605995"/>
              <a:chExt cx="3657303" cy="1627974"/>
            </a:xfrm>
          </p:grpSpPr>
          <p:grpSp>
            <p:nvGrpSpPr>
              <p:cNvPr id="252" name="Gruppieren 251">
                <a:extLst>
                  <a:ext uri="{FF2B5EF4-FFF2-40B4-BE49-F238E27FC236}">
                    <a16:creationId xmlns:a16="http://schemas.microsoft.com/office/drawing/2014/main" id="{A02F55DB-4372-4757-A81A-80AC70289CDE}"/>
                  </a:ext>
                </a:extLst>
              </p:cNvPr>
              <p:cNvGrpSpPr/>
              <p:nvPr/>
            </p:nvGrpSpPr>
            <p:grpSpPr>
              <a:xfrm>
                <a:off x="2087408" y="1605995"/>
                <a:ext cx="3657303" cy="1627974"/>
                <a:chOff x="2087408" y="1605995"/>
                <a:chExt cx="3657303" cy="1627974"/>
              </a:xfrm>
            </p:grpSpPr>
            <p:grpSp>
              <p:nvGrpSpPr>
                <p:cNvPr id="249" name="Gruppieren 248">
                  <a:extLst>
                    <a:ext uri="{FF2B5EF4-FFF2-40B4-BE49-F238E27FC236}">
                      <a16:creationId xmlns:a16="http://schemas.microsoft.com/office/drawing/2014/main" id="{6EF96EE8-0160-4142-953C-D08F389719D7}"/>
                    </a:ext>
                  </a:extLst>
                </p:cNvPr>
                <p:cNvGrpSpPr/>
                <p:nvPr/>
              </p:nvGrpSpPr>
              <p:grpSpPr>
                <a:xfrm>
                  <a:off x="4079856" y="2023853"/>
                  <a:ext cx="127584" cy="181258"/>
                  <a:chOff x="4099226" y="2051372"/>
                  <a:chExt cx="88844" cy="126219"/>
                </a:xfrm>
              </p:grpSpPr>
              <p:grpSp>
                <p:nvGrpSpPr>
                  <p:cNvPr id="206" name="ErrorBar706">
                    <a:extLst>
                      <a:ext uri="{FF2B5EF4-FFF2-40B4-BE49-F238E27FC236}">
                        <a16:creationId xmlns:a16="http://schemas.microsoft.com/office/drawing/2014/main" id="{3506F03D-C696-4E93-8F16-5BDDEB1C90A2}"/>
                      </a:ext>
                    </a:extLst>
                  </p:cNvPr>
                  <p:cNvGrpSpPr/>
                  <p:nvPr/>
                </p:nvGrpSpPr>
                <p:grpSpPr>
                  <a:xfrm>
                    <a:off x="4099226" y="2051372"/>
                    <a:ext cx="88844" cy="126219"/>
                    <a:chOff x="914400" y="914400"/>
                    <a:chExt cx="91440" cy="685800"/>
                  </a:xfrm>
                </p:grpSpPr>
                <p:cxnSp>
                  <p:nvCxnSpPr>
                    <p:cNvPr id="207" name="top706">
                      <a:extLst>
                        <a:ext uri="{FF2B5EF4-FFF2-40B4-BE49-F238E27FC236}">
                          <a16:creationId xmlns:a16="http://schemas.microsoft.com/office/drawing/2014/main" id="{113737AE-A1BB-48FD-8D8E-707D28B8C9EC}"/>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08" name="bottom706">
                      <a:extLst>
                        <a:ext uri="{FF2B5EF4-FFF2-40B4-BE49-F238E27FC236}">
                          <a16:creationId xmlns:a16="http://schemas.microsoft.com/office/drawing/2014/main" id="{6BBBAA03-B80D-47C3-AA5B-D1438FE7F6A0}"/>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09" name="middle706">
                      <a:extLst>
                        <a:ext uri="{FF2B5EF4-FFF2-40B4-BE49-F238E27FC236}">
                          <a16:creationId xmlns:a16="http://schemas.microsoft.com/office/drawing/2014/main" id="{B6FA91CE-722F-471A-A503-1985E7FBAD76}"/>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10" name="Oval 83">
                    <a:extLst>
                      <a:ext uri="{FF2B5EF4-FFF2-40B4-BE49-F238E27FC236}">
                        <a16:creationId xmlns:a16="http://schemas.microsoft.com/office/drawing/2014/main" id="{78BE40EE-9658-48CB-A9E1-CB8C4A4B65A2}"/>
                      </a:ext>
                    </a:extLst>
                  </p:cNvPr>
                  <p:cNvSpPr/>
                  <p:nvPr/>
                </p:nvSpPr>
                <p:spPr bwMode="auto">
                  <a:xfrm>
                    <a:off x="4107648" y="2074934"/>
                    <a:ext cx="72000" cy="72000"/>
                  </a:xfrm>
                  <a:prstGeom prst="ellipse">
                    <a:avLst/>
                  </a:prstGeom>
                  <a:solidFill>
                    <a:schemeClr val="accent1">
                      <a:lumMod val="75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32" name="Gruppieren 31">
                  <a:extLst>
                    <a:ext uri="{FF2B5EF4-FFF2-40B4-BE49-F238E27FC236}">
                      <a16:creationId xmlns:a16="http://schemas.microsoft.com/office/drawing/2014/main" id="{12B3D971-0C0F-46C9-AB64-CC4CBB33083E}"/>
                    </a:ext>
                  </a:extLst>
                </p:cNvPr>
                <p:cNvGrpSpPr/>
                <p:nvPr/>
              </p:nvGrpSpPr>
              <p:grpSpPr>
                <a:xfrm>
                  <a:off x="2087408" y="1721686"/>
                  <a:ext cx="1456806" cy="1512283"/>
                  <a:chOff x="2510387" y="1749205"/>
                  <a:chExt cx="1014457" cy="1053078"/>
                </a:xfrm>
              </p:grpSpPr>
              <p:grpSp>
                <p:nvGrpSpPr>
                  <p:cNvPr id="215" name="ErrorBar706">
                    <a:extLst>
                      <a:ext uri="{FF2B5EF4-FFF2-40B4-BE49-F238E27FC236}">
                        <a16:creationId xmlns:a16="http://schemas.microsoft.com/office/drawing/2014/main" id="{89EE22E5-E04D-46C4-BDB5-1E1F227E1D14}"/>
                      </a:ext>
                    </a:extLst>
                  </p:cNvPr>
                  <p:cNvGrpSpPr/>
                  <p:nvPr/>
                </p:nvGrpSpPr>
                <p:grpSpPr>
                  <a:xfrm>
                    <a:off x="3436000" y="1749205"/>
                    <a:ext cx="88844" cy="126219"/>
                    <a:chOff x="914400" y="914400"/>
                    <a:chExt cx="91440" cy="685800"/>
                  </a:xfrm>
                </p:grpSpPr>
                <p:cxnSp>
                  <p:nvCxnSpPr>
                    <p:cNvPr id="216" name="top706">
                      <a:extLst>
                        <a:ext uri="{FF2B5EF4-FFF2-40B4-BE49-F238E27FC236}">
                          <a16:creationId xmlns:a16="http://schemas.microsoft.com/office/drawing/2014/main" id="{4558AF87-6A3D-4C69-B265-5D0E788F8409}"/>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7" name="bottom706">
                      <a:extLst>
                        <a:ext uri="{FF2B5EF4-FFF2-40B4-BE49-F238E27FC236}">
                          <a16:creationId xmlns:a16="http://schemas.microsoft.com/office/drawing/2014/main" id="{C98E2147-A0F1-43E6-BD86-9D0C626E0AB6}"/>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8" name="middle706">
                      <a:extLst>
                        <a:ext uri="{FF2B5EF4-FFF2-40B4-BE49-F238E27FC236}">
                          <a16:creationId xmlns:a16="http://schemas.microsoft.com/office/drawing/2014/main" id="{269E44FB-4CBC-49C8-A5B3-63B63A86B085}"/>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19" name="Oval 83">
                    <a:extLst>
                      <a:ext uri="{FF2B5EF4-FFF2-40B4-BE49-F238E27FC236}">
                        <a16:creationId xmlns:a16="http://schemas.microsoft.com/office/drawing/2014/main" id="{2D4BC059-9310-4651-801E-D3D55FB1AA6F}"/>
                      </a:ext>
                    </a:extLst>
                  </p:cNvPr>
                  <p:cNvSpPr/>
                  <p:nvPr/>
                </p:nvSpPr>
                <p:spPr bwMode="auto">
                  <a:xfrm>
                    <a:off x="3444422" y="1772767"/>
                    <a:ext cx="72000" cy="72000"/>
                  </a:xfrm>
                  <a:prstGeom prst="ellipse">
                    <a:avLst/>
                  </a:prstGeom>
                  <a:solidFill>
                    <a:schemeClr val="accent1">
                      <a:lumMod val="75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258" name="Oval 83">
                    <a:extLst>
                      <a:ext uri="{FF2B5EF4-FFF2-40B4-BE49-F238E27FC236}">
                        <a16:creationId xmlns:a16="http://schemas.microsoft.com/office/drawing/2014/main" id="{8B1C6D2E-3025-4DF6-9475-CEA3AC6B2614}"/>
                      </a:ext>
                    </a:extLst>
                  </p:cNvPr>
                  <p:cNvSpPr/>
                  <p:nvPr/>
                </p:nvSpPr>
                <p:spPr bwMode="auto">
                  <a:xfrm>
                    <a:off x="2510387" y="2730283"/>
                    <a:ext cx="72000" cy="72000"/>
                  </a:xfrm>
                  <a:prstGeom prst="ellipse">
                    <a:avLst/>
                  </a:prstGeom>
                  <a:solidFill>
                    <a:schemeClr val="accent1">
                      <a:lumMod val="75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22" name="Gruppieren 21">
                  <a:extLst>
                    <a:ext uri="{FF2B5EF4-FFF2-40B4-BE49-F238E27FC236}">
                      <a16:creationId xmlns:a16="http://schemas.microsoft.com/office/drawing/2014/main" id="{3283528A-12E1-433D-B23D-471B424A9AE9}"/>
                    </a:ext>
                  </a:extLst>
                </p:cNvPr>
                <p:cNvGrpSpPr/>
                <p:nvPr/>
              </p:nvGrpSpPr>
              <p:grpSpPr>
                <a:xfrm>
                  <a:off x="5433699" y="2316117"/>
                  <a:ext cx="127584" cy="181258"/>
                  <a:chOff x="5445407" y="2343636"/>
                  <a:chExt cx="88844" cy="126219"/>
                </a:xfrm>
              </p:grpSpPr>
              <p:grpSp>
                <p:nvGrpSpPr>
                  <p:cNvPr id="220" name="ErrorBar706">
                    <a:extLst>
                      <a:ext uri="{FF2B5EF4-FFF2-40B4-BE49-F238E27FC236}">
                        <a16:creationId xmlns:a16="http://schemas.microsoft.com/office/drawing/2014/main" id="{739C894C-DE95-4D38-902C-448DA612435E}"/>
                      </a:ext>
                    </a:extLst>
                  </p:cNvPr>
                  <p:cNvGrpSpPr/>
                  <p:nvPr/>
                </p:nvGrpSpPr>
                <p:grpSpPr>
                  <a:xfrm>
                    <a:off x="5445407" y="2343636"/>
                    <a:ext cx="88844" cy="126219"/>
                    <a:chOff x="914400" y="914400"/>
                    <a:chExt cx="91440" cy="685800"/>
                  </a:xfrm>
                </p:grpSpPr>
                <p:cxnSp>
                  <p:nvCxnSpPr>
                    <p:cNvPr id="221" name="top706">
                      <a:extLst>
                        <a:ext uri="{FF2B5EF4-FFF2-40B4-BE49-F238E27FC236}">
                          <a16:creationId xmlns:a16="http://schemas.microsoft.com/office/drawing/2014/main" id="{751D4421-1138-48E6-8E44-F3C854AD2D33}"/>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2" name="bottom706">
                      <a:extLst>
                        <a:ext uri="{FF2B5EF4-FFF2-40B4-BE49-F238E27FC236}">
                          <a16:creationId xmlns:a16="http://schemas.microsoft.com/office/drawing/2014/main" id="{42E27B42-58CC-43B8-BD1C-2F7AB8C4CC04}"/>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3" name="middle706">
                      <a:extLst>
                        <a:ext uri="{FF2B5EF4-FFF2-40B4-BE49-F238E27FC236}">
                          <a16:creationId xmlns:a16="http://schemas.microsoft.com/office/drawing/2014/main" id="{711BF882-327E-4606-A67F-E582BF1EF67F}"/>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24" name="Oval 83">
                    <a:extLst>
                      <a:ext uri="{FF2B5EF4-FFF2-40B4-BE49-F238E27FC236}">
                        <a16:creationId xmlns:a16="http://schemas.microsoft.com/office/drawing/2014/main" id="{C5EA5039-F466-40F3-8B34-B7DC8A3AB216}"/>
                      </a:ext>
                    </a:extLst>
                  </p:cNvPr>
                  <p:cNvSpPr/>
                  <p:nvPr/>
                </p:nvSpPr>
                <p:spPr bwMode="auto">
                  <a:xfrm>
                    <a:off x="5453829" y="2367198"/>
                    <a:ext cx="72000" cy="72000"/>
                  </a:xfrm>
                  <a:prstGeom prst="ellipse">
                    <a:avLst/>
                  </a:prstGeom>
                  <a:solidFill>
                    <a:schemeClr val="accent1">
                      <a:lumMod val="75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sp>
              <p:nvSpPr>
                <p:cNvPr id="241" name="Textfeld 240">
                  <a:extLst>
                    <a:ext uri="{FF2B5EF4-FFF2-40B4-BE49-F238E27FC236}">
                      <a16:creationId xmlns:a16="http://schemas.microsoft.com/office/drawing/2014/main" id="{2F50769A-F112-4827-B671-5AF1AE763B45}"/>
                    </a:ext>
                  </a:extLst>
                </p:cNvPr>
                <p:cNvSpPr txBox="1"/>
                <p:nvPr/>
              </p:nvSpPr>
              <p:spPr>
                <a:xfrm>
                  <a:off x="3473923" y="1605995"/>
                  <a:ext cx="243978" cy="276999"/>
                </a:xfrm>
                <a:prstGeom prst="rect">
                  <a:avLst/>
                </a:prstGeom>
                <a:noFill/>
              </p:spPr>
              <p:txBody>
                <a:bodyPr wrap="none" rtlCol="0">
                  <a:spAutoFit/>
                </a:bodyPr>
                <a:lstStyle/>
                <a:p>
                  <a:r>
                    <a:rPr lang="de-DE" sz="1200" dirty="0">
                      <a:solidFill>
                        <a:srgbClr val="515151"/>
                      </a:solidFill>
                    </a:rPr>
                    <a:t>*</a:t>
                  </a:r>
                </a:p>
              </p:txBody>
            </p:sp>
            <p:sp>
              <p:nvSpPr>
                <p:cNvPr id="243" name="Textfeld 242">
                  <a:extLst>
                    <a:ext uri="{FF2B5EF4-FFF2-40B4-BE49-F238E27FC236}">
                      <a16:creationId xmlns:a16="http://schemas.microsoft.com/office/drawing/2014/main" id="{BBB783C6-2792-4FB8-8DD6-6D613C1CF74E}"/>
                    </a:ext>
                  </a:extLst>
                </p:cNvPr>
                <p:cNvSpPr txBox="1"/>
                <p:nvPr/>
              </p:nvSpPr>
              <p:spPr>
                <a:xfrm>
                  <a:off x="4140125" y="1909824"/>
                  <a:ext cx="243978" cy="276999"/>
                </a:xfrm>
                <a:prstGeom prst="rect">
                  <a:avLst/>
                </a:prstGeom>
                <a:noFill/>
              </p:spPr>
              <p:txBody>
                <a:bodyPr wrap="none" rtlCol="0">
                  <a:spAutoFit/>
                </a:bodyPr>
                <a:lstStyle/>
                <a:p>
                  <a:r>
                    <a:rPr lang="de-DE" sz="1200" dirty="0">
                      <a:solidFill>
                        <a:srgbClr val="515151"/>
                      </a:solidFill>
                    </a:rPr>
                    <a:t>*</a:t>
                  </a:r>
                </a:p>
              </p:txBody>
            </p:sp>
            <p:sp>
              <p:nvSpPr>
                <p:cNvPr id="244" name="Textfeld 243">
                  <a:extLst>
                    <a:ext uri="{FF2B5EF4-FFF2-40B4-BE49-F238E27FC236}">
                      <a16:creationId xmlns:a16="http://schemas.microsoft.com/office/drawing/2014/main" id="{DAF60ABF-5E1D-42D6-9772-CA025E54EFAB}"/>
                    </a:ext>
                  </a:extLst>
                </p:cNvPr>
                <p:cNvSpPr txBox="1"/>
                <p:nvPr/>
              </p:nvSpPr>
              <p:spPr>
                <a:xfrm>
                  <a:off x="5500733" y="2215003"/>
                  <a:ext cx="243978" cy="276999"/>
                </a:xfrm>
                <a:prstGeom prst="rect">
                  <a:avLst/>
                </a:prstGeom>
                <a:noFill/>
              </p:spPr>
              <p:txBody>
                <a:bodyPr wrap="none" rtlCol="0">
                  <a:spAutoFit/>
                </a:bodyPr>
                <a:lstStyle/>
                <a:p>
                  <a:r>
                    <a:rPr lang="de-DE" sz="1200" dirty="0">
                      <a:solidFill>
                        <a:srgbClr val="515151"/>
                      </a:solidFill>
                    </a:rPr>
                    <a:t>*</a:t>
                  </a:r>
                </a:p>
              </p:txBody>
            </p:sp>
          </p:grpSp>
          <p:sp>
            <p:nvSpPr>
              <p:cNvPr id="251" name="Freihandform: Form 250">
                <a:extLst>
                  <a:ext uri="{FF2B5EF4-FFF2-40B4-BE49-F238E27FC236}">
                    <a16:creationId xmlns:a16="http://schemas.microsoft.com/office/drawing/2014/main" id="{C6B10FC4-ECC2-4375-8832-AEFFB81A43E9}"/>
                  </a:ext>
                </a:extLst>
              </p:cNvPr>
              <p:cNvSpPr/>
              <p:nvPr/>
            </p:nvSpPr>
            <p:spPr bwMode="auto">
              <a:xfrm>
                <a:off x="2131812" y="1801985"/>
                <a:ext cx="3378722" cy="1391711"/>
              </a:xfrm>
              <a:custGeom>
                <a:avLst/>
                <a:gdLst>
                  <a:gd name="connsiteX0" fmla="*/ 0 w 3378722"/>
                  <a:gd name="connsiteY0" fmla="*/ 1391711 h 1391711"/>
                  <a:gd name="connsiteX1" fmla="*/ 1340763 w 3378722"/>
                  <a:gd name="connsiteY1" fmla="*/ 0 h 1391711"/>
                  <a:gd name="connsiteX2" fmla="*/ 2021870 w 3378722"/>
                  <a:gd name="connsiteY2" fmla="*/ 308375 h 1391711"/>
                  <a:gd name="connsiteX3" fmla="*/ 3378722 w 3378722"/>
                  <a:gd name="connsiteY3" fmla="*/ 595298 h 1391711"/>
                </a:gdLst>
                <a:ahLst/>
                <a:cxnLst>
                  <a:cxn ang="0">
                    <a:pos x="connsiteX0" y="connsiteY0"/>
                  </a:cxn>
                  <a:cxn ang="0">
                    <a:pos x="connsiteX1" y="connsiteY1"/>
                  </a:cxn>
                  <a:cxn ang="0">
                    <a:pos x="connsiteX2" y="connsiteY2"/>
                  </a:cxn>
                  <a:cxn ang="0">
                    <a:pos x="connsiteX3" y="connsiteY3"/>
                  </a:cxn>
                </a:cxnLst>
                <a:rect l="l" t="t" r="r" b="b"/>
                <a:pathLst>
                  <a:path w="3378722" h="1391711">
                    <a:moveTo>
                      <a:pt x="0" y="1391711"/>
                    </a:moveTo>
                    <a:lnTo>
                      <a:pt x="1340763" y="0"/>
                    </a:lnTo>
                    <a:lnTo>
                      <a:pt x="2021870" y="308375"/>
                    </a:lnTo>
                    <a:lnTo>
                      <a:pt x="3378722" y="595298"/>
                    </a:lnTo>
                  </a:path>
                </a:pathLst>
              </a:custGeom>
              <a:noFill/>
              <a:ln w="19050" cap="flat" cmpd="sng" algn="ctr">
                <a:solidFill>
                  <a:schemeClr val="accent1">
                    <a:lumMod val="75000"/>
                  </a:schemeClr>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
          <p:nvSpPr>
            <p:cNvPr id="189" name="TextBox 58">
              <a:extLst>
                <a:ext uri="{FF2B5EF4-FFF2-40B4-BE49-F238E27FC236}">
                  <a16:creationId xmlns:a16="http://schemas.microsoft.com/office/drawing/2014/main" id="{5F1FAA08-5BD0-4D05-98D9-5AD6E5E8951F}"/>
                </a:ext>
              </a:extLst>
            </p:cNvPr>
            <p:cNvSpPr txBox="1"/>
            <p:nvPr/>
          </p:nvSpPr>
          <p:spPr>
            <a:xfrm>
              <a:off x="3964762" y="3345944"/>
              <a:ext cx="1751757" cy="261610"/>
            </a:xfrm>
            <a:prstGeom prst="rect">
              <a:avLst/>
            </a:prstGeom>
            <a:noFill/>
          </p:spPr>
          <p:txBody>
            <a:bodyPr wrap="square" rtlCol="0">
              <a:spAutoFit/>
            </a:bodyPr>
            <a:lstStyle/>
            <a:p>
              <a:pPr algn="r" defTabSz="829178">
                <a:defRPr/>
              </a:pPr>
              <a:r>
                <a:rPr lang="de-DE" sz="1100" dirty="0">
                  <a:solidFill>
                    <a:srgbClr val="515151"/>
                  </a:solidFill>
                </a:rPr>
                <a:t>(n = 209, 211, 193)</a:t>
              </a:r>
              <a:endParaRPr lang="de-de" sz="1100" dirty="0">
                <a:solidFill>
                  <a:srgbClr val="515151"/>
                </a:solidFill>
              </a:endParaRPr>
            </a:p>
          </p:txBody>
        </p:sp>
        <p:sp>
          <p:nvSpPr>
            <p:cNvPr id="246" name="TextBox 58">
              <a:extLst>
                <a:ext uri="{FF2B5EF4-FFF2-40B4-BE49-F238E27FC236}">
                  <a16:creationId xmlns:a16="http://schemas.microsoft.com/office/drawing/2014/main" id="{520EF26C-DF93-47BD-977C-F13264CBC7A3}"/>
                </a:ext>
              </a:extLst>
            </p:cNvPr>
            <p:cNvSpPr txBox="1"/>
            <p:nvPr/>
          </p:nvSpPr>
          <p:spPr>
            <a:xfrm>
              <a:off x="3957265" y="4191696"/>
              <a:ext cx="1751757" cy="261610"/>
            </a:xfrm>
            <a:prstGeom prst="rect">
              <a:avLst/>
            </a:prstGeom>
            <a:noFill/>
          </p:spPr>
          <p:txBody>
            <a:bodyPr wrap="square" rtlCol="0">
              <a:spAutoFit/>
            </a:bodyPr>
            <a:lstStyle/>
            <a:p>
              <a:pPr algn="r" defTabSz="829178">
                <a:defRPr/>
              </a:pPr>
              <a:r>
                <a:rPr lang="de-DE" sz="1100" dirty="0">
                  <a:solidFill>
                    <a:srgbClr val="515151"/>
                  </a:solidFill>
                </a:rPr>
                <a:t>(n = 233, 235, 216)</a:t>
              </a:r>
              <a:endParaRPr lang="de-de" sz="1100" dirty="0">
                <a:solidFill>
                  <a:srgbClr val="515151"/>
                </a:solidFill>
              </a:endParaRPr>
            </a:p>
          </p:txBody>
        </p:sp>
        <p:sp>
          <p:nvSpPr>
            <p:cNvPr id="247" name="TextBox 58">
              <a:extLst>
                <a:ext uri="{FF2B5EF4-FFF2-40B4-BE49-F238E27FC236}">
                  <a16:creationId xmlns:a16="http://schemas.microsoft.com/office/drawing/2014/main" id="{3F734BD0-B63D-42A0-B138-EDCF27F4659C}"/>
                </a:ext>
              </a:extLst>
            </p:cNvPr>
            <p:cNvSpPr txBox="1"/>
            <p:nvPr/>
          </p:nvSpPr>
          <p:spPr>
            <a:xfrm>
              <a:off x="3998336" y="4713263"/>
              <a:ext cx="1751757" cy="261610"/>
            </a:xfrm>
            <a:prstGeom prst="rect">
              <a:avLst/>
            </a:prstGeom>
            <a:noFill/>
          </p:spPr>
          <p:txBody>
            <a:bodyPr wrap="square" rtlCol="0">
              <a:spAutoFit/>
            </a:bodyPr>
            <a:lstStyle/>
            <a:p>
              <a:pPr algn="r" defTabSz="829178">
                <a:defRPr/>
              </a:pPr>
              <a:r>
                <a:rPr lang="de-DE" sz="1100" dirty="0">
                  <a:solidFill>
                    <a:srgbClr val="515151"/>
                  </a:solidFill>
                </a:rPr>
                <a:t>(n = 190, 186, 171)</a:t>
              </a:r>
              <a:endParaRPr lang="de-de" sz="1100" dirty="0">
                <a:solidFill>
                  <a:srgbClr val="515151"/>
                </a:solidFill>
              </a:endParaRPr>
            </a:p>
          </p:txBody>
        </p:sp>
        <p:grpSp>
          <p:nvGrpSpPr>
            <p:cNvPr id="366" name="Gruppieren 365">
              <a:extLst>
                <a:ext uri="{FF2B5EF4-FFF2-40B4-BE49-F238E27FC236}">
                  <a16:creationId xmlns:a16="http://schemas.microsoft.com/office/drawing/2014/main" id="{B2E1CF13-526A-419D-BB8D-6CFE6DF59EA3}"/>
                </a:ext>
              </a:extLst>
            </p:cNvPr>
            <p:cNvGrpSpPr/>
            <p:nvPr/>
          </p:nvGrpSpPr>
          <p:grpSpPr>
            <a:xfrm>
              <a:off x="3004746" y="4654588"/>
              <a:ext cx="166318" cy="171848"/>
              <a:chOff x="3430776" y="2998757"/>
              <a:chExt cx="88844" cy="91798"/>
            </a:xfrm>
          </p:grpSpPr>
          <p:grpSp>
            <p:nvGrpSpPr>
              <p:cNvPr id="367" name="ErrorBar706">
                <a:extLst>
                  <a:ext uri="{FF2B5EF4-FFF2-40B4-BE49-F238E27FC236}">
                    <a16:creationId xmlns:a16="http://schemas.microsoft.com/office/drawing/2014/main" id="{C1F17CEF-EF3F-4577-9AF5-92127DD1AA8B}"/>
                  </a:ext>
                </a:extLst>
              </p:cNvPr>
              <p:cNvGrpSpPr/>
              <p:nvPr/>
            </p:nvGrpSpPr>
            <p:grpSpPr>
              <a:xfrm>
                <a:off x="3430776" y="2998757"/>
                <a:ext cx="88844" cy="91798"/>
                <a:chOff x="914400" y="914400"/>
                <a:chExt cx="91440" cy="685800"/>
              </a:xfrm>
            </p:grpSpPr>
            <p:cxnSp>
              <p:nvCxnSpPr>
                <p:cNvPr id="395" name="top706">
                  <a:extLst>
                    <a:ext uri="{FF2B5EF4-FFF2-40B4-BE49-F238E27FC236}">
                      <a16:creationId xmlns:a16="http://schemas.microsoft.com/office/drawing/2014/main" id="{899DF7AD-8A5D-4DA4-8250-A5F03A38C4DD}"/>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97" name="bottom706">
                  <a:extLst>
                    <a:ext uri="{FF2B5EF4-FFF2-40B4-BE49-F238E27FC236}">
                      <a16:creationId xmlns:a16="http://schemas.microsoft.com/office/drawing/2014/main" id="{293C2793-1DCD-4495-A814-5805F5AC2A5A}"/>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400" name="middle706">
                  <a:extLst>
                    <a:ext uri="{FF2B5EF4-FFF2-40B4-BE49-F238E27FC236}">
                      <a16:creationId xmlns:a16="http://schemas.microsoft.com/office/drawing/2014/main" id="{3BF62025-B7CF-4347-A375-4654F5BF6DEB}"/>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76" name="Gleichschenkliges Dreieck 375">
                <a:extLst>
                  <a:ext uri="{FF2B5EF4-FFF2-40B4-BE49-F238E27FC236}">
                    <a16:creationId xmlns:a16="http://schemas.microsoft.com/office/drawing/2014/main" id="{91A3C48D-8886-4EA6-911B-80932592F132}"/>
                  </a:ext>
                </a:extLst>
              </p:cNvPr>
              <p:cNvSpPr/>
              <p:nvPr/>
            </p:nvSpPr>
            <p:spPr bwMode="auto">
              <a:xfrm rot="10800000">
                <a:off x="3442799" y="3016151"/>
                <a:ext cx="64800" cy="58409"/>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403" name="Gruppieren 402">
              <a:extLst>
                <a:ext uri="{FF2B5EF4-FFF2-40B4-BE49-F238E27FC236}">
                  <a16:creationId xmlns:a16="http://schemas.microsoft.com/office/drawing/2014/main" id="{063467FB-7B13-424B-B2C8-1BB2C29EFB69}"/>
                </a:ext>
              </a:extLst>
            </p:cNvPr>
            <p:cNvGrpSpPr/>
            <p:nvPr/>
          </p:nvGrpSpPr>
          <p:grpSpPr>
            <a:xfrm>
              <a:off x="3002629" y="3697645"/>
              <a:ext cx="166318" cy="168483"/>
              <a:chOff x="4099226" y="2462183"/>
              <a:chExt cx="88844" cy="90000"/>
            </a:xfrm>
          </p:grpSpPr>
          <p:grpSp>
            <p:nvGrpSpPr>
              <p:cNvPr id="406" name="ErrorBar706">
                <a:extLst>
                  <a:ext uri="{FF2B5EF4-FFF2-40B4-BE49-F238E27FC236}">
                    <a16:creationId xmlns:a16="http://schemas.microsoft.com/office/drawing/2014/main" id="{A318AA8A-4B17-4A3F-9DE2-AE2F25F19BF6}"/>
                  </a:ext>
                </a:extLst>
              </p:cNvPr>
              <p:cNvGrpSpPr/>
              <p:nvPr/>
            </p:nvGrpSpPr>
            <p:grpSpPr>
              <a:xfrm>
                <a:off x="4099226" y="2462183"/>
                <a:ext cx="88844" cy="90000"/>
                <a:chOff x="914400" y="914400"/>
                <a:chExt cx="91440" cy="685800"/>
              </a:xfrm>
            </p:grpSpPr>
            <p:cxnSp>
              <p:nvCxnSpPr>
                <p:cNvPr id="410" name="top706">
                  <a:extLst>
                    <a:ext uri="{FF2B5EF4-FFF2-40B4-BE49-F238E27FC236}">
                      <a16:creationId xmlns:a16="http://schemas.microsoft.com/office/drawing/2014/main" id="{8AD748F3-17EA-4B80-841C-B4D5428DBAA1}"/>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415" name="bottom706">
                  <a:extLst>
                    <a:ext uri="{FF2B5EF4-FFF2-40B4-BE49-F238E27FC236}">
                      <a16:creationId xmlns:a16="http://schemas.microsoft.com/office/drawing/2014/main" id="{27A2CDDC-2C62-47FC-91C6-C85DCA542E57}"/>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418" name="middle706">
                  <a:extLst>
                    <a:ext uri="{FF2B5EF4-FFF2-40B4-BE49-F238E27FC236}">
                      <a16:creationId xmlns:a16="http://schemas.microsoft.com/office/drawing/2014/main" id="{1FCEBA8E-8FE4-422B-A9ED-3ADEACF2D48B}"/>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408" name="Oval 83">
                <a:extLst>
                  <a:ext uri="{FF2B5EF4-FFF2-40B4-BE49-F238E27FC236}">
                    <a16:creationId xmlns:a16="http://schemas.microsoft.com/office/drawing/2014/main" id="{0CDD2660-5DF2-4AC8-9AE7-B08B8393B7F2}"/>
                  </a:ext>
                </a:extLst>
              </p:cNvPr>
              <p:cNvSpPr/>
              <p:nvPr/>
            </p:nvSpPr>
            <p:spPr bwMode="auto">
              <a:xfrm>
                <a:off x="4110552" y="2477652"/>
                <a:ext cx="60165" cy="60165"/>
              </a:xfrm>
              <a:prstGeom prst="ellipse">
                <a:avLst/>
              </a:prstGeom>
              <a:solidFill>
                <a:schemeClr val="bg1"/>
              </a:solidFill>
              <a:ln w="19050" cap="rnd">
                <a:solidFill>
                  <a:schemeClr val="accent1">
                    <a:lumMod val="75000"/>
                  </a:schemeClr>
                </a:solidFill>
                <a:round/>
                <a:headEnd/>
                <a:tailEnd/>
              </a:ln>
            </p:spPr>
            <p:txBody>
              <a:bodyPr rtlCol="0" anchor="ctr"/>
              <a:lstStyle/>
              <a:p>
                <a:pPr defTabSz="829178">
                  <a:defRPr/>
                </a:pPr>
                <a:endParaRPr lang="en-US" sz="1632" kern="0" dirty="0">
                  <a:solidFill>
                    <a:srgbClr val="000000"/>
                  </a:solidFill>
                </a:endParaRPr>
              </a:p>
            </p:txBody>
          </p:sp>
        </p:grpSp>
        <p:sp>
          <p:nvSpPr>
            <p:cNvPr id="430" name="Textfeld 429">
              <a:extLst>
                <a:ext uri="{FF2B5EF4-FFF2-40B4-BE49-F238E27FC236}">
                  <a16:creationId xmlns:a16="http://schemas.microsoft.com/office/drawing/2014/main" id="{42A2EC9D-4306-4D62-BA71-066089BFB0E4}"/>
                </a:ext>
              </a:extLst>
            </p:cNvPr>
            <p:cNvSpPr txBox="1"/>
            <p:nvPr/>
          </p:nvSpPr>
          <p:spPr>
            <a:xfrm rot="16200000">
              <a:off x="102124" y="3348908"/>
              <a:ext cx="1463862" cy="430887"/>
            </a:xfrm>
            <a:prstGeom prst="rect">
              <a:avLst/>
            </a:prstGeom>
            <a:noFill/>
          </p:spPr>
          <p:txBody>
            <a:bodyPr wrap="none" rtlCol="0">
              <a:spAutoFit/>
            </a:bodyPr>
            <a:lstStyle/>
            <a:p>
              <a:pPr algn="ctr">
                <a:defRPr sz="1000" b="0" i="0" u="none" strike="noStrike" kern="1200" baseline="0">
                  <a:solidFill>
                    <a:prstClr val="black">
                      <a:lumMod val="65000"/>
                      <a:lumOff val="35000"/>
                    </a:prstClr>
                  </a:solidFill>
                  <a:latin typeface="+mn-lt"/>
                  <a:ea typeface="+mn-ea"/>
                  <a:cs typeface="+mn-cs"/>
                </a:defRPr>
              </a:pPr>
              <a:r>
                <a:rPr lang="de-DE" sz="1100" b="1" dirty="0"/>
                <a:t>BMD-Veränderung </a:t>
              </a:r>
              <a:br>
                <a:rPr lang="de-DE" sz="1100" b="1" dirty="0"/>
              </a:br>
              <a:r>
                <a:rPr lang="de-DE" sz="1100" b="1" dirty="0"/>
                <a:t>seit Baseline (%)</a:t>
              </a:r>
            </a:p>
          </p:txBody>
        </p:sp>
        <p:cxnSp>
          <p:nvCxnSpPr>
            <p:cNvPr id="442" name="Gerade Verbindung mit Pfeil 441">
              <a:extLst>
                <a:ext uri="{FF2B5EF4-FFF2-40B4-BE49-F238E27FC236}">
                  <a16:creationId xmlns:a16="http://schemas.microsoft.com/office/drawing/2014/main" id="{C2EF02BC-4032-4E78-A443-3CA5D324B96B}"/>
                </a:ext>
              </a:extLst>
            </p:cNvPr>
            <p:cNvCxnSpPr>
              <a:cxnSpLocks/>
            </p:cNvCxnSpPr>
            <p:nvPr/>
          </p:nvCxnSpPr>
          <p:spPr bwMode="auto">
            <a:xfrm>
              <a:off x="1352595" y="2583904"/>
              <a:ext cx="1742583" cy="0"/>
            </a:xfrm>
            <a:prstGeom prst="straightConnector1">
              <a:avLst/>
            </a:prstGeom>
            <a:noFill/>
            <a:ln w="9525" cap="flat" cmpd="sng" algn="ctr">
              <a:solidFill>
                <a:srgbClr val="515151"/>
              </a:solidFill>
              <a:prstDash val="solid"/>
              <a:round/>
              <a:headEnd type="triangle" w="med" len="med"/>
              <a:tailEnd type="triangle" w="med" len="med"/>
            </a:ln>
            <a:effectLst/>
          </p:spPr>
        </p:cxnSp>
        <p:cxnSp>
          <p:nvCxnSpPr>
            <p:cNvPr id="446" name="Gerade Verbindung mit Pfeil 445">
              <a:extLst>
                <a:ext uri="{FF2B5EF4-FFF2-40B4-BE49-F238E27FC236}">
                  <a16:creationId xmlns:a16="http://schemas.microsoft.com/office/drawing/2014/main" id="{B9879D19-E017-41BC-A3EB-42AC6B46856A}"/>
                </a:ext>
              </a:extLst>
            </p:cNvPr>
            <p:cNvCxnSpPr>
              <a:cxnSpLocks/>
            </p:cNvCxnSpPr>
            <p:nvPr/>
          </p:nvCxnSpPr>
          <p:spPr bwMode="auto">
            <a:xfrm>
              <a:off x="3095178" y="2583904"/>
              <a:ext cx="2639755" cy="0"/>
            </a:xfrm>
            <a:prstGeom prst="straightConnector1">
              <a:avLst/>
            </a:prstGeom>
            <a:noFill/>
            <a:ln w="9525" cap="flat" cmpd="sng" algn="ctr">
              <a:solidFill>
                <a:srgbClr val="515151"/>
              </a:solidFill>
              <a:prstDash val="solid"/>
              <a:round/>
              <a:headEnd type="triangle" w="med" len="med"/>
              <a:tailEnd type="triangle" w="med" len="med"/>
            </a:ln>
            <a:effectLst/>
          </p:spPr>
        </p:cxnSp>
        <p:sp>
          <p:nvSpPr>
            <p:cNvPr id="447" name="Textfeld 446">
              <a:extLst>
                <a:ext uri="{FF2B5EF4-FFF2-40B4-BE49-F238E27FC236}">
                  <a16:creationId xmlns:a16="http://schemas.microsoft.com/office/drawing/2014/main" id="{82A57522-C038-4B8B-BCED-64E8C977EED8}"/>
                </a:ext>
              </a:extLst>
            </p:cNvPr>
            <p:cNvSpPr txBox="1"/>
            <p:nvPr/>
          </p:nvSpPr>
          <p:spPr>
            <a:xfrm>
              <a:off x="3185611" y="2314216"/>
              <a:ext cx="2463795" cy="276999"/>
            </a:xfrm>
            <a:prstGeom prst="rect">
              <a:avLst/>
            </a:prstGeom>
            <a:noFill/>
          </p:spPr>
          <p:txBody>
            <a:bodyPr wrap="square" rtlCol="0">
              <a:spAutoFit/>
            </a:bodyPr>
            <a:lstStyle/>
            <a:p>
              <a:pPr algn="ctr"/>
              <a:r>
                <a:rPr lang="de-DE" sz="1200" dirty="0">
                  <a:solidFill>
                    <a:srgbClr val="515151"/>
                  </a:solidFill>
                </a:rPr>
                <a:t>ohne Therapie</a:t>
              </a:r>
            </a:p>
          </p:txBody>
        </p:sp>
        <p:sp>
          <p:nvSpPr>
            <p:cNvPr id="455" name="Textfeld 454">
              <a:extLst>
                <a:ext uri="{FF2B5EF4-FFF2-40B4-BE49-F238E27FC236}">
                  <a16:creationId xmlns:a16="http://schemas.microsoft.com/office/drawing/2014/main" id="{B43883F3-09F9-496E-AE7F-5DBAA2AEA12B}"/>
                </a:ext>
              </a:extLst>
            </p:cNvPr>
            <p:cNvSpPr txBox="1"/>
            <p:nvPr/>
          </p:nvSpPr>
          <p:spPr>
            <a:xfrm>
              <a:off x="1294340" y="2314216"/>
              <a:ext cx="1859862" cy="276999"/>
            </a:xfrm>
            <a:prstGeom prst="rect">
              <a:avLst/>
            </a:prstGeom>
            <a:noFill/>
          </p:spPr>
          <p:txBody>
            <a:bodyPr wrap="square" rtlCol="0">
              <a:spAutoFit/>
            </a:bodyPr>
            <a:lstStyle/>
            <a:p>
              <a:pPr algn="ctr"/>
              <a:r>
                <a:rPr lang="de-DE" sz="1200" dirty="0">
                  <a:solidFill>
                    <a:srgbClr val="515151"/>
                  </a:solidFill>
                </a:rPr>
                <a:t>unter Therapie</a:t>
              </a:r>
            </a:p>
          </p:txBody>
        </p:sp>
      </p:grpSp>
      <p:grpSp>
        <p:nvGrpSpPr>
          <p:cNvPr id="47" name="Gruppieren 46">
            <a:extLst>
              <a:ext uri="{FF2B5EF4-FFF2-40B4-BE49-F238E27FC236}">
                <a16:creationId xmlns:a16="http://schemas.microsoft.com/office/drawing/2014/main" id="{93810524-579E-4458-859E-ED0B62FC4DAE}"/>
              </a:ext>
            </a:extLst>
          </p:cNvPr>
          <p:cNvGrpSpPr/>
          <p:nvPr/>
        </p:nvGrpSpPr>
        <p:grpSpPr>
          <a:xfrm>
            <a:off x="6524269" y="2190890"/>
            <a:ext cx="5335217" cy="3405157"/>
            <a:chOff x="6524269" y="2115695"/>
            <a:chExt cx="5335217" cy="3405157"/>
          </a:xfrm>
        </p:grpSpPr>
        <p:sp>
          <p:nvSpPr>
            <p:cNvPr id="472" name="Rechteck 471">
              <a:extLst>
                <a:ext uri="{FF2B5EF4-FFF2-40B4-BE49-F238E27FC236}">
                  <a16:creationId xmlns:a16="http://schemas.microsoft.com/office/drawing/2014/main" id="{E85C0A11-F3F7-477D-896E-FEDB242E1D9A}"/>
                </a:ext>
              </a:extLst>
            </p:cNvPr>
            <p:cNvSpPr/>
            <p:nvPr/>
          </p:nvSpPr>
          <p:spPr bwMode="auto">
            <a:xfrm>
              <a:off x="9517156" y="2277315"/>
              <a:ext cx="2168338" cy="2675113"/>
            </a:xfrm>
            <a:prstGeom prst="rect">
              <a:avLst/>
            </a:prstGeom>
            <a:solidFill>
              <a:srgbClr val="DBE5ED"/>
            </a:solidFill>
            <a:ln w="19050" cap="flat" cmpd="sng" algn="ctr">
              <a:no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aphicFrame>
          <p:nvGraphicFramePr>
            <p:cNvPr id="9" name="Diagramm 8">
              <a:extLst>
                <a:ext uri="{FF2B5EF4-FFF2-40B4-BE49-F238E27FC236}">
                  <a16:creationId xmlns:a16="http://schemas.microsoft.com/office/drawing/2014/main" id="{CE8C1477-7D52-450F-BDCE-694A68AB8804}"/>
                </a:ext>
              </a:extLst>
            </p:cNvPr>
            <p:cNvGraphicFramePr/>
            <p:nvPr>
              <p:extLst>
                <p:ext uri="{D42A27DB-BD31-4B8C-83A1-F6EECF244321}">
                  <p14:modId xmlns:p14="http://schemas.microsoft.com/office/powerpoint/2010/main" val="2385712823"/>
                </p:ext>
              </p:extLst>
            </p:nvPr>
          </p:nvGraphicFramePr>
          <p:xfrm>
            <a:off x="6925873" y="2115695"/>
            <a:ext cx="4933613" cy="3405157"/>
          </p:xfrm>
          <a:graphic>
            <a:graphicData uri="http://schemas.openxmlformats.org/drawingml/2006/chart">
              <c:chart xmlns:c="http://schemas.openxmlformats.org/drawingml/2006/chart" xmlns:r="http://schemas.openxmlformats.org/officeDocument/2006/relationships" r:id="rId4"/>
            </a:graphicData>
          </a:graphic>
        </p:graphicFrame>
        <p:grpSp>
          <p:nvGrpSpPr>
            <p:cNvPr id="384" name="Gruppieren 383">
              <a:extLst>
                <a:ext uri="{FF2B5EF4-FFF2-40B4-BE49-F238E27FC236}">
                  <a16:creationId xmlns:a16="http://schemas.microsoft.com/office/drawing/2014/main" id="{FA10B534-ADF4-4053-9A4A-FAACC879DDDD}"/>
                </a:ext>
              </a:extLst>
            </p:cNvPr>
            <p:cNvGrpSpPr/>
            <p:nvPr/>
          </p:nvGrpSpPr>
          <p:grpSpPr>
            <a:xfrm>
              <a:off x="7185382" y="4216553"/>
              <a:ext cx="4542667" cy="595593"/>
              <a:chOff x="2070395" y="5164404"/>
              <a:chExt cx="3484702" cy="456882"/>
            </a:xfrm>
          </p:grpSpPr>
          <p:sp>
            <p:nvSpPr>
              <p:cNvPr id="383" name="Freihandform: Form 382">
                <a:extLst>
                  <a:ext uri="{FF2B5EF4-FFF2-40B4-BE49-F238E27FC236}">
                    <a16:creationId xmlns:a16="http://schemas.microsoft.com/office/drawing/2014/main" id="{57357B31-7895-4D0F-832D-2D65E7F51EFD}"/>
                  </a:ext>
                </a:extLst>
              </p:cNvPr>
              <p:cNvSpPr/>
              <p:nvPr/>
            </p:nvSpPr>
            <p:spPr bwMode="auto">
              <a:xfrm>
                <a:off x="2129940" y="5263682"/>
                <a:ext cx="3365871" cy="239971"/>
              </a:xfrm>
              <a:custGeom>
                <a:avLst/>
                <a:gdLst>
                  <a:gd name="connsiteX0" fmla="*/ 0 w 3365871"/>
                  <a:gd name="connsiteY0" fmla="*/ 0 h 239971"/>
                  <a:gd name="connsiteX1" fmla="*/ 367015 w 3365871"/>
                  <a:gd name="connsiteY1" fmla="*/ 45484 h 239971"/>
                  <a:gd name="connsiteX2" fmla="*/ 812452 w 3365871"/>
                  <a:gd name="connsiteY2" fmla="*/ 50190 h 239971"/>
                  <a:gd name="connsiteX3" fmla="*/ 1664114 w 3365871"/>
                  <a:gd name="connsiteY3" fmla="*/ 145864 h 239971"/>
                  <a:gd name="connsiteX4" fmla="*/ 2081319 w 3365871"/>
                  <a:gd name="connsiteY4" fmla="*/ 239971 h 239971"/>
                  <a:gd name="connsiteX5" fmla="*/ 2509503 w 3365871"/>
                  <a:gd name="connsiteY5" fmla="*/ 235266 h 239971"/>
                  <a:gd name="connsiteX6" fmla="*/ 2934550 w 3365871"/>
                  <a:gd name="connsiteY6" fmla="*/ 224286 h 239971"/>
                  <a:gd name="connsiteX7" fmla="*/ 3365871 w 3365871"/>
                  <a:gd name="connsiteY7" fmla="*/ 147433 h 23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871" h="239971">
                    <a:moveTo>
                      <a:pt x="0" y="0"/>
                    </a:moveTo>
                    <a:lnTo>
                      <a:pt x="367015" y="45484"/>
                    </a:lnTo>
                    <a:lnTo>
                      <a:pt x="812452" y="50190"/>
                    </a:lnTo>
                    <a:lnTo>
                      <a:pt x="1664114" y="145864"/>
                    </a:lnTo>
                    <a:lnTo>
                      <a:pt x="2081319" y="239971"/>
                    </a:lnTo>
                    <a:lnTo>
                      <a:pt x="2509503" y="235266"/>
                    </a:lnTo>
                    <a:lnTo>
                      <a:pt x="2934550" y="224286"/>
                    </a:lnTo>
                    <a:lnTo>
                      <a:pt x="3365871" y="147433"/>
                    </a:lnTo>
                  </a:path>
                </a:pathLst>
              </a:custGeom>
              <a:no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358" name="Gruppieren 357">
                <a:extLst>
                  <a:ext uri="{FF2B5EF4-FFF2-40B4-BE49-F238E27FC236}">
                    <a16:creationId xmlns:a16="http://schemas.microsoft.com/office/drawing/2014/main" id="{791BA309-B88C-49B3-98B6-A0698FACE83B}"/>
                  </a:ext>
                </a:extLst>
              </p:cNvPr>
              <p:cNvGrpSpPr/>
              <p:nvPr/>
            </p:nvGrpSpPr>
            <p:grpSpPr>
              <a:xfrm>
                <a:off x="2442476" y="5206343"/>
                <a:ext cx="119091" cy="196929"/>
                <a:chOff x="2442476" y="5206343"/>
                <a:chExt cx="119091" cy="196929"/>
              </a:xfrm>
            </p:grpSpPr>
            <p:grpSp>
              <p:nvGrpSpPr>
                <p:cNvPr id="279" name="Gruppieren 278">
                  <a:extLst>
                    <a:ext uri="{FF2B5EF4-FFF2-40B4-BE49-F238E27FC236}">
                      <a16:creationId xmlns:a16="http://schemas.microsoft.com/office/drawing/2014/main" id="{9F66113E-1413-4D62-9B2B-F6CAA18B888C}"/>
                    </a:ext>
                  </a:extLst>
                </p:cNvPr>
                <p:cNvGrpSpPr/>
                <p:nvPr/>
              </p:nvGrpSpPr>
              <p:grpSpPr>
                <a:xfrm>
                  <a:off x="2442476" y="5206343"/>
                  <a:ext cx="119091" cy="196929"/>
                  <a:chOff x="620805" y="4614848"/>
                  <a:chExt cx="127584" cy="131826"/>
                </a:xfrm>
              </p:grpSpPr>
              <p:cxnSp>
                <p:nvCxnSpPr>
                  <p:cNvPr id="226" name="top706">
                    <a:extLst>
                      <a:ext uri="{FF2B5EF4-FFF2-40B4-BE49-F238E27FC236}">
                        <a16:creationId xmlns:a16="http://schemas.microsoft.com/office/drawing/2014/main" id="{BF5C1A9F-A477-41C6-9281-F07FEE015D7A}"/>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7" name="bottom706">
                    <a:extLst>
                      <a:ext uri="{FF2B5EF4-FFF2-40B4-BE49-F238E27FC236}">
                        <a16:creationId xmlns:a16="http://schemas.microsoft.com/office/drawing/2014/main" id="{8684B4B2-DB24-49F1-AE80-3534CA1E88A2}"/>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8" name="middle706">
                    <a:extLst>
                      <a:ext uri="{FF2B5EF4-FFF2-40B4-BE49-F238E27FC236}">
                        <a16:creationId xmlns:a16="http://schemas.microsoft.com/office/drawing/2014/main" id="{83C5F3CA-1AD9-494A-B23B-49F6E536F537}"/>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18" name="Gleichschenkliges Dreieck 17">
                  <a:extLst>
                    <a:ext uri="{FF2B5EF4-FFF2-40B4-BE49-F238E27FC236}">
                      <a16:creationId xmlns:a16="http://schemas.microsoft.com/office/drawing/2014/main" id="{7A02C62F-49A9-4446-84E0-FAC0F3F9C6D6}"/>
                    </a:ext>
                  </a:extLst>
                </p:cNvPr>
                <p:cNvSpPr/>
                <p:nvPr/>
              </p:nvSpPr>
              <p:spPr bwMode="auto">
                <a:xfrm>
                  <a:off x="2455493" y="5255405"/>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7" name="Gruppieren 356">
                <a:extLst>
                  <a:ext uri="{FF2B5EF4-FFF2-40B4-BE49-F238E27FC236}">
                    <a16:creationId xmlns:a16="http://schemas.microsoft.com/office/drawing/2014/main" id="{4763872A-1564-421F-A3D9-5E0452FACBC9}"/>
                  </a:ext>
                </a:extLst>
              </p:cNvPr>
              <p:cNvGrpSpPr/>
              <p:nvPr/>
            </p:nvGrpSpPr>
            <p:grpSpPr>
              <a:xfrm>
                <a:off x="2878109" y="5192079"/>
                <a:ext cx="119091" cy="226877"/>
                <a:chOff x="2878109" y="5192079"/>
                <a:chExt cx="119091" cy="226877"/>
              </a:xfrm>
            </p:grpSpPr>
            <p:grpSp>
              <p:nvGrpSpPr>
                <p:cNvPr id="322" name="Gruppieren 321">
                  <a:extLst>
                    <a:ext uri="{FF2B5EF4-FFF2-40B4-BE49-F238E27FC236}">
                      <a16:creationId xmlns:a16="http://schemas.microsoft.com/office/drawing/2014/main" id="{822046A8-59E7-4E05-B0F0-45B60EC2C2B7}"/>
                    </a:ext>
                  </a:extLst>
                </p:cNvPr>
                <p:cNvGrpSpPr/>
                <p:nvPr/>
              </p:nvGrpSpPr>
              <p:grpSpPr>
                <a:xfrm>
                  <a:off x="2878109" y="5192079"/>
                  <a:ext cx="119091" cy="226877"/>
                  <a:chOff x="620805" y="4614848"/>
                  <a:chExt cx="127584" cy="131826"/>
                </a:xfrm>
              </p:grpSpPr>
              <p:cxnSp>
                <p:nvCxnSpPr>
                  <p:cNvPr id="323" name="top706">
                    <a:extLst>
                      <a:ext uri="{FF2B5EF4-FFF2-40B4-BE49-F238E27FC236}">
                        <a16:creationId xmlns:a16="http://schemas.microsoft.com/office/drawing/2014/main" id="{2672D88B-F6B0-4B9F-AA14-13B519652151}"/>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24" name="bottom706">
                    <a:extLst>
                      <a:ext uri="{FF2B5EF4-FFF2-40B4-BE49-F238E27FC236}">
                        <a16:creationId xmlns:a16="http://schemas.microsoft.com/office/drawing/2014/main" id="{F07DB661-1E2A-4A92-93D2-45C21673BD0F}"/>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25" name="middle706">
                    <a:extLst>
                      <a:ext uri="{FF2B5EF4-FFF2-40B4-BE49-F238E27FC236}">
                        <a16:creationId xmlns:a16="http://schemas.microsoft.com/office/drawing/2014/main" id="{C8C4576F-99E2-47D0-9AA0-8AC8D90E68C4}"/>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26" name="Gleichschenkliges Dreieck 325">
                  <a:extLst>
                    <a:ext uri="{FF2B5EF4-FFF2-40B4-BE49-F238E27FC236}">
                      <a16:creationId xmlns:a16="http://schemas.microsoft.com/office/drawing/2014/main" id="{A492F29B-C078-4F58-9E41-C8C6C8D2D8AD}"/>
                    </a:ext>
                  </a:extLst>
                </p:cNvPr>
                <p:cNvSpPr/>
                <p:nvPr/>
              </p:nvSpPr>
              <p:spPr bwMode="auto">
                <a:xfrm>
                  <a:off x="2891126" y="5263579"/>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6" name="Gruppieren 355">
                <a:extLst>
                  <a:ext uri="{FF2B5EF4-FFF2-40B4-BE49-F238E27FC236}">
                    <a16:creationId xmlns:a16="http://schemas.microsoft.com/office/drawing/2014/main" id="{1A8C5DE5-7B53-4AD6-8638-5772A44F330D}"/>
                  </a:ext>
                </a:extLst>
              </p:cNvPr>
              <p:cNvGrpSpPr/>
              <p:nvPr/>
            </p:nvGrpSpPr>
            <p:grpSpPr>
              <a:xfrm>
                <a:off x="3730200" y="5279108"/>
                <a:ext cx="119091" cy="243365"/>
                <a:chOff x="3730200" y="5279108"/>
                <a:chExt cx="119091" cy="243365"/>
              </a:xfrm>
            </p:grpSpPr>
            <p:grpSp>
              <p:nvGrpSpPr>
                <p:cNvPr id="327" name="Gruppieren 326">
                  <a:extLst>
                    <a:ext uri="{FF2B5EF4-FFF2-40B4-BE49-F238E27FC236}">
                      <a16:creationId xmlns:a16="http://schemas.microsoft.com/office/drawing/2014/main" id="{5840849A-9945-43FA-A9C7-CF8BF2242F6F}"/>
                    </a:ext>
                  </a:extLst>
                </p:cNvPr>
                <p:cNvGrpSpPr/>
                <p:nvPr/>
              </p:nvGrpSpPr>
              <p:grpSpPr>
                <a:xfrm>
                  <a:off x="3730200" y="5279108"/>
                  <a:ext cx="119091" cy="243365"/>
                  <a:chOff x="620805" y="4614848"/>
                  <a:chExt cx="127584" cy="131826"/>
                </a:xfrm>
              </p:grpSpPr>
              <p:cxnSp>
                <p:nvCxnSpPr>
                  <p:cNvPr id="328" name="top706">
                    <a:extLst>
                      <a:ext uri="{FF2B5EF4-FFF2-40B4-BE49-F238E27FC236}">
                        <a16:creationId xmlns:a16="http://schemas.microsoft.com/office/drawing/2014/main" id="{E0923C33-C12D-48EE-B76E-A9088A58E42E}"/>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29" name="bottom706">
                    <a:extLst>
                      <a:ext uri="{FF2B5EF4-FFF2-40B4-BE49-F238E27FC236}">
                        <a16:creationId xmlns:a16="http://schemas.microsoft.com/office/drawing/2014/main" id="{53FFBC4A-C797-45B9-850E-FC6A8CCFC30C}"/>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30" name="middle706">
                    <a:extLst>
                      <a:ext uri="{FF2B5EF4-FFF2-40B4-BE49-F238E27FC236}">
                        <a16:creationId xmlns:a16="http://schemas.microsoft.com/office/drawing/2014/main" id="{803FE8F6-5067-4E32-A974-30EA6A632FF5}"/>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31" name="Gleichschenkliges Dreieck 330">
                  <a:extLst>
                    <a:ext uri="{FF2B5EF4-FFF2-40B4-BE49-F238E27FC236}">
                      <a16:creationId xmlns:a16="http://schemas.microsoft.com/office/drawing/2014/main" id="{ACD5440A-1389-45E1-9D05-AD741B434C60}"/>
                    </a:ext>
                  </a:extLst>
                </p:cNvPr>
                <p:cNvSpPr/>
                <p:nvPr/>
              </p:nvSpPr>
              <p:spPr bwMode="auto">
                <a:xfrm>
                  <a:off x="3743217" y="5358851"/>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5" name="Gruppieren 354">
                <a:extLst>
                  <a:ext uri="{FF2B5EF4-FFF2-40B4-BE49-F238E27FC236}">
                    <a16:creationId xmlns:a16="http://schemas.microsoft.com/office/drawing/2014/main" id="{35EE235E-B213-431C-B6E9-31FAE4CD0AEB}"/>
                  </a:ext>
                </a:extLst>
              </p:cNvPr>
              <p:cNvGrpSpPr/>
              <p:nvPr/>
            </p:nvGrpSpPr>
            <p:grpSpPr>
              <a:xfrm>
                <a:off x="4151636" y="5374862"/>
                <a:ext cx="119091" cy="241718"/>
                <a:chOff x="4151636" y="5374862"/>
                <a:chExt cx="119091" cy="241718"/>
              </a:xfrm>
            </p:grpSpPr>
            <p:grpSp>
              <p:nvGrpSpPr>
                <p:cNvPr id="332" name="Gruppieren 331">
                  <a:extLst>
                    <a:ext uri="{FF2B5EF4-FFF2-40B4-BE49-F238E27FC236}">
                      <a16:creationId xmlns:a16="http://schemas.microsoft.com/office/drawing/2014/main" id="{F2096F23-EC5C-446E-B228-AFAC180A05F8}"/>
                    </a:ext>
                  </a:extLst>
                </p:cNvPr>
                <p:cNvGrpSpPr/>
                <p:nvPr/>
              </p:nvGrpSpPr>
              <p:grpSpPr>
                <a:xfrm>
                  <a:off x="4151636" y="5374862"/>
                  <a:ext cx="119091" cy="241718"/>
                  <a:chOff x="620805" y="4614848"/>
                  <a:chExt cx="127584" cy="131826"/>
                </a:xfrm>
              </p:grpSpPr>
              <p:cxnSp>
                <p:nvCxnSpPr>
                  <p:cNvPr id="333" name="top706">
                    <a:extLst>
                      <a:ext uri="{FF2B5EF4-FFF2-40B4-BE49-F238E27FC236}">
                        <a16:creationId xmlns:a16="http://schemas.microsoft.com/office/drawing/2014/main" id="{8917758D-B292-4C2D-A580-91ADB4A82425}"/>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34" name="bottom706">
                    <a:extLst>
                      <a:ext uri="{FF2B5EF4-FFF2-40B4-BE49-F238E27FC236}">
                        <a16:creationId xmlns:a16="http://schemas.microsoft.com/office/drawing/2014/main" id="{E9B62660-7D73-4083-9D61-B9C209935CD0}"/>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35" name="middle706">
                    <a:extLst>
                      <a:ext uri="{FF2B5EF4-FFF2-40B4-BE49-F238E27FC236}">
                        <a16:creationId xmlns:a16="http://schemas.microsoft.com/office/drawing/2014/main" id="{D330482C-3194-466B-AE99-EE6EE4E81AAF}"/>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36" name="Gleichschenkliges Dreieck 335">
                  <a:extLst>
                    <a:ext uri="{FF2B5EF4-FFF2-40B4-BE49-F238E27FC236}">
                      <a16:creationId xmlns:a16="http://schemas.microsoft.com/office/drawing/2014/main" id="{98D5FCF0-CC98-4F73-A193-6BE1C0D64846}"/>
                    </a:ext>
                  </a:extLst>
                </p:cNvPr>
                <p:cNvSpPr/>
                <p:nvPr/>
              </p:nvSpPr>
              <p:spPr bwMode="auto">
                <a:xfrm>
                  <a:off x="4164653" y="5458740"/>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4" name="Gruppieren 353">
                <a:extLst>
                  <a:ext uri="{FF2B5EF4-FFF2-40B4-BE49-F238E27FC236}">
                    <a16:creationId xmlns:a16="http://schemas.microsoft.com/office/drawing/2014/main" id="{133E2196-62AE-4405-AA99-85B93FB4771F}"/>
                  </a:ext>
                </a:extLst>
              </p:cNvPr>
              <p:cNvGrpSpPr/>
              <p:nvPr/>
            </p:nvGrpSpPr>
            <p:grpSpPr>
              <a:xfrm>
                <a:off x="4574864" y="5369924"/>
                <a:ext cx="119091" cy="251362"/>
                <a:chOff x="4574864" y="5369924"/>
                <a:chExt cx="119091" cy="251362"/>
              </a:xfrm>
            </p:grpSpPr>
            <p:grpSp>
              <p:nvGrpSpPr>
                <p:cNvPr id="337" name="Gruppieren 336">
                  <a:extLst>
                    <a:ext uri="{FF2B5EF4-FFF2-40B4-BE49-F238E27FC236}">
                      <a16:creationId xmlns:a16="http://schemas.microsoft.com/office/drawing/2014/main" id="{0C0DFDAF-12D9-43C8-8406-B01D654856B2}"/>
                    </a:ext>
                  </a:extLst>
                </p:cNvPr>
                <p:cNvGrpSpPr/>
                <p:nvPr/>
              </p:nvGrpSpPr>
              <p:grpSpPr>
                <a:xfrm>
                  <a:off x="4574864" y="5369924"/>
                  <a:ext cx="119091" cy="251362"/>
                  <a:chOff x="620805" y="4614848"/>
                  <a:chExt cx="127584" cy="131826"/>
                </a:xfrm>
              </p:grpSpPr>
              <p:cxnSp>
                <p:nvCxnSpPr>
                  <p:cNvPr id="338" name="top706">
                    <a:extLst>
                      <a:ext uri="{FF2B5EF4-FFF2-40B4-BE49-F238E27FC236}">
                        <a16:creationId xmlns:a16="http://schemas.microsoft.com/office/drawing/2014/main" id="{7C1F8C77-31F7-4CF6-A308-27B88AB572CD}"/>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39" name="bottom706">
                    <a:extLst>
                      <a:ext uri="{FF2B5EF4-FFF2-40B4-BE49-F238E27FC236}">
                        <a16:creationId xmlns:a16="http://schemas.microsoft.com/office/drawing/2014/main" id="{1AC6DF40-4C1F-4F7F-8B8B-F67C79F217F6}"/>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40" name="middle706">
                    <a:extLst>
                      <a:ext uri="{FF2B5EF4-FFF2-40B4-BE49-F238E27FC236}">
                        <a16:creationId xmlns:a16="http://schemas.microsoft.com/office/drawing/2014/main" id="{82C42534-0E0B-44A3-B752-21A455F0D9CE}"/>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41" name="Gleichschenkliges Dreieck 340">
                  <a:extLst>
                    <a:ext uri="{FF2B5EF4-FFF2-40B4-BE49-F238E27FC236}">
                      <a16:creationId xmlns:a16="http://schemas.microsoft.com/office/drawing/2014/main" id="{AE3D23DA-05B5-4CE5-BBDD-CFD806E49E57}"/>
                    </a:ext>
                  </a:extLst>
                </p:cNvPr>
                <p:cNvSpPr/>
                <p:nvPr/>
              </p:nvSpPr>
              <p:spPr bwMode="auto">
                <a:xfrm>
                  <a:off x="4587881" y="5443462"/>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3" name="Gruppieren 352">
                <a:extLst>
                  <a:ext uri="{FF2B5EF4-FFF2-40B4-BE49-F238E27FC236}">
                    <a16:creationId xmlns:a16="http://schemas.microsoft.com/office/drawing/2014/main" id="{10F2CB81-B1E9-428E-B0F6-E5EB4A8137C4}"/>
                  </a:ext>
                </a:extLst>
              </p:cNvPr>
              <p:cNvGrpSpPr/>
              <p:nvPr/>
            </p:nvGrpSpPr>
            <p:grpSpPr>
              <a:xfrm>
                <a:off x="5007735" y="5349883"/>
                <a:ext cx="119091" cy="269834"/>
                <a:chOff x="5007735" y="5349883"/>
                <a:chExt cx="119091" cy="269834"/>
              </a:xfrm>
            </p:grpSpPr>
            <p:grpSp>
              <p:nvGrpSpPr>
                <p:cNvPr id="342" name="Gruppieren 341">
                  <a:extLst>
                    <a:ext uri="{FF2B5EF4-FFF2-40B4-BE49-F238E27FC236}">
                      <a16:creationId xmlns:a16="http://schemas.microsoft.com/office/drawing/2014/main" id="{39E250DB-DE35-4CC2-953A-166F3443CE71}"/>
                    </a:ext>
                  </a:extLst>
                </p:cNvPr>
                <p:cNvGrpSpPr/>
                <p:nvPr/>
              </p:nvGrpSpPr>
              <p:grpSpPr>
                <a:xfrm>
                  <a:off x="5007735" y="5349883"/>
                  <a:ext cx="119091" cy="269834"/>
                  <a:chOff x="620805" y="4614848"/>
                  <a:chExt cx="127584" cy="131826"/>
                </a:xfrm>
              </p:grpSpPr>
              <p:cxnSp>
                <p:nvCxnSpPr>
                  <p:cNvPr id="343" name="top706">
                    <a:extLst>
                      <a:ext uri="{FF2B5EF4-FFF2-40B4-BE49-F238E27FC236}">
                        <a16:creationId xmlns:a16="http://schemas.microsoft.com/office/drawing/2014/main" id="{7F33895D-D66F-4C3D-B142-64F82CCA86CD}"/>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44" name="bottom706">
                    <a:extLst>
                      <a:ext uri="{FF2B5EF4-FFF2-40B4-BE49-F238E27FC236}">
                        <a16:creationId xmlns:a16="http://schemas.microsoft.com/office/drawing/2014/main" id="{25D193E4-AC13-47C5-8848-56FB9654CEF7}"/>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45" name="middle706">
                    <a:extLst>
                      <a:ext uri="{FF2B5EF4-FFF2-40B4-BE49-F238E27FC236}">
                        <a16:creationId xmlns:a16="http://schemas.microsoft.com/office/drawing/2014/main" id="{9FFAEB7B-21EB-4D9C-BE89-828F1FEB13B7}"/>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46" name="Gleichschenkliges Dreieck 345">
                  <a:extLst>
                    <a:ext uri="{FF2B5EF4-FFF2-40B4-BE49-F238E27FC236}">
                      <a16:creationId xmlns:a16="http://schemas.microsoft.com/office/drawing/2014/main" id="{CBD9E414-DC07-4BF7-8098-C5C6AA2C68D6}"/>
                    </a:ext>
                  </a:extLst>
                </p:cNvPr>
                <p:cNvSpPr/>
                <p:nvPr/>
              </p:nvSpPr>
              <p:spPr bwMode="auto">
                <a:xfrm>
                  <a:off x="5020752" y="5436740"/>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2" name="Gruppieren 351">
                <a:extLst>
                  <a:ext uri="{FF2B5EF4-FFF2-40B4-BE49-F238E27FC236}">
                    <a16:creationId xmlns:a16="http://schemas.microsoft.com/office/drawing/2014/main" id="{8DCAF7DF-42FC-4DCD-84A5-496DACEA5CF9}"/>
                  </a:ext>
                </a:extLst>
              </p:cNvPr>
              <p:cNvGrpSpPr/>
              <p:nvPr/>
            </p:nvGrpSpPr>
            <p:grpSpPr>
              <a:xfrm>
                <a:off x="5436006" y="5285928"/>
                <a:ext cx="119091" cy="266345"/>
                <a:chOff x="5436006" y="5285928"/>
                <a:chExt cx="119091" cy="266345"/>
              </a:xfrm>
            </p:grpSpPr>
            <p:grpSp>
              <p:nvGrpSpPr>
                <p:cNvPr id="347" name="Gruppieren 346">
                  <a:extLst>
                    <a:ext uri="{FF2B5EF4-FFF2-40B4-BE49-F238E27FC236}">
                      <a16:creationId xmlns:a16="http://schemas.microsoft.com/office/drawing/2014/main" id="{751293FF-35A7-42D4-ADDB-E44E8FBDD367}"/>
                    </a:ext>
                  </a:extLst>
                </p:cNvPr>
                <p:cNvGrpSpPr/>
                <p:nvPr/>
              </p:nvGrpSpPr>
              <p:grpSpPr>
                <a:xfrm>
                  <a:off x="5436006" y="5285928"/>
                  <a:ext cx="119091" cy="266345"/>
                  <a:chOff x="620805" y="4614848"/>
                  <a:chExt cx="127584" cy="131826"/>
                </a:xfrm>
              </p:grpSpPr>
              <p:cxnSp>
                <p:nvCxnSpPr>
                  <p:cNvPr id="348" name="top706">
                    <a:extLst>
                      <a:ext uri="{FF2B5EF4-FFF2-40B4-BE49-F238E27FC236}">
                        <a16:creationId xmlns:a16="http://schemas.microsoft.com/office/drawing/2014/main" id="{A6802614-CED5-47C4-B5EB-C5434EDD41F0}"/>
                      </a:ext>
                    </a:extLst>
                  </p:cNvPr>
                  <p:cNvCxnSpPr/>
                  <p:nvPr/>
                </p:nvCxnSpPr>
                <p:spPr bwMode="auto">
                  <a:xfrm>
                    <a:off x="620805" y="4614848"/>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49" name="bottom706">
                    <a:extLst>
                      <a:ext uri="{FF2B5EF4-FFF2-40B4-BE49-F238E27FC236}">
                        <a16:creationId xmlns:a16="http://schemas.microsoft.com/office/drawing/2014/main" id="{1EA0E7F2-2D66-4BC3-A761-A63EEC7AE8A2}"/>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50" name="middle706">
                    <a:extLst>
                      <a:ext uri="{FF2B5EF4-FFF2-40B4-BE49-F238E27FC236}">
                        <a16:creationId xmlns:a16="http://schemas.microsoft.com/office/drawing/2014/main" id="{421FA487-1814-4F8B-815D-AF6BD0C0756C}"/>
                      </a:ext>
                    </a:extLst>
                  </p:cNvPr>
                  <p:cNvCxnSpPr/>
                  <p:nvPr/>
                </p:nvCxnSpPr>
                <p:spPr bwMode="auto">
                  <a:xfrm>
                    <a:off x="684597" y="4614848"/>
                    <a:ext cx="0" cy="131826"/>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51" name="Gleichschenkliges Dreieck 350">
                  <a:extLst>
                    <a:ext uri="{FF2B5EF4-FFF2-40B4-BE49-F238E27FC236}">
                      <a16:creationId xmlns:a16="http://schemas.microsoft.com/office/drawing/2014/main" id="{DB2C9930-6ECC-4791-8CAD-D811B1FBF57F}"/>
                    </a:ext>
                  </a:extLst>
                </p:cNvPr>
                <p:cNvSpPr/>
                <p:nvPr/>
              </p:nvSpPr>
              <p:spPr bwMode="auto">
                <a:xfrm>
                  <a:off x="5449023" y="5361215"/>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nvGrpSpPr>
              <p:cNvPr id="359" name="Gruppieren 358">
                <a:extLst>
                  <a:ext uri="{FF2B5EF4-FFF2-40B4-BE49-F238E27FC236}">
                    <a16:creationId xmlns:a16="http://schemas.microsoft.com/office/drawing/2014/main" id="{4D1B7EFE-16D6-478F-BDA6-5B385F9FD795}"/>
                  </a:ext>
                </a:extLst>
              </p:cNvPr>
              <p:cNvGrpSpPr/>
              <p:nvPr/>
            </p:nvGrpSpPr>
            <p:grpSpPr>
              <a:xfrm>
                <a:off x="2070395" y="5164404"/>
                <a:ext cx="119091" cy="185463"/>
                <a:chOff x="2878109" y="5233477"/>
                <a:chExt cx="119091" cy="185463"/>
              </a:xfrm>
            </p:grpSpPr>
            <p:grpSp>
              <p:nvGrpSpPr>
                <p:cNvPr id="360" name="Gruppieren 359">
                  <a:extLst>
                    <a:ext uri="{FF2B5EF4-FFF2-40B4-BE49-F238E27FC236}">
                      <a16:creationId xmlns:a16="http://schemas.microsoft.com/office/drawing/2014/main" id="{73310870-23AB-4F95-94C9-A5D7E810B365}"/>
                    </a:ext>
                  </a:extLst>
                </p:cNvPr>
                <p:cNvGrpSpPr/>
                <p:nvPr/>
              </p:nvGrpSpPr>
              <p:grpSpPr>
                <a:xfrm>
                  <a:off x="2878109" y="5261137"/>
                  <a:ext cx="119091" cy="157803"/>
                  <a:chOff x="620805" y="4654983"/>
                  <a:chExt cx="127584" cy="91691"/>
                </a:xfrm>
              </p:grpSpPr>
              <p:cxnSp>
                <p:nvCxnSpPr>
                  <p:cNvPr id="363" name="bottom706">
                    <a:extLst>
                      <a:ext uri="{FF2B5EF4-FFF2-40B4-BE49-F238E27FC236}">
                        <a16:creationId xmlns:a16="http://schemas.microsoft.com/office/drawing/2014/main" id="{49B61033-C2C7-46B0-A686-8BE4974422E6}"/>
                      </a:ext>
                    </a:extLst>
                  </p:cNvPr>
                  <p:cNvCxnSpPr/>
                  <p:nvPr/>
                </p:nvCxnSpPr>
                <p:spPr bwMode="auto">
                  <a:xfrm>
                    <a:off x="620805" y="4746674"/>
                    <a:ext cx="127584"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64" name="middle706">
                    <a:extLst>
                      <a:ext uri="{FF2B5EF4-FFF2-40B4-BE49-F238E27FC236}">
                        <a16:creationId xmlns:a16="http://schemas.microsoft.com/office/drawing/2014/main" id="{EFAF7D90-8AA3-47B3-AC94-995072FEEAA9}"/>
                      </a:ext>
                    </a:extLst>
                  </p:cNvPr>
                  <p:cNvCxnSpPr>
                    <a:cxnSpLocks/>
                  </p:cNvCxnSpPr>
                  <p:nvPr/>
                </p:nvCxnSpPr>
                <p:spPr bwMode="auto">
                  <a:xfrm>
                    <a:off x="684598" y="4654983"/>
                    <a:ext cx="0" cy="91691"/>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61" name="Gleichschenkliges Dreieck 360">
                  <a:extLst>
                    <a:ext uri="{FF2B5EF4-FFF2-40B4-BE49-F238E27FC236}">
                      <a16:creationId xmlns:a16="http://schemas.microsoft.com/office/drawing/2014/main" id="{82F243A8-88F2-4443-9C5B-1C6D0D702102}"/>
                    </a:ext>
                  </a:extLst>
                </p:cNvPr>
                <p:cNvSpPr/>
                <p:nvPr/>
              </p:nvSpPr>
              <p:spPr bwMode="auto">
                <a:xfrm>
                  <a:off x="2891126" y="5303256"/>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sp>
              <p:nvSpPr>
                <p:cNvPr id="365" name="Gleichschenkliges Dreieck 364">
                  <a:extLst>
                    <a:ext uri="{FF2B5EF4-FFF2-40B4-BE49-F238E27FC236}">
                      <a16:creationId xmlns:a16="http://schemas.microsoft.com/office/drawing/2014/main" id="{4EF73A88-1494-4D7B-90AD-83859A2264EC}"/>
                    </a:ext>
                  </a:extLst>
                </p:cNvPr>
                <p:cNvSpPr/>
                <p:nvPr/>
              </p:nvSpPr>
              <p:spPr bwMode="auto">
                <a:xfrm>
                  <a:off x="2891126" y="5233477"/>
                  <a:ext cx="93056" cy="83878"/>
                </a:xfrm>
                <a:prstGeom prst="triangle">
                  <a:avLst/>
                </a:prstGeom>
                <a:solidFill>
                  <a:srgbClr val="515151"/>
                </a:solidFill>
                <a:ln w="6350" cap="rnd">
                  <a:solidFill>
                    <a:schemeClr val="bg1"/>
                  </a:solidFill>
                  <a:round/>
                  <a:headEnd/>
                  <a:tailEnd/>
                </a:ln>
              </p:spPr>
              <p:txBody>
                <a:bodyPr rtlCol="0" anchor="ctr"/>
                <a:lstStyle/>
                <a:p>
                  <a:pPr defTabSz="829178"/>
                  <a:endParaRPr lang="de-DE" sz="1632" kern="0" dirty="0">
                    <a:solidFill>
                      <a:srgbClr val="000000"/>
                    </a:solidFill>
                  </a:endParaRPr>
                </a:p>
              </p:txBody>
            </p:sp>
          </p:grpSp>
        </p:grpSp>
        <p:grpSp>
          <p:nvGrpSpPr>
            <p:cNvPr id="303" name="ErrorBar706">
              <a:extLst>
                <a:ext uri="{FF2B5EF4-FFF2-40B4-BE49-F238E27FC236}">
                  <a16:creationId xmlns:a16="http://schemas.microsoft.com/office/drawing/2014/main" id="{3B5B0371-2D0B-4CDA-9923-B4CF842A51F5}"/>
                </a:ext>
              </a:extLst>
            </p:cNvPr>
            <p:cNvGrpSpPr/>
            <p:nvPr/>
          </p:nvGrpSpPr>
          <p:grpSpPr>
            <a:xfrm>
              <a:off x="10510777" y="4080577"/>
              <a:ext cx="155247" cy="349223"/>
              <a:chOff x="914400" y="914400"/>
              <a:chExt cx="91440" cy="685800"/>
            </a:xfrm>
          </p:grpSpPr>
          <p:cxnSp>
            <p:nvCxnSpPr>
              <p:cNvPr id="304" name="top706">
                <a:extLst>
                  <a:ext uri="{FF2B5EF4-FFF2-40B4-BE49-F238E27FC236}">
                    <a16:creationId xmlns:a16="http://schemas.microsoft.com/office/drawing/2014/main" id="{C6059007-6D6A-4B7E-86B5-724A35A0E788}"/>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05" name="bottom706">
                <a:extLst>
                  <a:ext uri="{FF2B5EF4-FFF2-40B4-BE49-F238E27FC236}">
                    <a16:creationId xmlns:a16="http://schemas.microsoft.com/office/drawing/2014/main" id="{E6807993-C107-46E4-8588-7D6DEFC4A37C}"/>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06" name="middle706">
                <a:extLst>
                  <a:ext uri="{FF2B5EF4-FFF2-40B4-BE49-F238E27FC236}">
                    <a16:creationId xmlns:a16="http://schemas.microsoft.com/office/drawing/2014/main" id="{E1031CC6-55BB-4F88-8ECB-8D1F3066B18B}"/>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78" name="Textfeld 377">
              <a:extLst>
                <a:ext uri="{FF2B5EF4-FFF2-40B4-BE49-F238E27FC236}">
                  <a16:creationId xmlns:a16="http://schemas.microsoft.com/office/drawing/2014/main" id="{986C1429-A040-4BF7-A9C5-426122CE96FB}"/>
                </a:ext>
              </a:extLst>
            </p:cNvPr>
            <p:cNvSpPr txBox="1"/>
            <p:nvPr/>
          </p:nvSpPr>
          <p:spPr>
            <a:xfrm>
              <a:off x="9558734" y="2557953"/>
              <a:ext cx="152962" cy="361097"/>
            </a:xfrm>
            <a:prstGeom prst="rect">
              <a:avLst/>
            </a:prstGeom>
            <a:noFill/>
          </p:spPr>
          <p:txBody>
            <a:bodyPr wrap="square" rtlCol="0">
              <a:spAutoFit/>
            </a:bodyPr>
            <a:lstStyle/>
            <a:p>
              <a:pPr algn="ctr"/>
              <a:r>
                <a:rPr lang="de-DE" sz="1200" dirty="0">
                  <a:solidFill>
                    <a:srgbClr val="515151"/>
                  </a:solidFill>
                </a:rPr>
                <a:t>*</a:t>
              </a:r>
            </a:p>
          </p:txBody>
        </p:sp>
        <p:grpSp>
          <p:nvGrpSpPr>
            <p:cNvPr id="392" name="Gruppieren 391">
              <a:extLst>
                <a:ext uri="{FF2B5EF4-FFF2-40B4-BE49-F238E27FC236}">
                  <a16:creationId xmlns:a16="http://schemas.microsoft.com/office/drawing/2014/main" id="{D8F58FCA-8570-48DD-A19E-93126DDD0C7F}"/>
                </a:ext>
              </a:extLst>
            </p:cNvPr>
            <p:cNvGrpSpPr/>
            <p:nvPr/>
          </p:nvGrpSpPr>
          <p:grpSpPr>
            <a:xfrm>
              <a:off x="7253622" y="2684875"/>
              <a:ext cx="4542597" cy="1679410"/>
              <a:chOff x="2122742" y="3989446"/>
              <a:chExt cx="3484649" cy="1288284"/>
            </a:xfrm>
          </p:grpSpPr>
          <p:grpSp>
            <p:nvGrpSpPr>
              <p:cNvPr id="191" name="ErrorBar706">
                <a:extLst>
                  <a:ext uri="{FF2B5EF4-FFF2-40B4-BE49-F238E27FC236}">
                    <a16:creationId xmlns:a16="http://schemas.microsoft.com/office/drawing/2014/main" id="{F112AE6E-48D4-4AEC-A11F-5701BFA67297}"/>
                  </a:ext>
                </a:extLst>
              </p:cNvPr>
              <p:cNvGrpSpPr/>
              <p:nvPr/>
            </p:nvGrpSpPr>
            <p:grpSpPr>
              <a:xfrm>
                <a:off x="2481139" y="4588999"/>
                <a:ext cx="119091" cy="193172"/>
                <a:chOff x="914400" y="914400"/>
                <a:chExt cx="91440" cy="685800"/>
              </a:xfrm>
            </p:grpSpPr>
            <p:cxnSp>
              <p:nvCxnSpPr>
                <p:cNvPr id="193" name="top706">
                  <a:extLst>
                    <a:ext uri="{FF2B5EF4-FFF2-40B4-BE49-F238E27FC236}">
                      <a16:creationId xmlns:a16="http://schemas.microsoft.com/office/drawing/2014/main" id="{888C1CBA-2986-48D5-9C47-240F6B4CCD64}"/>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94" name="bottom706">
                  <a:extLst>
                    <a:ext uri="{FF2B5EF4-FFF2-40B4-BE49-F238E27FC236}">
                      <a16:creationId xmlns:a16="http://schemas.microsoft.com/office/drawing/2014/main" id="{3F998DEA-AB38-4642-AD01-751B510B77E2}"/>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95" name="middle706">
                  <a:extLst>
                    <a:ext uri="{FF2B5EF4-FFF2-40B4-BE49-F238E27FC236}">
                      <a16:creationId xmlns:a16="http://schemas.microsoft.com/office/drawing/2014/main" id="{0A9DB266-ED59-4F16-9071-76A49909C382}"/>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192" name="Oval 83">
                <a:extLst>
                  <a:ext uri="{FF2B5EF4-FFF2-40B4-BE49-F238E27FC236}">
                    <a16:creationId xmlns:a16="http://schemas.microsoft.com/office/drawing/2014/main" id="{834442B6-28FF-4E83-AF1D-EFCFE8BA538B}"/>
                  </a:ext>
                </a:extLst>
              </p:cNvPr>
              <p:cNvSpPr/>
              <p:nvPr/>
            </p:nvSpPr>
            <p:spPr bwMode="auto">
              <a:xfrm>
                <a:off x="2488987" y="4628962"/>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288" name="ErrorBar706">
                <a:extLst>
                  <a:ext uri="{FF2B5EF4-FFF2-40B4-BE49-F238E27FC236}">
                    <a16:creationId xmlns:a16="http://schemas.microsoft.com/office/drawing/2014/main" id="{FACE3078-0696-4225-BD8A-9BEA57D82838}"/>
                  </a:ext>
                </a:extLst>
              </p:cNvPr>
              <p:cNvGrpSpPr/>
              <p:nvPr/>
            </p:nvGrpSpPr>
            <p:grpSpPr>
              <a:xfrm>
                <a:off x="2913305" y="4360865"/>
                <a:ext cx="119091" cy="214272"/>
                <a:chOff x="914400" y="914400"/>
                <a:chExt cx="91440" cy="685800"/>
              </a:xfrm>
            </p:grpSpPr>
            <p:cxnSp>
              <p:nvCxnSpPr>
                <p:cNvPr id="289" name="top706">
                  <a:extLst>
                    <a:ext uri="{FF2B5EF4-FFF2-40B4-BE49-F238E27FC236}">
                      <a16:creationId xmlns:a16="http://schemas.microsoft.com/office/drawing/2014/main" id="{F64E27F4-68F2-404D-9034-C635911AF82F}"/>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90" name="bottom706">
                  <a:extLst>
                    <a:ext uri="{FF2B5EF4-FFF2-40B4-BE49-F238E27FC236}">
                      <a16:creationId xmlns:a16="http://schemas.microsoft.com/office/drawing/2014/main" id="{E941B54C-9D79-4B63-A976-28F5E6221F70}"/>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91" name="middle706">
                  <a:extLst>
                    <a:ext uri="{FF2B5EF4-FFF2-40B4-BE49-F238E27FC236}">
                      <a16:creationId xmlns:a16="http://schemas.microsoft.com/office/drawing/2014/main" id="{5C43D84E-0841-40ED-A33B-988E4A537433}"/>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92" name="Oval 83">
                <a:extLst>
                  <a:ext uri="{FF2B5EF4-FFF2-40B4-BE49-F238E27FC236}">
                    <a16:creationId xmlns:a16="http://schemas.microsoft.com/office/drawing/2014/main" id="{C61DFB7D-BF93-4096-AF49-321949F9F6C7}"/>
                  </a:ext>
                </a:extLst>
              </p:cNvPr>
              <p:cNvSpPr/>
              <p:nvPr/>
            </p:nvSpPr>
            <p:spPr bwMode="auto">
              <a:xfrm>
                <a:off x="2921153" y="4407100"/>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293" name="ErrorBar706">
                <a:extLst>
                  <a:ext uri="{FF2B5EF4-FFF2-40B4-BE49-F238E27FC236}">
                    <a16:creationId xmlns:a16="http://schemas.microsoft.com/office/drawing/2014/main" id="{C68F242E-4EE6-4DE1-95AB-3A51B143BB9C}"/>
                  </a:ext>
                </a:extLst>
              </p:cNvPr>
              <p:cNvGrpSpPr/>
              <p:nvPr/>
            </p:nvGrpSpPr>
            <p:grpSpPr>
              <a:xfrm>
                <a:off x="3800811" y="3989446"/>
                <a:ext cx="119091" cy="245340"/>
                <a:chOff x="932892" y="914400"/>
                <a:chExt cx="91440" cy="685800"/>
              </a:xfrm>
            </p:grpSpPr>
            <p:cxnSp>
              <p:nvCxnSpPr>
                <p:cNvPr id="294" name="top706">
                  <a:extLst>
                    <a:ext uri="{FF2B5EF4-FFF2-40B4-BE49-F238E27FC236}">
                      <a16:creationId xmlns:a16="http://schemas.microsoft.com/office/drawing/2014/main" id="{DB9CC6B1-034A-4368-AB67-2B3B551E662D}"/>
                    </a:ext>
                  </a:extLst>
                </p:cNvPr>
                <p:cNvCxnSpPr/>
                <p:nvPr/>
              </p:nvCxnSpPr>
              <p:spPr bwMode="auto">
                <a:xfrm>
                  <a:off x="932892"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95" name="bottom706">
                  <a:extLst>
                    <a:ext uri="{FF2B5EF4-FFF2-40B4-BE49-F238E27FC236}">
                      <a16:creationId xmlns:a16="http://schemas.microsoft.com/office/drawing/2014/main" id="{3D35EB62-6789-40A0-9D09-5F5DDD7D21F0}"/>
                    </a:ext>
                  </a:extLst>
                </p:cNvPr>
                <p:cNvCxnSpPr/>
                <p:nvPr/>
              </p:nvCxnSpPr>
              <p:spPr bwMode="auto">
                <a:xfrm>
                  <a:off x="932892"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96" name="middle706">
                  <a:extLst>
                    <a:ext uri="{FF2B5EF4-FFF2-40B4-BE49-F238E27FC236}">
                      <a16:creationId xmlns:a16="http://schemas.microsoft.com/office/drawing/2014/main" id="{AA39B252-17FC-4BF7-A7FA-4ACDE8B8CFB9}"/>
                    </a:ext>
                  </a:extLst>
                </p:cNvPr>
                <p:cNvCxnSpPr/>
                <p:nvPr/>
              </p:nvCxnSpPr>
              <p:spPr bwMode="auto">
                <a:xfrm>
                  <a:off x="978612"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297" name="Oval 83">
                <a:extLst>
                  <a:ext uri="{FF2B5EF4-FFF2-40B4-BE49-F238E27FC236}">
                    <a16:creationId xmlns:a16="http://schemas.microsoft.com/office/drawing/2014/main" id="{3A70DAE6-5382-48E1-BAB0-CB71776FEF25}"/>
                  </a:ext>
                </a:extLst>
              </p:cNvPr>
              <p:cNvSpPr/>
              <p:nvPr/>
            </p:nvSpPr>
            <p:spPr bwMode="auto">
              <a:xfrm>
                <a:off x="3808659" y="4052935"/>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298" name="ErrorBar706">
                <a:extLst>
                  <a:ext uri="{FF2B5EF4-FFF2-40B4-BE49-F238E27FC236}">
                    <a16:creationId xmlns:a16="http://schemas.microsoft.com/office/drawing/2014/main" id="{19CCB2BC-E902-4A3D-834F-EC478CC16202}"/>
                  </a:ext>
                </a:extLst>
              </p:cNvPr>
              <p:cNvGrpSpPr/>
              <p:nvPr/>
            </p:nvGrpSpPr>
            <p:grpSpPr>
              <a:xfrm>
                <a:off x="4199592" y="4769037"/>
                <a:ext cx="119091" cy="243694"/>
                <a:chOff x="914400" y="914400"/>
                <a:chExt cx="91440" cy="685800"/>
              </a:xfrm>
            </p:grpSpPr>
            <p:cxnSp>
              <p:nvCxnSpPr>
                <p:cNvPr id="299" name="top706">
                  <a:extLst>
                    <a:ext uri="{FF2B5EF4-FFF2-40B4-BE49-F238E27FC236}">
                      <a16:creationId xmlns:a16="http://schemas.microsoft.com/office/drawing/2014/main" id="{FF325C7F-7D26-4C6E-B883-7C18021A5BFC}"/>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00" name="bottom706">
                  <a:extLst>
                    <a:ext uri="{FF2B5EF4-FFF2-40B4-BE49-F238E27FC236}">
                      <a16:creationId xmlns:a16="http://schemas.microsoft.com/office/drawing/2014/main" id="{3B1CB41C-7F79-4ED8-89D1-6A2784C28976}"/>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01" name="middle706">
                  <a:extLst>
                    <a:ext uri="{FF2B5EF4-FFF2-40B4-BE49-F238E27FC236}">
                      <a16:creationId xmlns:a16="http://schemas.microsoft.com/office/drawing/2014/main" id="{A39BA2E0-0154-4A04-83E3-67F62D8301FA}"/>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02" name="Oval 83">
                <a:extLst>
                  <a:ext uri="{FF2B5EF4-FFF2-40B4-BE49-F238E27FC236}">
                    <a16:creationId xmlns:a16="http://schemas.microsoft.com/office/drawing/2014/main" id="{64074ABD-3D98-4F9C-B8DD-C4C262AE979A}"/>
                  </a:ext>
                </a:extLst>
              </p:cNvPr>
              <p:cNvSpPr/>
              <p:nvPr/>
            </p:nvSpPr>
            <p:spPr bwMode="auto">
              <a:xfrm>
                <a:off x="4207440" y="4839186"/>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307" name="Oval 83">
                <a:extLst>
                  <a:ext uri="{FF2B5EF4-FFF2-40B4-BE49-F238E27FC236}">
                    <a16:creationId xmlns:a16="http://schemas.microsoft.com/office/drawing/2014/main" id="{2AD4DAF3-93F6-4A84-9BBE-E1A095F13CDD}"/>
                  </a:ext>
                </a:extLst>
              </p:cNvPr>
              <p:cNvSpPr/>
              <p:nvPr/>
            </p:nvSpPr>
            <p:spPr bwMode="auto">
              <a:xfrm>
                <a:off x="4629170" y="5147218"/>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308" name="ErrorBar706">
                <a:extLst>
                  <a:ext uri="{FF2B5EF4-FFF2-40B4-BE49-F238E27FC236}">
                    <a16:creationId xmlns:a16="http://schemas.microsoft.com/office/drawing/2014/main" id="{553E07B8-D525-466F-9870-2DD641E67872}"/>
                  </a:ext>
                </a:extLst>
              </p:cNvPr>
              <p:cNvGrpSpPr/>
              <p:nvPr/>
            </p:nvGrpSpPr>
            <p:grpSpPr>
              <a:xfrm>
                <a:off x="5047015" y="4995134"/>
                <a:ext cx="119091" cy="255999"/>
                <a:chOff x="914400" y="914400"/>
                <a:chExt cx="91440" cy="685800"/>
              </a:xfrm>
            </p:grpSpPr>
            <p:cxnSp>
              <p:nvCxnSpPr>
                <p:cNvPr id="309" name="top706">
                  <a:extLst>
                    <a:ext uri="{FF2B5EF4-FFF2-40B4-BE49-F238E27FC236}">
                      <a16:creationId xmlns:a16="http://schemas.microsoft.com/office/drawing/2014/main" id="{5B611961-23E6-4941-9651-F4A5F9F6EE5D}"/>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10" name="bottom706">
                  <a:extLst>
                    <a:ext uri="{FF2B5EF4-FFF2-40B4-BE49-F238E27FC236}">
                      <a16:creationId xmlns:a16="http://schemas.microsoft.com/office/drawing/2014/main" id="{FAC5DCE5-F219-462C-8FF1-20155CFECD3C}"/>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11" name="middle706">
                  <a:extLst>
                    <a:ext uri="{FF2B5EF4-FFF2-40B4-BE49-F238E27FC236}">
                      <a16:creationId xmlns:a16="http://schemas.microsoft.com/office/drawing/2014/main" id="{295D9A98-0D2E-4923-B854-A9D4F23FF19E}"/>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12" name="Oval 83">
                <a:extLst>
                  <a:ext uri="{FF2B5EF4-FFF2-40B4-BE49-F238E27FC236}">
                    <a16:creationId xmlns:a16="http://schemas.microsoft.com/office/drawing/2014/main" id="{70051642-AF54-4E51-8A25-29FB3E37119D}"/>
                  </a:ext>
                </a:extLst>
              </p:cNvPr>
              <p:cNvSpPr/>
              <p:nvPr/>
            </p:nvSpPr>
            <p:spPr bwMode="auto">
              <a:xfrm>
                <a:off x="5054863" y="5049640"/>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313" name="ErrorBar706">
                <a:extLst>
                  <a:ext uri="{FF2B5EF4-FFF2-40B4-BE49-F238E27FC236}">
                    <a16:creationId xmlns:a16="http://schemas.microsoft.com/office/drawing/2014/main" id="{8D394C44-290B-4521-8DDB-81CA85711AE8}"/>
                  </a:ext>
                </a:extLst>
              </p:cNvPr>
              <p:cNvGrpSpPr/>
              <p:nvPr/>
            </p:nvGrpSpPr>
            <p:grpSpPr>
              <a:xfrm>
                <a:off x="5485114" y="4965114"/>
                <a:ext cx="119091" cy="279745"/>
                <a:chOff x="914400" y="914400"/>
                <a:chExt cx="91440" cy="685800"/>
              </a:xfrm>
            </p:grpSpPr>
            <p:cxnSp>
              <p:nvCxnSpPr>
                <p:cNvPr id="314" name="top706">
                  <a:extLst>
                    <a:ext uri="{FF2B5EF4-FFF2-40B4-BE49-F238E27FC236}">
                      <a16:creationId xmlns:a16="http://schemas.microsoft.com/office/drawing/2014/main" id="{96431F32-B4EE-4720-926C-DCA4A454E853}"/>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15" name="bottom706">
                  <a:extLst>
                    <a:ext uri="{FF2B5EF4-FFF2-40B4-BE49-F238E27FC236}">
                      <a16:creationId xmlns:a16="http://schemas.microsoft.com/office/drawing/2014/main" id="{73153810-8CA2-43AD-8A93-8BC2C2468231}"/>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16" name="middle706">
                  <a:extLst>
                    <a:ext uri="{FF2B5EF4-FFF2-40B4-BE49-F238E27FC236}">
                      <a16:creationId xmlns:a16="http://schemas.microsoft.com/office/drawing/2014/main" id="{2769E632-DE25-4DA7-ACE1-27FF9492D500}"/>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17" name="Oval 83">
                <a:extLst>
                  <a:ext uri="{FF2B5EF4-FFF2-40B4-BE49-F238E27FC236}">
                    <a16:creationId xmlns:a16="http://schemas.microsoft.com/office/drawing/2014/main" id="{83E6E063-18AF-4513-A9DB-49ED6FEB5F89}"/>
                  </a:ext>
                </a:extLst>
              </p:cNvPr>
              <p:cNvSpPr/>
              <p:nvPr/>
            </p:nvSpPr>
            <p:spPr bwMode="auto">
              <a:xfrm>
                <a:off x="5492962" y="5040185"/>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373" name="Gruppieren 372">
                <a:extLst>
                  <a:ext uri="{FF2B5EF4-FFF2-40B4-BE49-F238E27FC236}">
                    <a16:creationId xmlns:a16="http://schemas.microsoft.com/office/drawing/2014/main" id="{9A074F4D-349D-4545-B9E5-5FEE4E5D0603}"/>
                  </a:ext>
                </a:extLst>
              </p:cNvPr>
              <p:cNvGrpSpPr/>
              <p:nvPr/>
            </p:nvGrpSpPr>
            <p:grpSpPr>
              <a:xfrm>
                <a:off x="2126341" y="4987993"/>
                <a:ext cx="119091" cy="140803"/>
                <a:chOff x="2182937" y="4987993"/>
                <a:chExt cx="119091" cy="140803"/>
              </a:xfrm>
            </p:grpSpPr>
            <p:grpSp>
              <p:nvGrpSpPr>
                <p:cNvPr id="368" name="ErrorBar706">
                  <a:extLst>
                    <a:ext uri="{FF2B5EF4-FFF2-40B4-BE49-F238E27FC236}">
                      <a16:creationId xmlns:a16="http://schemas.microsoft.com/office/drawing/2014/main" id="{F63CD377-D59E-4C79-AD6C-0A2F47288165}"/>
                    </a:ext>
                  </a:extLst>
                </p:cNvPr>
                <p:cNvGrpSpPr/>
                <p:nvPr/>
              </p:nvGrpSpPr>
              <p:grpSpPr>
                <a:xfrm>
                  <a:off x="2182937" y="4987993"/>
                  <a:ext cx="119091" cy="140803"/>
                  <a:chOff x="914400" y="914400"/>
                  <a:chExt cx="91440" cy="685800"/>
                </a:xfrm>
              </p:grpSpPr>
              <p:cxnSp>
                <p:nvCxnSpPr>
                  <p:cNvPr id="369" name="top706">
                    <a:extLst>
                      <a:ext uri="{FF2B5EF4-FFF2-40B4-BE49-F238E27FC236}">
                        <a16:creationId xmlns:a16="http://schemas.microsoft.com/office/drawing/2014/main" id="{DE6C5822-DDE7-4B7A-ABBA-2A536333BBFE}"/>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70" name="bottom706">
                    <a:extLst>
                      <a:ext uri="{FF2B5EF4-FFF2-40B4-BE49-F238E27FC236}">
                        <a16:creationId xmlns:a16="http://schemas.microsoft.com/office/drawing/2014/main" id="{DE3CB8C5-517C-433B-96E9-F3B3D5BF9B4F}"/>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71" name="middle706">
                    <a:extLst>
                      <a:ext uri="{FF2B5EF4-FFF2-40B4-BE49-F238E27FC236}">
                        <a16:creationId xmlns:a16="http://schemas.microsoft.com/office/drawing/2014/main" id="{7298B572-C7F7-49A3-B9A6-40CFF6A975D9}"/>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72" name="Oval 83">
                  <a:extLst>
                    <a:ext uri="{FF2B5EF4-FFF2-40B4-BE49-F238E27FC236}">
                      <a16:creationId xmlns:a16="http://schemas.microsoft.com/office/drawing/2014/main" id="{A36AA9DA-FF83-4375-92C5-851369509E62}"/>
                    </a:ext>
                  </a:extLst>
                </p:cNvPr>
                <p:cNvSpPr/>
                <p:nvPr/>
              </p:nvSpPr>
              <p:spPr bwMode="auto">
                <a:xfrm>
                  <a:off x="2190785" y="5003437"/>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sp>
            <p:nvSpPr>
              <p:cNvPr id="374" name="Textfeld 373">
                <a:extLst>
                  <a:ext uri="{FF2B5EF4-FFF2-40B4-BE49-F238E27FC236}">
                    <a16:creationId xmlns:a16="http://schemas.microsoft.com/office/drawing/2014/main" id="{86A62761-8D95-48A2-8AB9-F3657519BD15}"/>
                  </a:ext>
                </a:extLst>
              </p:cNvPr>
              <p:cNvSpPr txBox="1"/>
              <p:nvPr/>
            </p:nvSpPr>
            <p:spPr>
              <a:xfrm>
                <a:off x="2122742" y="4814665"/>
                <a:ext cx="117338" cy="276999"/>
              </a:xfrm>
              <a:prstGeom prst="rect">
                <a:avLst/>
              </a:prstGeom>
              <a:noFill/>
            </p:spPr>
            <p:txBody>
              <a:bodyPr wrap="square" rtlCol="0">
                <a:spAutoFit/>
              </a:bodyPr>
              <a:lstStyle/>
              <a:p>
                <a:pPr algn="ctr"/>
                <a:r>
                  <a:rPr lang="de-DE" sz="1200" dirty="0">
                    <a:solidFill>
                      <a:srgbClr val="515151"/>
                    </a:solidFill>
                  </a:rPr>
                  <a:t>*</a:t>
                </a:r>
              </a:p>
            </p:txBody>
          </p:sp>
          <p:sp>
            <p:nvSpPr>
              <p:cNvPr id="375" name="Textfeld 374">
                <a:extLst>
                  <a:ext uri="{FF2B5EF4-FFF2-40B4-BE49-F238E27FC236}">
                    <a16:creationId xmlns:a16="http://schemas.microsoft.com/office/drawing/2014/main" id="{B9C7B8CD-0C40-4BBC-A0EC-B6C829F485B8}"/>
                  </a:ext>
                </a:extLst>
              </p:cNvPr>
              <p:cNvSpPr txBox="1"/>
              <p:nvPr/>
            </p:nvSpPr>
            <p:spPr>
              <a:xfrm>
                <a:off x="2485983" y="4421738"/>
                <a:ext cx="117338" cy="276999"/>
              </a:xfrm>
              <a:prstGeom prst="rect">
                <a:avLst/>
              </a:prstGeom>
              <a:noFill/>
            </p:spPr>
            <p:txBody>
              <a:bodyPr wrap="square" rtlCol="0">
                <a:spAutoFit/>
              </a:bodyPr>
              <a:lstStyle/>
              <a:p>
                <a:pPr algn="ctr"/>
                <a:r>
                  <a:rPr lang="de-DE" sz="1200" dirty="0">
                    <a:solidFill>
                      <a:srgbClr val="515151"/>
                    </a:solidFill>
                  </a:rPr>
                  <a:t>*</a:t>
                </a:r>
              </a:p>
            </p:txBody>
          </p:sp>
          <p:sp>
            <p:nvSpPr>
              <p:cNvPr id="377" name="Textfeld 376">
                <a:extLst>
                  <a:ext uri="{FF2B5EF4-FFF2-40B4-BE49-F238E27FC236}">
                    <a16:creationId xmlns:a16="http://schemas.microsoft.com/office/drawing/2014/main" id="{7452D6B3-5785-4F57-847E-D5F0C8C8CF7F}"/>
                  </a:ext>
                </a:extLst>
              </p:cNvPr>
              <p:cNvSpPr txBox="1"/>
              <p:nvPr/>
            </p:nvSpPr>
            <p:spPr>
              <a:xfrm>
                <a:off x="2914181" y="4186373"/>
                <a:ext cx="117338" cy="276999"/>
              </a:xfrm>
              <a:prstGeom prst="rect">
                <a:avLst/>
              </a:prstGeom>
              <a:noFill/>
            </p:spPr>
            <p:txBody>
              <a:bodyPr wrap="square" rtlCol="0">
                <a:spAutoFit/>
              </a:bodyPr>
              <a:lstStyle/>
              <a:p>
                <a:pPr algn="ctr"/>
                <a:r>
                  <a:rPr lang="de-DE" sz="1200" dirty="0">
                    <a:solidFill>
                      <a:srgbClr val="515151"/>
                    </a:solidFill>
                  </a:rPr>
                  <a:t>*</a:t>
                </a:r>
              </a:p>
            </p:txBody>
          </p:sp>
          <p:sp>
            <p:nvSpPr>
              <p:cNvPr id="379" name="Textfeld 378">
                <a:extLst>
                  <a:ext uri="{FF2B5EF4-FFF2-40B4-BE49-F238E27FC236}">
                    <a16:creationId xmlns:a16="http://schemas.microsoft.com/office/drawing/2014/main" id="{AE45A2E6-9F1E-467B-A20B-5CCFA44CAFB2}"/>
                  </a:ext>
                </a:extLst>
              </p:cNvPr>
              <p:cNvSpPr txBox="1"/>
              <p:nvPr/>
            </p:nvSpPr>
            <p:spPr>
              <a:xfrm>
                <a:off x="4206765" y="4598452"/>
                <a:ext cx="117338" cy="276999"/>
              </a:xfrm>
              <a:prstGeom prst="rect">
                <a:avLst/>
              </a:prstGeom>
              <a:noFill/>
            </p:spPr>
            <p:txBody>
              <a:bodyPr wrap="square" rtlCol="0">
                <a:spAutoFit/>
              </a:bodyPr>
              <a:lstStyle/>
              <a:p>
                <a:pPr algn="ctr"/>
                <a:r>
                  <a:rPr lang="de-DE" sz="1200" dirty="0">
                    <a:solidFill>
                      <a:srgbClr val="515151"/>
                    </a:solidFill>
                  </a:rPr>
                  <a:t>*</a:t>
                </a:r>
              </a:p>
            </p:txBody>
          </p:sp>
          <p:sp>
            <p:nvSpPr>
              <p:cNvPr id="380" name="Textfeld 379">
                <a:extLst>
                  <a:ext uri="{FF2B5EF4-FFF2-40B4-BE49-F238E27FC236}">
                    <a16:creationId xmlns:a16="http://schemas.microsoft.com/office/drawing/2014/main" id="{FC41D53F-E39D-4217-BC7C-E44CC8B4094D}"/>
                  </a:ext>
                </a:extLst>
              </p:cNvPr>
              <p:cNvSpPr txBox="1"/>
              <p:nvPr/>
            </p:nvSpPr>
            <p:spPr>
              <a:xfrm>
                <a:off x="4625469" y="4895120"/>
                <a:ext cx="117338" cy="276999"/>
              </a:xfrm>
              <a:prstGeom prst="rect">
                <a:avLst/>
              </a:prstGeom>
              <a:noFill/>
            </p:spPr>
            <p:txBody>
              <a:bodyPr wrap="square" rtlCol="0">
                <a:spAutoFit/>
              </a:bodyPr>
              <a:lstStyle/>
              <a:p>
                <a:pPr algn="ctr"/>
                <a:r>
                  <a:rPr lang="de-DE" sz="1200" dirty="0">
                    <a:solidFill>
                      <a:srgbClr val="515151"/>
                    </a:solidFill>
                  </a:rPr>
                  <a:t>*</a:t>
                </a:r>
              </a:p>
            </p:txBody>
          </p:sp>
          <p:sp>
            <p:nvSpPr>
              <p:cNvPr id="381" name="Textfeld 380">
                <a:extLst>
                  <a:ext uri="{FF2B5EF4-FFF2-40B4-BE49-F238E27FC236}">
                    <a16:creationId xmlns:a16="http://schemas.microsoft.com/office/drawing/2014/main" id="{E2DDB987-2CA3-498A-92D1-F0A0EE57DBF2}"/>
                  </a:ext>
                </a:extLst>
              </p:cNvPr>
              <p:cNvSpPr txBox="1"/>
              <p:nvPr/>
            </p:nvSpPr>
            <p:spPr>
              <a:xfrm>
                <a:off x="5054970" y="4852332"/>
                <a:ext cx="117338" cy="276999"/>
              </a:xfrm>
              <a:prstGeom prst="rect">
                <a:avLst/>
              </a:prstGeom>
              <a:noFill/>
            </p:spPr>
            <p:txBody>
              <a:bodyPr wrap="square" rtlCol="0">
                <a:spAutoFit/>
              </a:bodyPr>
              <a:lstStyle/>
              <a:p>
                <a:pPr algn="ctr"/>
                <a:r>
                  <a:rPr lang="de-DE" sz="1200" dirty="0">
                    <a:solidFill>
                      <a:srgbClr val="515151"/>
                    </a:solidFill>
                  </a:rPr>
                  <a:t>*</a:t>
                </a:r>
              </a:p>
            </p:txBody>
          </p:sp>
          <p:sp>
            <p:nvSpPr>
              <p:cNvPr id="382" name="Textfeld 381">
                <a:extLst>
                  <a:ext uri="{FF2B5EF4-FFF2-40B4-BE49-F238E27FC236}">
                    <a16:creationId xmlns:a16="http://schemas.microsoft.com/office/drawing/2014/main" id="{C454DB92-A25D-4695-8DA4-38466D170B78}"/>
                  </a:ext>
                </a:extLst>
              </p:cNvPr>
              <p:cNvSpPr txBox="1"/>
              <p:nvPr/>
            </p:nvSpPr>
            <p:spPr>
              <a:xfrm>
                <a:off x="5490053" y="4837109"/>
                <a:ext cx="117338" cy="276999"/>
              </a:xfrm>
              <a:prstGeom prst="rect">
                <a:avLst/>
              </a:prstGeom>
              <a:noFill/>
            </p:spPr>
            <p:txBody>
              <a:bodyPr wrap="square" rtlCol="0">
                <a:spAutoFit/>
              </a:bodyPr>
              <a:lstStyle/>
              <a:p>
                <a:pPr algn="ctr"/>
                <a:r>
                  <a:rPr lang="de-DE" sz="1200" dirty="0">
                    <a:solidFill>
                      <a:srgbClr val="515151"/>
                    </a:solidFill>
                  </a:rPr>
                  <a:t>*</a:t>
                </a:r>
              </a:p>
            </p:txBody>
          </p:sp>
          <p:grpSp>
            <p:nvGrpSpPr>
              <p:cNvPr id="385" name="Gruppieren 384">
                <a:extLst>
                  <a:ext uri="{FF2B5EF4-FFF2-40B4-BE49-F238E27FC236}">
                    <a16:creationId xmlns:a16="http://schemas.microsoft.com/office/drawing/2014/main" id="{20D78782-AF45-4664-92D6-F6CBC4095ADA}"/>
                  </a:ext>
                </a:extLst>
              </p:cNvPr>
              <p:cNvGrpSpPr/>
              <p:nvPr/>
            </p:nvGrpSpPr>
            <p:grpSpPr>
              <a:xfrm>
                <a:off x="2126341" y="5136927"/>
                <a:ext cx="119091" cy="140803"/>
                <a:chOff x="2182937" y="4987993"/>
                <a:chExt cx="119091" cy="140803"/>
              </a:xfrm>
            </p:grpSpPr>
            <p:grpSp>
              <p:nvGrpSpPr>
                <p:cNvPr id="386" name="ErrorBar706">
                  <a:extLst>
                    <a:ext uri="{FF2B5EF4-FFF2-40B4-BE49-F238E27FC236}">
                      <a16:creationId xmlns:a16="http://schemas.microsoft.com/office/drawing/2014/main" id="{64C77533-6E60-4FE1-8584-F9FE740EC5A1}"/>
                    </a:ext>
                  </a:extLst>
                </p:cNvPr>
                <p:cNvGrpSpPr/>
                <p:nvPr/>
              </p:nvGrpSpPr>
              <p:grpSpPr>
                <a:xfrm>
                  <a:off x="2182937" y="4987993"/>
                  <a:ext cx="119091" cy="140803"/>
                  <a:chOff x="914400" y="914400"/>
                  <a:chExt cx="91440" cy="685800"/>
                </a:xfrm>
              </p:grpSpPr>
              <p:cxnSp>
                <p:nvCxnSpPr>
                  <p:cNvPr id="388" name="top706">
                    <a:extLst>
                      <a:ext uri="{FF2B5EF4-FFF2-40B4-BE49-F238E27FC236}">
                        <a16:creationId xmlns:a16="http://schemas.microsoft.com/office/drawing/2014/main" id="{0DBEFA9D-E822-4F3E-8FBF-21BD159B6238}"/>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89" name="bottom706">
                    <a:extLst>
                      <a:ext uri="{FF2B5EF4-FFF2-40B4-BE49-F238E27FC236}">
                        <a16:creationId xmlns:a16="http://schemas.microsoft.com/office/drawing/2014/main" id="{76BFCC02-570E-44E5-95BB-82FA56A5EDC6}"/>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90" name="middle706">
                    <a:extLst>
                      <a:ext uri="{FF2B5EF4-FFF2-40B4-BE49-F238E27FC236}">
                        <a16:creationId xmlns:a16="http://schemas.microsoft.com/office/drawing/2014/main" id="{7ACD6DDC-D9A2-4C21-8C26-9983492C34A6}"/>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387" name="Oval 83">
                  <a:extLst>
                    <a:ext uri="{FF2B5EF4-FFF2-40B4-BE49-F238E27FC236}">
                      <a16:creationId xmlns:a16="http://schemas.microsoft.com/office/drawing/2014/main" id="{E45A96F3-30C3-42E0-9127-C849DF3DAE88}"/>
                    </a:ext>
                  </a:extLst>
                </p:cNvPr>
                <p:cNvSpPr/>
                <p:nvPr/>
              </p:nvSpPr>
              <p:spPr bwMode="auto">
                <a:xfrm>
                  <a:off x="2190785" y="5003437"/>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sp>
            <p:nvSpPr>
              <p:cNvPr id="391" name="Freihandform: Form 390">
                <a:extLst>
                  <a:ext uri="{FF2B5EF4-FFF2-40B4-BE49-F238E27FC236}">
                    <a16:creationId xmlns:a16="http://schemas.microsoft.com/office/drawing/2014/main" id="{94C124BA-352D-4F4C-B375-6CF059FE3510}"/>
                  </a:ext>
                </a:extLst>
              </p:cNvPr>
              <p:cNvSpPr/>
              <p:nvPr/>
            </p:nvSpPr>
            <p:spPr bwMode="auto">
              <a:xfrm>
                <a:off x="2181314" y="4106254"/>
                <a:ext cx="3360634" cy="1091725"/>
              </a:xfrm>
              <a:custGeom>
                <a:avLst/>
                <a:gdLst>
                  <a:gd name="connsiteX0" fmla="*/ 0 w 3360634"/>
                  <a:gd name="connsiteY0" fmla="*/ 967811 h 1091725"/>
                  <a:gd name="connsiteX1" fmla="*/ 354650 w 3360634"/>
                  <a:gd name="connsiteY1" fmla="*/ 572568 h 1091725"/>
                  <a:gd name="connsiteX2" fmla="*/ 790486 w 3360634"/>
                  <a:gd name="connsiteY2" fmla="*/ 352514 h 1091725"/>
                  <a:gd name="connsiteX3" fmla="*/ 1651475 w 3360634"/>
                  <a:gd name="connsiteY3" fmla="*/ 0 h 1091725"/>
                  <a:gd name="connsiteX4" fmla="*/ 2074492 w 3360634"/>
                  <a:gd name="connsiteY4" fmla="*/ 786213 h 1091725"/>
                  <a:gd name="connsiteX5" fmla="*/ 2499645 w 3360634"/>
                  <a:gd name="connsiteY5" fmla="*/ 1091725 h 1091725"/>
                  <a:gd name="connsiteX6" fmla="*/ 2926935 w 3360634"/>
                  <a:gd name="connsiteY6" fmla="*/ 995585 h 1091725"/>
                  <a:gd name="connsiteX7" fmla="*/ 3360634 w 3360634"/>
                  <a:gd name="connsiteY7" fmla="*/ 984903 h 10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0634" h="1091725">
                    <a:moveTo>
                      <a:pt x="0" y="967811"/>
                    </a:moveTo>
                    <a:lnTo>
                      <a:pt x="354650" y="572568"/>
                    </a:lnTo>
                    <a:lnTo>
                      <a:pt x="790486" y="352514"/>
                    </a:lnTo>
                    <a:lnTo>
                      <a:pt x="1651475" y="0"/>
                    </a:lnTo>
                    <a:lnTo>
                      <a:pt x="2074492" y="786213"/>
                    </a:lnTo>
                    <a:lnTo>
                      <a:pt x="2499645" y="1091725"/>
                    </a:lnTo>
                    <a:lnTo>
                      <a:pt x="2926935" y="995585"/>
                    </a:lnTo>
                    <a:lnTo>
                      <a:pt x="3360634" y="984903"/>
                    </a:lnTo>
                  </a:path>
                </a:pathLst>
              </a:custGeom>
              <a:noFill/>
              <a:ln w="19050"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
          <p:nvSpPr>
            <p:cNvPr id="425" name="Textfeld 424">
              <a:extLst>
                <a:ext uri="{FF2B5EF4-FFF2-40B4-BE49-F238E27FC236}">
                  <a16:creationId xmlns:a16="http://schemas.microsoft.com/office/drawing/2014/main" id="{9D2085F7-F916-41B5-8C89-0A9795ED6D70}"/>
                </a:ext>
              </a:extLst>
            </p:cNvPr>
            <p:cNvSpPr txBox="1"/>
            <p:nvPr/>
          </p:nvSpPr>
          <p:spPr>
            <a:xfrm>
              <a:off x="6964431" y="4129175"/>
              <a:ext cx="269626" cy="276999"/>
            </a:xfrm>
            <a:prstGeom prst="rect">
              <a:avLst/>
            </a:prstGeom>
            <a:noFill/>
          </p:spPr>
          <p:txBody>
            <a:bodyPr wrap="none" rtlCol="0">
              <a:spAutoFit/>
            </a:bodyPr>
            <a:lstStyle/>
            <a:p>
              <a:r>
                <a:rPr lang="de-DE" sz="1200" dirty="0">
                  <a:solidFill>
                    <a:srgbClr val="515151"/>
                  </a:solidFill>
                </a:rPr>
                <a:t>0</a:t>
              </a:r>
            </a:p>
          </p:txBody>
        </p:sp>
        <p:sp>
          <p:nvSpPr>
            <p:cNvPr id="433" name="Textfeld 432">
              <a:extLst>
                <a:ext uri="{FF2B5EF4-FFF2-40B4-BE49-F238E27FC236}">
                  <a16:creationId xmlns:a16="http://schemas.microsoft.com/office/drawing/2014/main" id="{5F25ED1F-940C-4269-9A5C-9A19C8C71B61}"/>
                </a:ext>
              </a:extLst>
            </p:cNvPr>
            <p:cNvSpPr txBox="1"/>
            <p:nvPr/>
          </p:nvSpPr>
          <p:spPr>
            <a:xfrm rot="16200000">
              <a:off x="6007782" y="3327137"/>
              <a:ext cx="1463862" cy="430887"/>
            </a:xfrm>
            <a:prstGeom prst="rect">
              <a:avLst/>
            </a:prstGeom>
            <a:noFill/>
          </p:spPr>
          <p:txBody>
            <a:bodyPr wrap="none" rtlCol="0">
              <a:spAutoFit/>
            </a:bodyPr>
            <a:lstStyle/>
            <a:p>
              <a:pPr algn="ctr">
                <a:defRPr sz="1000" b="0" i="0" u="none" strike="noStrike" kern="1200" baseline="0">
                  <a:solidFill>
                    <a:prstClr val="black">
                      <a:lumMod val="65000"/>
                      <a:lumOff val="35000"/>
                    </a:prstClr>
                  </a:solidFill>
                  <a:latin typeface="+mn-lt"/>
                  <a:ea typeface="+mn-ea"/>
                  <a:cs typeface="+mn-cs"/>
                </a:defRPr>
              </a:pPr>
              <a:r>
                <a:rPr lang="de-DE" sz="1100" b="1" dirty="0"/>
                <a:t>BMD-Veränderung </a:t>
              </a:r>
              <a:br>
                <a:rPr lang="de-DE" sz="1100" b="1" dirty="0"/>
              </a:br>
              <a:r>
                <a:rPr lang="de-DE" sz="1100" b="1" dirty="0"/>
                <a:t>seit Baseline (%)</a:t>
              </a:r>
            </a:p>
          </p:txBody>
        </p:sp>
        <p:cxnSp>
          <p:nvCxnSpPr>
            <p:cNvPr id="474" name="Gerade Verbindung mit Pfeil 473">
              <a:extLst>
                <a:ext uri="{FF2B5EF4-FFF2-40B4-BE49-F238E27FC236}">
                  <a16:creationId xmlns:a16="http://schemas.microsoft.com/office/drawing/2014/main" id="{5C7F25BF-0BD7-4019-BEA1-7231FEB277EB}"/>
                </a:ext>
              </a:extLst>
            </p:cNvPr>
            <p:cNvCxnSpPr>
              <a:cxnSpLocks/>
            </p:cNvCxnSpPr>
            <p:nvPr/>
          </p:nvCxnSpPr>
          <p:spPr bwMode="auto">
            <a:xfrm>
              <a:off x="7309198" y="2583904"/>
              <a:ext cx="2207958" cy="0"/>
            </a:xfrm>
            <a:prstGeom prst="straightConnector1">
              <a:avLst/>
            </a:prstGeom>
            <a:noFill/>
            <a:ln w="9525" cap="flat" cmpd="sng" algn="ctr">
              <a:solidFill>
                <a:srgbClr val="515151"/>
              </a:solidFill>
              <a:prstDash val="solid"/>
              <a:round/>
              <a:headEnd type="triangle" w="med" len="med"/>
              <a:tailEnd type="triangle" w="med" len="med"/>
            </a:ln>
            <a:effectLst/>
          </p:spPr>
        </p:cxnSp>
        <p:cxnSp>
          <p:nvCxnSpPr>
            <p:cNvPr id="477" name="Gerade Verbindung mit Pfeil 476">
              <a:extLst>
                <a:ext uri="{FF2B5EF4-FFF2-40B4-BE49-F238E27FC236}">
                  <a16:creationId xmlns:a16="http://schemas.microsoft.com/office/drawing/2014/main" id="{BAF9880B-A6A7-44DC-BFDE-AD82A287D8CE}"/>
                </a:ext>
              </a:extLst>
            </p:cNvPr>
            <p:cNvCxnSpPr>
              <a:cxnSpLocks/>
            </p:cNvCxnSpPr>
            <p:nvPr/>
          </p:nvCxnSpPr>
          <p:spPr bwMode="auto">
            <a:xfrm>
              <a:off x="9517156" y="2583904"/>
              <a:ext cx="2174380" cy="0"/>
            </a:xfrm>
            <a:prstGeom prst="straightConnector1">
              <a:avLst/>
            </a:prstGeom>
            <a:noFill/>
            <a:ln w="9525" cap="flat" cmpd="sng" algn="ctr">
              <a:solidFill>
                <a:srgbClr val="515151"/>
              </a:solidFill>
              <a:prstDash val="solid"/>
              <a:round/>
              <a:headEnd type="triangle" w="med" len="med"/>
              <a:tailEnd type="triangle" w="med" len="med"/>
            </a:ln>
            <a:effectLst/>
          </p:spPr>
        </p:cxnSp>
        <p:sp>
          <p:nvSpPr>
            <p:cNvPr id="489" name="Textfeld 488">
              <a:extLst>
                <a:ext uri="{FF2B5EF4-FFF2-40B4-BE49-F238E27FC236}">
                  <a16:creationId xmlns:a16="http://schemas.microsoft.com/office/drawing/2014/main" id="{68090347-AB45-499A-A5C8-8BB0589B215E}"/>
                </a:ext>
              </a:extLst>
            </p:cNvPr>
            <p:cNvSpPr txBox="1"/>
            <p:nvPr/>
          </p:nvSpPr>
          <p:spPr>
            <a:xfrm>
              <a:off x="9539115" y="2300775"/>
              <a:ext cx="2066894" cy="276999"/>
            </a:xfrm>
            <a:prstGeom prst="rect">
              <a:avLst/>
            </a:prstGeom>
            <a:noFill/>
          </p:spPr>
          <p:txBody>
            <a:bodyPr wrap="square" rtlCol="0">
              <a:spAutoFit/>
            </a:bodyPr>
            <a:lstStyle/>
            <a:p>
              <a:pPr algn="ctr"/>
              <a:r>
                <a:rPr lang="de-DE" sz="1200" dirty="0">
                  <a:solidFill>
                    <a:srgbClr val="515151"/>
                  </a:solidFill>
                </a:rPr>
                <a:t>ohne Therapie</a:t>
              </a:r>
            </a:p>
          </p:txBody>
        </p:sp>
        <p:sp>
          <p:nvSpPr>
            <p:cNvPr id="492" name="Textfeld 491">
              <a:extLst>
                <a:ext uri="{FF2B5EF4-FFF2-40B4-BE49-F238E27FC236}">
                  <a16:creationId xmlns:a16="http://schemas.microsoft.com/office/drawing/2014/main" id="{0CB81688-5893-463E-B373-500E81B6AF80}"/>
                </a:ext>
              </a:extLst>
            </p:cNvPr>
            <p:cNvSpPr txBox="1"/>
            <p:nvPr/>
          </p:nvSpPr>
          <p:spPr>
            <a:xfrm>
              <a:off x="7250943" y="2300775"/>
              <a:ext cx="2236442" cy="276999"/>
            </a:xfrm>
            <a:prstGeom prst="rect">
              <a:avLst/>
            </a:prstGeom>
            <a:noFill/>
          </p:spPr>
          <p:txBody>
            <a:bodyPr wrap="square" rtlCol="0">
              <a:spAutoFit/>
            </a:bodyPr>
            <a:lstStyle/>
            <a:p>
              <a:pPr algn="ctr"/>
              <a:r>
                <a:rPr lang="de-DE" sz="1200" dirty="0">
                  <a:solidFill>
                    <a:srgbClr val="515151"/>
                  </a:solidFill>
                </a:rPr>
                <a:t>unter Therapie</a:t>
              </a:r>
            </a:p>
          </p:txBody>
        </p:sp>
      </p:grpSp>
      <p:grpSp>
        <p:nvGrpSpPr>
          <p:cNvPr id="44" name="Gruppieren 43">
            <a:extLst>
              <a:ext uri="{FF2B5EF4-FFF2-40B4-BE49-F238E27FC236}">
                <a16:creationId xmlns:a16="http://schemas.microsoft.com/office/drawing/2014/main" id="{2D41C297-ECB1-4D55-A729-CF62A6EF98ED}"/>
              </a:ext>
            </a:extLst>
          </p:cNvPr>
          <p:cNvGrpSpPr/>
          <p:nvPr/>
        </p:nvGrpSpPr>
        <p:grpSpPr>
          <a:xfrm>
            <a:off x="658813" y="5756446"/>
            <a:ext cx="4576513" cy="246221"/>
            <a:chOff x="601641" y="5531009"/>
            <a:chExt cx="4576513" cy="246221"/>
          </a:xfrm>
        </p:grpSpPr>
        <p:sp>
          <p:nvSpPr>
            <p:cNvPr id="530" name="Textfeld 529">
              <a:extLst>
                <a:ext uri="{FF2B5EF4-FFF2-40B4-BE49-F238E27FC236}">
                  <a16:creationId xmlns:a16="http://schemas.microsoft.com/office/drawing/2014/main" id="{8406DC3C-2E10-421D-B21A-827C08724245}"/>
                </a:ext>
              </a:extLst>
            </p:cNvPr>
            <p:cNvSpPr txBox="1"/>
            <p:nvPr/>
          </p:nvSpPr>
          <p:spPr>
            <a:xfrm>
              <a:off x="840107" y="5531009"/>
              <a:ext cx="4338047" cy="246221"/>
            </a:xfrm>
            <a:prstGeom prst="rect">
              <a:avLst/>
            </a:prstGeom>
            <a:noFill/>
          </p:spPr>
          <p:txBody>
            <a:bodyPr wrap="none" rtlCol="0">
              <a:spAutoFit/>
            </a:bodyPr>
            <a:lstStyle/>
            <a:p>
              <a:pPr>
                <a:spcBef>
                  <a:spcPts val="300"/>
                </a:spcBef>
              </a:pPr>
              <a:r>
                <a:rPr lang="de-DE" sz="1000" dirty="0">
                  <a:solidFill>
                    <a:srgbClr val="515151"/>
                  </a:solidFill>
                </a:rPr>
                <a:t>Teriparatid (40 µg)	Teriparatid (20 µg)	Placebo</a:t>
              </a:r>
            </a:p>
          </p:txBody>
        </p:sp>
        <p:cxnSp>
          <p:nvCxnSpPr>
            <p:cNvPr id="531" name="Gerader Verbinder 530">
              <a:extLst>
                <a:ext uri="{FF2B5EF4-FFF2-40B4-BE49-F238E27FC236}">
                  <a16:creationId xmlns:a16="http://schemas.microsoft.com/office/drawing/2014/main" id="{D0D72B48-D57B-4CED-AFF2-C0FF743DB2D4}"/>
                </a:ext>
              </a:extLst>
            </p:cNvPr>
            <p:cNvCxnSpPr/>
            <p:nvPr/>
          </p:nvCxnSpPr>
          <p:spPr bwMode="auto">
            <a:xfrm>
              <a:off x="4306532" y="5664651"/>
              <a:ext cx="217046" cy="0"/>
            </a:xfrm>
            <a:prstGeom prst="line">
              <a:avLst/>
            </a:prstGeom>
            <a:noFill/>
            <a:ln w="19050" cap="flat" cmpd="sng" algn="ctr">
              <a:solidFill>
                <a:srgbClr val="515151"/>
              </a:solidFill>
              <a:prstDash val="solid"/>
              <a:round/>
              <a:headEnd type="none" w="med" len="med"/>
              <a:tailEnd type="none" w="med" len="med"/>
            </a:ln>
            <a:effectLst/>
          </p:spPr>
        </p:cxnSp>
        <p:grpSp>
          <p:nvGrpSpPr>
            <p:cNvPr id="43" name="Gruppieren 42">
              <a:extLst>
                <a:ext uri="{FF2B5EF4-FFF2-40B4-BE49-F238E27FC236}">
                  <a16:creationId xmlns:a16="http://schemas.microsoft.com/office/drawing/2014/main" id="{993456A7-F71B-4695-BE5D-F3A82DDA2906}"/>
                </a:ext>
              </a:extLst>
            </p:cNvPr>
            <p:cNvGrpSpPr/>
            <p:nvPr/>
          </p:nvGrpSpPr>
          <p:grpSpPr>
            <a:xfrm>
              <a:off x="601641" y="5593540"/>
              <a:ext cx="261928" cy="119921"/>
              <a:chOff x="658813" y="5615296"/>
              <a:chExt cx="261928" cy="119921"/>
            </a:xfrm>
          </p:grpSpPr>
          <p:cxnSp>
            <p:nvCxnSpPr>
              <p:cNvPr id="529" name="Gerader Verbinder 528">
                <a:extLst>
                  <a:ext uri="{FF2B5EF4-FFF2-40B4-BE49-F238E27FC236}">
                    <a16:creationId xmlns:a16="http://schemas.microsoft.com/office/drawing/2014/main" id="{80D5BE52-A791-45F7-83C9-234EABA66E89}"/>
                  </a:ext>
                </a:extLst>
              </p:cNvPr>
              <p:cNvCxnSpPr>
                <a:cxnSpLocks/>
              </p:cNvCxnSpPr>
              <p:nvPr/>
            </p:nvCxnSpPr>
            <p:spPr bwMode="auto">
              <a:xfrm>
                <a:off x="658813" y="5675262"/>
                <a:ext cx="261928" cy="0"/>
              </a:xfrm>
              <a:prstGeom prst="line">
                <a:avLst/>
              </a:prstGeom>
              <a:noFill/>
              <a:ln w="19050" cap="flat" cmpd="sng" algn="ctr">
                <a:solidFill>
                  <a:schemeClr val="accent1">
                    <a:lumMod val="75000"/>
                  </a:schemeClr>
                </a:solidFill>
                <a:prstDash val="solid"/>
                <a:round/>
                <a:headEnd type="none" w="med" len="med"/>
                <a:tailEnd type="none" w="med" len="med"/>
              </a:ln>
              <a:effectLst/>
            </p:spPr>
          </p:cxnSp>
          <p:sp>
            <p:nvSpPr>
              <p:cNvPr id="534" name="Oval 83">
                <a:extLst>
                  <a:ext uri="{FF2B5EF4-FFF2-40B4-BE49-F238E27FC236}">
                    <a16:creationId xmlns:a16="http://schemas.microsoft.com/office/drawing/2014/main" id="{DC9995C5-A5D3-4251-9145-D322A251E3D5}"/>
                  </a:ext>
                </a:extLst>
              </p:cNvPr>
              <p:cNvSpPr/>
              <p:nvPr/>
            </p:nvSpPr>
            <p:spPr bwMode="auto">
              <a:xfrm>
                <a:off x="729817" y="5615296"/>
                <a:ext cx="119920" cy="119921"/>
              </a:xfrm>
              <a:prstGeom prst="ellipse">
                <a:avLst/>
              </a:prstGeom>
              <a:solidFill>
                <a:schemeClr val="accent1">
                  <a:lumMod val="75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494" name="Gruppieren 493">
              <a:extLst>
                <a:ext uri="{FF2B5EF4-FFF2-40B4-BE49-F238E27FC236}">
                  <a16:creationId xmlns:a16="http://schemas.microsoft.com/office/drawing/2014/main" id="{E6DEC9D0-E80A-44A9-9D4B-CFE208818CD9}"/>
                </a:ext>
              </a:extLst>
            </p:cNvPr>
            <p:cNvGrpSpPr/>
            <p:nvPr/>
          </p:nvGrpSpPr>
          <p:grpSpPr>
            <a:xfrm>
              <a:off x="2422226" y="5593540"/>
              <a:ext cx="261928" cy="119921"/>
              <a:chOff x="658813" y="5615296"/>
              <a:chExt cx="261928" cy="119921"/>
            </a:xfrm>
          </p:grpSpPr>
          <p:cxnSp>
            <p:nvCxnSpPr>
              <p:cNvPr id="495" name="Gerader Verbinder 494">
                <a:extLst>
                  <a:ext uri="{FF2B5EF4-FFF2-40B4-BE49-F238E27FC236}">
                    <a16:creationId xmlns:a16="http://schemas.microsoft.com/office/drawing/2014/main" id="{3375FB40-25FC-4837-A420-D330282D0F82}"/>
                  </a:ext>
                </a:extLst>
              </p:cNvPr>
              <p:cNvCxnSpPr>
                <a:cxnSpLocks/>
              </p:cNvCxnSpPr>
              <p:nvPr/>
            </p:nvCxnSpPr>
            <p:spPr bwMode="auto">
              <a:xfrm>
                <a:off x="658813" y="5675262"/>
                <a:ext cx="261928" cy="0"/>
              </a:xfrm>
              <a:prstGeom prst="line">
                <a:avLst/>
              </a:prstGeom>
              <a:solidFill>
                <a:schemeClr val="bg1"/>
              </a:solidFill>
              <a:ln w="19050" cap="sq">
                <a:solidFill>
                  <a:schemeClr val="accent1">
                    <a:lumMod val="75000"/>
                  </a:schemeClr>
                </a:solidFill>
                <a:miter lim="800000"/>
                <a:headEnd/>
                <a:tailEnd/>
              </a:ln>
            </p:spPr>
          </p:cxnSp>
          <p:sp>
            <p:nvSpPr>
              <p:cNvPr id="496" name="Oval 83">
                <a:extLst>
                  <a:ext uri="{FF2B5EF4-FFF2-40B4-BE49-F238E27FC236}">
                    <a16:creationId xmlns:a16="http://schemas.microsoft.com/office/drawing/2014/main" id="{82955C23-2A73-4D3F-AF88-1D24B8FE1161}"/>
                  </a:ext>
                </a:extLst>
              </p:cNvPr>
              <p:cNvSpPr/>
              <p:nvPr/>
            </p:nvSpPr>
            <p:spPr bwMode="auto">
              <a:xfrm>
                <a:off x="729817" y="5615296"/>
                <a:ext cx="119920" cy="119921"/>
              </a:xfrm>
              <a:prstGeom prst="ellipse">
                <a:avLst/>
              </a:prstGeom>
              <a:solidFill>
                <a:schemeClr val="bg1"/>
              </a:solidFill>
              <a:ln w="19050" cap="rnd">
                <a:solidFill>
                  <a:schemeClr val="accent1">
                    <a:lumMod val="75000"/>
                  </a:schemeClr>
                </a:solidFill>
                <a:round/>
                <a:headEnd/>
                <a:tailEnd/>
              </a:ln>
            </p:spPr>
            <p:txBody>
              <a:bodyPr rtlCol="0" anchor="ctr"/>
              <a:lstStyle/>
              <a:p>
                <a:pPr defTabSz="829178"/>
                <a:endParaRPr lang="en-US" sz="1632" kern="0" dirty="0">
                  <a:solidFill>
                    <a:srgbClr val="000000"/>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 name="Chart 73">
            <a:extLst>
              <a:ext uri="{FF2B5EF4-FFF2-40B4-BE49-F238E27FC236}">
                <a16:creationId xmlns:a16="http://schemas.microsoft.com/office/drawing/2014/main" id="{72BB2A15-A43B-4D09-BCAF-A38A027D603F}"/>
              </a:ext>
            </a:extLst>
          </p:cNvPr>
          <p:cNvGraphicFramePr>
            <a:graphicFrameLocks/>
          </p:cNvGraphicFramePr>
          <p:nvPr>
            <p:extLst>
              <p:ext uri="{D42A27DB-BD31-4B8C-83A1-F6EECF244321}">
                <p14:modId xmlns:p14="http://schemas.microsoft.com/office/powerpoint/2010/main" val="2442891543"/>
              </p:ext>
            </p:extLst>
          </p:nvPr>
        </p:nvGraphicFramePr>
        <p:xfrm>
          <a:off x="1122650" y="1733345"/>
          <a:ext cx="4700026" cy="3043542"/>
        </p:xfrm>
        <a:graphic>
          <a:graphicData uri="http://schemas.openxmlformats.org/drawingml/2006/chart">
            <c:chart xmlns:c="http://schemas.openxmlformats.org/drawingml/2006/chart" xmlns:r="http://schemas.openxmlformats.org/officeDocument/2006/relationships" r:id="rId3"/>
          </a:graphicData>
        </a:graphic>
      </p:graphicFrame>
      <p:sp>
        <p:nvSpPr>
          <p:cNvPr id="76" name="Title 75">
            <a:extLst>
              <a:ext uri="{FF2B5EF4-FFF2-40B4-BE49-F238E27FC236}">
                <a16:creationId xmlns:a16="http://schemas.microsoft.com/office/drawing/2014/main" id="{0BA535F0-2A40-41D6-B9B9-C50249636340}"/>
              </a:ext>
            </a:extLst>
          </p:cNvPr>
          <p:cNvSpPr>
            <a:spLocks noGrp="1"/>
          </p:cNvSpPr>
          <p:nvPr>
            <p:ph type="title"/>
          </p:nvPr>
        </p:nvSpPr>
        <p:spPr>
          <a:xfrm>
            <a:off x="673100" y="114300"/>
            <a:ext cx="8593991" cy="609600"/>
          </a:xfrm>
        </p:spPr>
        <p:txBody>
          <a:bodyPr/>
          <a:lstStyle/>
          <a:p>
            <a:r>
              <a:rPr lang="de-AT" b="1" dirty="0"/>
              <a:t>Therapiepause bei Osteoporose – ja oder nein?</a:t>
            </a:r>
            <a:endParaRPr lang="de-DE" b="1" dirty="0"/>
          </a:p>
        </p:txBody>
      </p:sp>
      <p:sp>
        <p:nvSpPr>
          <p:cNvPr id="8" name="Textplatzhalter 7">
            <a:extLst>
              <a:ext uri="{FF2B5EF4-FFF2-40B4-BE49-F238E27FC236}">
                <a16:creationId xmlns:a16="http://schemas.microsoft.com/office/drawing/2014/main" id="{E9FADC02-790E-4861-AC1D-2B220155449C}"/>
              </a:ext>
            </a:extLst>
          </p:cNvPr>
          <p:cNvSpPr>
            <a:spLocks noGrp="1"/>
          </p:cNvSpPr>
          <p:nvPr>
            <p:ph type="body" sz="quarter" idx="10"/>
          </p:nvPr>
        </p:nvSpPr>
        <p:spPr>
          <a:xfrm>
            <a:off x="661988" y="6638925"/>
            <a:ext cx="11010900" cy="152286"/>
          </a:xfrm>
        </p:spPr>
        <p:txBody>
          <a:bodyPr/>
          <a:lstStyle/>
          <a:p>
            <a:r>
              <a:rPr lang="de-DE" sz="800" dirty="0"/>
              <a:t>* p = 0,001. BL = Baseline, BMD = Knochenmineraldichte (</a:t>
            </a:r>
            <a:r>
              <a:rPr lang="en-US" sz="800" dirty="0"/>
              <a:t>bone mineral density</a:t>
            </a:r>
            <a:r>
              <a:rPr lang="de-DE" sz="800" dirty="0"/>
              <a:t>), FIT = Fracture Intervention Trial, FLEX = Fracture Intervention Trial Long-term Extension, QM = monatlich, Q6M = alle 6 Monate.</a:t>
            </a:r>
          </a:p>
          <a:p>
            <a:r>
              <a:rPr lang="de-DE" dirty="0">
                <a:solidFill>
                  <a:srgbClr val="3B839F"/>
                </a:solidFill>
              </a:rPr>
              <a:t>1</a:t>
            </a:r>
            <a:r>
              <a:rPr lang="de-DE" sz="880" dirty="0">
                <a:solidFill>
                  <a:srgbClr val="3B839F"/>
                </a:solidFill>
              </a:rPr>
              <a:t>. Black DM et al. JAMA 2006; 296 (24): 2927</a:t>
            </a:r>
            <a:r>
              <a:rPr lang="de-DE" dirty="0">
                <a:solidFill>
                  <a:srgbClr val="3B839F"/>
                </a:solidFill>
              </a:rPr>
              <a:t>–</a:t>
            </a:r>
            <a:r>
              <a:rPr lang="de-DE" sz="880" dirty="0">
                <a:solidFill>
                  <a:srgbClr val="3B839F"/>
                </a:solidFill>
              </a:rPr>
              <a:t>38. 2. Modifiziert nach McClung MR et al. J Bone Miner Res 2018; 33: 1397</a:t>
            </a:r>
            <a:r>
              <a:rPr lang="de-DE" dirty="0">
                <a:solidFill>
                  <a:srgbClr val="3B839F"/>
                </a:solidFill>
              </a:rPr>
              <a:t>–</a:t>
            </a:r>
            <a:r>
              <a:rPr lang="de-DE" sz="880" dirty="0">
                <a:solidFill>
                  <a:srgbClr val="3B839F"/>
                </a:solidFill>
              </a:rPr>
              <a:t>406.</a:t>
            </a:r>
          </a:p>
        </p:txBody>
      </p:sp>
      <p:sp>
        <p:nvSpPr>
          <p:cNvPr id="447" name="Textfeld 446">
            <a:extLst>
              <a:ext uri="{FF2B5EF4-FFF2-40B4-BE49-F238E27FC236}">
                <a16:creationId xmlns:a16="http://schemas.microsoft.com/office/drawing/2014/main" id="{70C79409-9906-4F35-AC42-D4DF6184E6E4}"/>
              </a:ext>
            </a:extLst>
          </p:cNvPr>
          <p:cNvSpPr txBox="1"/>
          <p:nvPr/>
        </p:nvSpPr>
        <p:spPr>
          <a:xfrm>
            <a:off x="1658492" y="1641109"/>
            <a:ext cx="3838553" cy="338554"/>
          </a:xfrm>
          <a:prstGeom prst="rect">
            <a:avLst/>
          </a:prstGeom>
          <a:noFill/>
        </p:spPr>
        <p:txBody>
          <a:bodyPr wrap="square" rtlCol="0">
            <a:spAutoFit/>
          </a:bodyPr>
          <a:lstStyle/>
          <a:p>
            <a:pPr algn="ctr"/>
            <a:r>
              <a:rPr lang="de-DE" sz="1600" b="1" dirty="0">
                <a:solidFill>
                  <a:schemeClr val="accent4"/>
                </a:solidFill>
              </a:rPr>
              <a:t>Alendronat</a:t>
            </a:r>
            <a:r>
              <a:rPr lang="de-DE" sz="1600" b="1" baseline="30000" dirty="0">
                <a:solidFill>
                  <a:schemeClr val="accent4"/>
                </a:solidFill>
              </a:rPr>
              <a:t>1</a:t>
            </a:r>
          </a:p>
        </p:txBody>
      </p:sp>
      <p:grpSp>
        <p:nvGrpSpPr>
          <p:cNvPr id="429" name="Gruppieren 428">
            <a:extLst>
              <a:ext uri="{FF2B5EF4-FFF2-40B4-BE49-F238E27FC236}">
                <a16:creationId xmlns:a16="http://schemas.microsoft.com/office/drawing/2014/main" id="{D1CA037C-0548-49A0-8D02-308C1687946F}"/>
              </a:ext>
            </a:extLst>
          </p:cNvPr>
          <p:cNvGrpSpPr/>
          <p:nvPr/>
        </p:nvGrpSpPr>
        <p:grpSpPr>
          <a:xfrm>
            <a:off x="580154" y="5430669"/>
            <a:ext cx="5560306" cy="746358"/>
            <a:chOff x="10197565" y="1797840"/>
            <a:chExt cx="4794085" cy="643509"/>
          </a:xfrm>
        </p:grpSpPr>
        <p:sp>
          <p:nvSpPr>
            <p:cNvPr id="433" name="Textfeld 432">
              <a:extLst>
                <a:ext uri="{FF2B5EF4-FFF2-40B4-BE49-F238E27FC236}">
                  <a16:creationId xmlns:a16="http://schemas.microsoft.com/office/drawing/2014/main" id="{997050AF-6E95-4431-94AF-CA1066B67C32}"/>
                </a:ext>
              </a:extLst>
            </p:cNvPr>
            <p:cNvSpPr txBox="1"/>
            <p:nvPr/>
          </p:nvSpPr>
          <p:spPr>
            <a:xfrm>
              <a:off x="10197565" y="1797840"/>
              <a:ext cx="4794085" cy="643509"/>
            </a:xfrm>
            <a:prstGeom prst="rect">
              <a:avLst/>
            </a:prstGeom>
            <a:noFill/>
          </p:spPr>
          <p:txBody>
            <a:bodyPr wrap="square" rtlCol="0">
              <a:spAutoFit/>
            </a:bodyPr>
            <a:lstStyle/>
            <a:p>
              <a:pPr>
                <a:tabLst>
                  <a:tab pos="1882775" algn="l"/>
                  <a:tab pos="3587750" algn="l"/>
                </a:tabLst>
              </a:pPr>
              <a:r>
                <a:rPr lang="de-DE" sz="1000" b="1" dirty="0">
                  <a:solidFill>
                    <a:srgbClr val="515151"/>
                  </a:solidFill>
                </a:rPr>
                <a:t>FLEX-Behandlungsgruppe: 	 </a:t>
              </a:r>
              <a:r>
                <a:rPr lang="de-DE" sz="1000" dirty="0">
                  <a:solidFill>
                    <a:srgbClr val="515151"/>
                  </a:solidFill>
                </a:rPr>
                <a:t>Alendronat (gepoolt)*	Placebo</a:t>
              </a:r>
            </a:p>
            <a:p>
              <a:pPr>
                <a:spcBef>
                  <a:spcPts val="300"/>
                </a:spcBef>
                <a:tabLst>
                  <a:tab pos="266700" algn="l"/>
                </a:tabLst>
              </a:pPr>
              <a:r>
                <a:rPr lang="de-DE" sz="1000" dirty="0">
                  <a:solidFill>
                    <a:srgbClr val="515151"/>
                  </a:solidFill>
                </a:rPr>
                <a:t>* Die Patienten erhielten in der vorangegangenen FIT-Studie 5 Jahre Alendronat. Hier ist die Verlängerung in der FLEX-Studie zu sehen. Die Patienten erhielten entweder keine Behandlung oder weiterhin Alendronat.</a:t>
              </a:r>
            </a:p>
          </p:txBody>
        </p:sp>
        <p:sp>
          <p:nvSpPr>
            <p:cNvPr id="438" name="Rechteck 437">
              <a:extLst>
                <a:ext uri="{FF2B5EF4-FFF2-40B4-BE49-F238E27FC236}">
                  <a16:creationId xmlns:a16="http://schemas.microsoft.com/office/drawing/2014/main" id="{0C0CE284-B83E-44A6-8958-C9F0222E40A3}"/>
                </a:ext>
              </a:extLst>
            </p:cNvPr>
            <p:cNvSpPr/>
            <p:nvPr/>
          </p:nvSpPr>
          <p:spPr bwMode="auto">
            <a:xfrm>
              <a:off x="11769494" y="1858924"/>
              <a:ext cx="95394" cy="9539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42" name="Rechteck 441">
              <a:extLst>
                <a:ext uri="{FF2B5EF4-FFF2-40B4-BE49-F238E27FC236}">
                  <a16:creationId xmlns:a16="http://schemas.microsoft.com/office/drawing/2014/main" id="{7B5DB13A-01DE-470C-9851-174FEF4585BA}"/>
                </a:ext>
              </a:extLst>
            </p:cNvPr>
            <p:cNvSpPr/>
            <p:nvPr/>
          </p:nvSpPr>
          <p:spPr bwMode="auto">
            <a:xfrm>
              <a:off x="13214733" y="1861274"/>
              <a:ext cx="95394" cy="9539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algn="ctr" fontAlgn="base">
                <a:spcBef>
                  <a:spcPct val="0"/>
                </a:spcBef>
                <a:spcAft>
                  <a:spcPct val="0"/>
                </a:spcAft>
              </a:pPr>
              <a:endParaRPr lang="de-DE" sz="2000" dirty="0">
                <a:latin typeface="Arial" pitchFamily="34" charset="0"/>
              </a:endParaRPr>
            </a:p>
          </p:txBody>
        </p:sp>
      </p:grpSp>
      <p:sp>
        <p:nvSpPr>
          <p:cNvPr id="565" name="Textfeld 564">
            <a:extLst>
              <a:ext uri="{FF2B5EF4-FFF2-40B4-BE49-F238E27FC236}">
                <a16:creationId xmlns:a16="http://schemas.microsoft.com/office/drawing/2014/main" id="{84D01FC8-93EA-4DB0-8F6F-B9F2749CD88C}"/>
              </a:ext>
            </a:extLst>
          </p:cNvPr>
          <p:cNvSpPr txBox="1"/>
          <p:nvPr/>
        </p:nvSpPr>
        <p:spPr>
          <a:xfrm>
            <a:off x="7324758" y="1641109"/>
            <a:ext cx="3923252" cy="338554"/>
          </a:xfrm>
          <a:prstGeom prst="rect">
            <a:avLst/>
          </a:prstGeom>
          <a:noFill/>
        </p:spPr>
        <p:txBody>
          <a:bodyPr wrap="square" rtlCol="0">
            <a:spAutoFit/>
          </a:bodyPr>
          <a:lstStyle/>
          <a:p>
            <a:pPr algn="ctr"/>
            <a:r>
              <a:rPr lang="de-DE" sz="1600" b="1" dirty="0">
                <a:solidFill>
                  <a:schemeClr val="tx2">
                    <a:lumMod val="60000"/>
                    <a:lumOff val="40000"/>
                  </a:schemeClr>
                </a:solidFill>
              </a:rPr>
              <a:t>Romosozumab</a:t>
            </a:r>
            <a:r>
              <a:rPr lang="de-DE" sz="1600" b="1" baseline="30000" dirty="0">
                <a:solidFill>
                  <a:schemeClr val="tx2">
                    <a:lumMod val="60000"/>
                    <a:lumOff val="40000"/>
                  </a:schemeClr>
                </a:solidFill>
              </a:rPr>
              <a:t>2</a:t>
            </a:r>
          </a:p>
        </p:txBody>
      </p:sp>
      <p:grpSp>
        <p:nvGrpSpPr>
          <p:cNvPr id="34" name="Gruppieren 33">
            <a:extLst>
              <a:ext uri="{FF2B5EF4-FFF2-40B4-BE49-F238E27FC236}">
                <a16:creationId xmlns:a16="http://schemas.microsoft.com/office/drawing/2014/main" id="{6606B29E-B650-4202-AB2B-4079FE60878B}"/>
              </a:ext>
            </a:extLst>
          </p:cNvPr>
          <p:cNvGrpSpPr/>
          <p:nvPr/>
        </p:nvGrpSpPr>
        <p:grpSpPr>
          <a:xfrm>
            <a:off x="7303343" y="5425261"/>
            <a:ext cx="3630263" cy="438582"/>
            <a:chOff x="6592132" y="5266708"/>
            <a:chExt cx="3630263" cy="438582"/>
          </a:xfrm>
        </p:grpSpPr>
        <p:sp>
          <p:nvSpPr>
            <p:cNvPr id="522" name="Textfeld 521">
              <a:extLst>
                <a:ext uri="{FF2B5EF4-FFF2-40B4-BE49-F238E27FC236}">
                  <a16:creationId xmlns:a16="http://schemas.microsoft.com/office/drawing/2014/main" id="{83146888-9599-40B3-8C23-E41792FF1090}"/>
                </a:ext>
              </a:extLst>
            </p:cNvPr>
            <p:cNvSpPr txBox="1"/>
            <p:nvPr/>
          </p:nvSpPr>
          <p:spPr>
            <a:xfrm>
              <a:off x="6803208" y="5266708"/>
              <a:ext cx="3419187" cy="438582"/>
            </a:xfrm>
            <a:prstGeom prst="rect">
              <a:avLst/>
            </a:prstGeom>
            <a:noFill/>
          </p:spPr>
          <p:txBody>
            <a:bodyPr wrap="square" rtlCol="0">
              <a:spAutoFit/>
            </a:bodyPr>
            <a:lstStyle/>
            <a:p>
              <a:pPr>
                <a:tabLst>
                  <a:tab pos="2060575" algn="l"/>
                </a:tabLst>
              </a:pPr>
              <a:r>
                <a:rPr lang="de-DE" sz="1000" dirty="0">
                  <a:solidFill>
                    <a:srgbClr val="515151"/>
                  </a:solidFill>
                </a:rPr>
                <a:t>Romosozumab 210 mg QM	Placebo (gepoolt)</a:t>
              </a:r>
            </a:p>
            <a:p>
              <a:pPr>
                <a:spcBef>
                  <a:spcPts val="300"/>
                </a:spcBef>
                <a:tabLst>
                  <a:tab pos="2060575" algn="l"/>
                </a:tabLst>
              </a:pPr>
              <a:r>
                <a:rPr lang="de-DE" sz="1000" dirty="0">
                  <a:solidFill>
                    <a:srgbClr val="515151"/>
                  </a:solidFill>
                </a:rPr>
                <a:t>Denosumab 60 mg Q6M	Placebo Q6M</a:t>
              </a:r>
            </a:p>
          </p:txBody>
        </p:sp>
        <p:grpSp>
          <p:nvGrpSpPr>
            <p:cNvPr id="33" name="Gruppieren 32">
              <a:extLst>
                <a:ext uri="{FF2B5EF4-FFF2-40B4-BE49-F238E27FC236}">
                  <a16:creationId xmlns:a16="http://schemas.microsoft.com/office/drawing/2014/main" id="{92B32508-A6AA-4B0F-9D97-C57EB85A4F9D}"/>
                </a:ext>
              </a:extLst>
            </p:cNvPr>
            <p:cNvGrpSpPr/>
            <p:nvPr/>
          </p:nvGrpSpPr>
          <p:grpSpPr>
            <a:xfrm>
              <a:off x="6592132" y="5400169"/>
              <a:ext cx="2280301" cy="0"/>
              <a:chOff x="6592132" y="5394154"/>
              <a:chExt cx="2280301" cy="0"/>
            </a:xfrm>
          </p:grpSpPr>
          <p:cxnSp>
            <p:nvCxnSpPr>
              <p:cNvPr id="521" name="Gerader Verbinder 520">
                <a:extLst>
                  <a:ext uri="{FF2B5EF4-FFF2-40B4-BE49-F238E27FC236}">
                    <a16:creationId xmlns:a16="http://schemas.microsoft.com/office/drawing/2014/main" id="{3018BA80-045A-4C7E-849F-F175637E515A}"/>
                  </a:ext>
                </a:extLst>
              </p:cNvPr>
              <p:cNvCxnSpPr/>
              <p:nvPr/>
            </p:nvCxnSpPr>
            <p:spPr bwMode="auto">
              <a:xfrm>
                <a:off x="6592132" y="5394154"/>
                <a:ext cx="211076" cy="0"/>
              </a:xfrm>
              <a:prstGeom prst="line">
                <a:avLst/>
              </a:prstGeom>
              <a:noFill/>
              <a:ln w="19050" cap="flat" cmpd="sng" algn="ctr">
                <a:solidFill>
                  <a:schemeClr val="tx2">
                    <a:lumMod val="60000"/>
                    <a:lumOff val="40000"/>
                  </a:schemeClr>
                </a:solidFill>
                <a:prstDash val="solid"/>
                <a:round/>
                <a:headEnd type="none" w="med" len="med"/>
                <a:tailEnd type="none" w="med" len="med"/>
              </a:ln>
              <a:effectLst/>
            </p:spPr>
          </p:cxnSp>
          <p:cxnSp>
            <p:nvCxnSpPr>
              <p:cNvPr id="523" name="Gerader Verbinder 522">
                <a:extLst>
                  <a:ext uri="{FF2B5EF4-FFF2-40B4-BE49-F238E27FC236}">
                    <a16:creationId xmlns:a16="http://schemas.microsoft.com/office/drawing/2014/main" id="{6E265264-A8EC-4B6C-9AEB-84479C314F2D}"/>
                  </a:ext>
                </a:extLst>
              </p:cNvPr>
              <p:cNvCxnSpPr/>
              <p:nvPr/>
            </p:nvCxnSpPr>
            <p:spPr bwMode="auto">
              <a:xfrm>
                <a:off x="8661357" y="5394154"/>
                <a:ext cx="211076" cy="0"/>
              </a:xfrm>
              <a:prstGeom prst="line">
                <a:avLst/>
              </a:prstGeom>
              <a:noFill/>
              <a:ln w="19050" cap="flat" cmpd="sng" algn="ctr">
                <a:solidFill>
                  <a:srgbClr val="515151"/>
                </a:solidFill>
                <a:prstDash val="solid"/>
                <a:round/>
                <a:headEnd type="none" w="med" len="med"/>
                <a:tailEnd type="none" w="med" len="med"/>
              </a:ln>
              <a:effectLst/>
            </p:spPr>
          </p:cxnSp>
        </p:grpSp>
        <p:cxnSp>
          <p:nvCxnSpPr>
            <p:cNvPr id="526" name="Gerader Verbinder 525">
              <a:extLst>
                <a:ext uri="{FF2B5EF4-FFF2-40B4-BE49-F238E27FC236}">
                  <a16:creationId xmlns:a16="http://schemas.microsoft.com/office/drawing/2014/main" id="{68A1E569-16AD-4B08-9117-0CA7CD56623E}"/>
                </a:ext>
              </a:extLst>
            </p:cNvPr>
            <p:cNvCxnSpPr/>
            <p:nvPr/>
          </p:nvCxnSpPr>
          <p:spPr bwMode="auto">
            <a:xfrm>
              <a:off x="6592132" y="5588348"/>
              <a:ext cx="211076" cy="0"/>
            </a:xfrm>
            <a:prstGeom prst="line">
              <a:avLst/>
            </a:prstGeom>
            <a:noFill/>
            <a:ln w="19050" cap="flat" cmpd="sng" algn="ctr">
              <a:solidFill>
                <a:schemeClr val="accent3"/>
              </a:solidFill>
              <a:prstDash val="sysDash"/>
              <a:round/>
              <a:headEnd type="none" w="med" len="med"/>
              <a:tailEnd type="none" w="med" len="med"/>
            </a:ln>
            <a:effectLst/>
          </p:spPr>
        </p:cxnSp>
        <p:cxnSp>
          <p:nvCxnSpPr>
            <p:cNvPr id="527" name="Gerader Verbinder 526">
              <a:extLst>
                <a:ext uri="{FF2B5EF4-FFF2-40B4-BE49-F238E27FC236}">
                  <a16:creationId xmlns:a16="http://schemas.microsoft.com/office/drawing/2014/main" id="{93956A58-DA21-4543-8034-6C645CEECCB6}"/>
                </a:ext>
              </a:extLst>
            </p:cNvPr>
            <p:cNvCxnSpPr/>
            <p:nvPr/>
          </p:nvCxnSpPr>
          <p:spPr bwMode="auto">
            <a:xfrm>
              <a:off x="8661357" y="5588348"/>
              <a:ext cx="211076" cy="0"/>
            </a:xfrm>
            <a:prstGeom prst="line">
              <a:avLst/>
            </a:prstGeom>
            <a:noFill/>
            <a:ln w="19050" cap="flat" cmpd="sng" algn="ctr">
              <a:solidFill>
                <a:srgbClr val="515151"/>
              </a:solidFill>
              <a:prstDash val="sysDash"/>
              <a:round/>
              <a:headEnd type="none" w="med" len="med"/>
              <a:tailEnd type="none" w="med" len="med"/>
            </a:ln>
            <a:effectLst/>
          </p:spPr>
        </p:cxnSp>
      </p:grpSp>
      <p:sp>
        <p:nvSpPr>
          <p:cNvPr id="633" name="Freihandform 11">
            <a:extLst>
              <a:ext uri="{FF2B5EF4-FFF2-40B4-BE49-F238E27FC236}">
                <a16:creationId xmlns:a16="http://schemas.microsoft.com/office/drawing/2014/main" id="{E95CCAA8-4E7A-49ED-852A-62CF83DD2647}"/>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Veränderung der BMD nach Absetzen der Therapie – </a:t>
            </a:r>
            <a:r>
              <a:rPr lang="de-DE" sz="1600" b="1" dirty="0">
                <a:solidFill>
                  <a:srgbClr val="3B839F"/>
                </a:solidFill>
              </a:rPr>
              <a:t>Gesamthüfte</a:t>
            </a:r>
          </a:p>
        </p:txBody>
      </p:sp>
      <p:grpSp>
        <p:nvGrpSpPr>
          <p:cNvPr id="35" name="Gruppieren 34">
            <a:extLst>
              <a:ext uri="{FF2B5EF4-FFF2-40B4-BE49-F238E27FC236}">
                <a16:creationId xmlns:a16="http://schemas.microsoft.com/office/drawing/2014/main" id="{3E81A0BC-28EB-432C-BA73-2F2FBD608EC1}"/>
              </a:ext>
            </a:extLst>
          </p:cNvPr>
          <p:cNvGrpSpPr/>
          <p:nvPr/>
        </p:nvGrpSpPr>
        <p:grpSpPr>
          <a:xfrm>
            <a:off x="6466151" y="1844049"/>
            <a:ext cx="5066032" cy="3029597"/>
            <a:chOff x="6466151" y="1974355"/>
            <a:chExt cx="5066032" cy="3029597"/>
          </a:xfrm>
        </p:grpSpPr>
        <p:sp>
          <p:nvSpPr>
            <p:cNvPr id="528" name="Rechteck 527">
              <a:extLst>
                <a:ext uri="{FF2B5EF4-FFF2-40B4-BE49-F238E27FC236}">
                  <a16:creationId xmlns:a16="http://schemas.microsoft.com/office/drawing/2014/main" id="{A975C8A3-7CF5-495D-997B-B22600ED4EAD}"/>
                </a:ext>
              </a:extLst>
            </p:cNvPr>
            <p:cNvSpPr/>
            <p:nvPr/>
          </p:nvSpPr>
          <p:spPr bwMode="auto">
            <a:xfrm>
              <a:off x="9919470" y="2104716"/>
              <a:ext cx="1312979" cy="2391013"/>
            </a:xfrm>
            <a:prstGeom prst="rect">
              <a:avLst/>
            </a:prstGeom>
            <a:solidFill>
              <a:srgbClr val="DBE5ED"/>
            </a:solidFill>
            <a:ln w="19050" cap="flat" cmpd="sng" algn="ctr">
              <a:no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aphicFrame>
          <p:nvGraphicFramePr>
            <p:cNvPr id="628" name="Diagramm 627">
              <a:extLst>
                <a:ext uri="{FF2B5EF4-FFF2-40B4-BE49-F238E27FC236}">
                  <a16:creationId xmlns:a16="http://schemas.microsoft.com/office/drawing/2014/main" id="{DC229FEF-838D-4C05-A98D-9508A62D72DE}"/>
                </a:ext>
              </a:extLst>
            </p:cNvPr>
            <p:cNvGraphicFramePr/>
            <p:nvPr>
              <p:extLst>
                <p:ext uri="{D42A27DB-BD31-4B8C-83A1-F6EECF244321}">
                  <p14:modId xmlns:p14="http://schemas.microsoft.com/office/powerpoint/2010/main" val="1083366736"/>
                </p:ext>
              </p:extLst>
            </p:nvPr>
          </p:nvGraphicFramePr>
          <p:xfrm>
            <a:off x="6963677" y="1974355"/>
            <a:ext cx="4568506" cy="3029597"/>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Gruppieren 27">
              <a:extLst>
                <a:ext uri="{FF2B5EF4-FFF2-40B4-BE49-F238E27FC236}">
                  <a16:creationId xmlns:a16="http://schemas.microsoft.com/office/drawing/2014/main" id="{EC282A8E-C8EA-48C5-B4D9-777C0E7A8F48}"/>
                </a:ext>
              </a:extLst>
            </p:cNvPr>
            <p:cNvGrpSpPr/>
            <p:nvPr/>
          </p:nvGrpSpPr>
          <p:grpSpPr>
            <a:xfrm>
              <a:off x="7469905" y="4495720"/>
              <a:ext cx="269626" cy="305723"/>
              <a:chOff x="7485275" y="4298129"/>
              <a:chExt cx="269626" cy="305723"/>
            </a:xfrm>
          </p:grpSpPr>
          <p:sp>
            <p:nvSpPr>
              <p:cNvPr id="631" name="Textfeld 630">
                <a:extLst>
                  <a:ext uri="{FF2B5EF4-FFF2-40B4-BE49-F238E27FC236}">
                    <a16:creationId xmlns:a16="http://schemas.microsoft.com/office/drawing/2014/main" id="{47149819-D201-434D-8C50-AFC369B88FBB}"/>
                  </a:ext>
                </a:extLst>
              </p:cNvPr>
              <p:cNvSpPr txBox="1"/>
              <p:nvPr/>
            </p:nvSpPr>
            <p:spPr>
              <a:xfrm>
                <a:off x="7485275" y="4326853"/>
                <a:ext cx="269626" cy="276999"/>
              </a:xfrm>
              <a:prstGeom prst="rect">
                <a:avLst/>
              </a:prstGeom>
              <a:noFill/>
            </p:spPr>
            <p:txBody>
              <a:bodyPr wrap="none" rtlCol="0">
                <a:spAutoFit/>
              </a:bodyPr>
              <a:lstStyle/>
              <a:p>
                <a:r>
                  <a:rPr lang="de-DE" sz="1200" dirty="0">
                    <a:solidFill>
                      <a:srgbClr val="515151"/>
                    </a:solidFill>
                  </a:rPr>
                  <a:t>3</a:t>
                </a:r>
              </a:p>
            </p:txBody>
          </p:sp>
          <p:cxnSp>
            <p:nvCxnSpPr>
              <p:cNvPr id="632" name="Gerader Verbinder 631">
                <a:extLst>
                  <a:ext uri="{FF2B5EF4-FFF2-40B4-BE49-F238E27FC236}">
                    <a16:creationId xmlns:a16="http://schemas.microsoft.com/office/drawing/2014/main" id="{47B0FB6F-261F-42AC-8C39-DF9DCE336C4F}"/>
                  </a:ext>
                </a:extLst>
              </p:cNvPr>
              <p:cNvCxnSpPr/>
              <p:nvPr/>
            </p:nvCxnSpPr>
            <p:spPr bwMode="auto">
              <a:xfrm>
                <a:off x="7620088" y="4298129"/>
                <a:ext cx="0" cy="35819"/>
              </a:xfrm>
              <a:prstGeom prst="line">
                <a:avLst/>
              </a:prstGeom>
              <a:noFill/>
              <a:ln w="6350" cap="flat" cmpd="sng" algn="ctr">
                <a:solidFill>
                  <a:srgbClr val="515151"/>
                </a:solidFill>
                <a:prstDash val="solid"/>
                <a:round/>
                <a:headEnd type="none" w="med" len="med"/>
                <a:tailEnd type="none" w="med" len="med"/>
              </a:ln>
              <a:effectLst/>
            </p:spPr>
          </p:cxnSp>
        </p:grpSp>
        <p:sp>
          <p:nvSpPr>
            <p:cNvPr id="533" name="Freihandform: Form 532">
              <a:extLst>
                <a:ext uri="{FF2B5EF4-FFF2-40B4-BE49-F238E27FC236}">
                  <a16:creationId xmlns:a16="http://schemas.microsoft.com/office/drawing/2014/main" id="{3C6675BE-1F0F-4220-B36F-F7CB080DA7B2}"/>
                </a:ext>
              </a:extLst>
            </p:cNvPr>
            <p:cNvSpPr/>
            <p:nvPr/>
          </p:nvSpPr>
          <p:spPr bwMode="auto">
            <a:xfrm>
              <a:off x="9953062" y="3059710"/>
              <a:ext cx="1294948" cy="142608"/>
            </a:xfrm>
            <a:custGeom>
              <a:avLst/>
              <a:gdLst>
                <a:gd name="connsiteX0" fmla="*/ 0 w 1177273"/>
                <a:gd name="connsiteY0" fmla="*/ 131436 h 131436"/>
                <a:gd name="connsiteX1" fmla="*/ 610543 w 1177273"/>
                <a:gd name="connsiteY1" fmla="*/ 70664 h 131436"/>
                <a:gd name="connsiteX2" fmla="*/ 1177273 w 1177273"/>
                <a:gd name="connsiteY2" fmla="*/ 0 h 131436"/>
                <a:gd name="connsiteX0" fmla="*/ 0 w 1116502"/>
                <a:gd name="connsiteY0" fmla="*/ 122956 h 122956"/>
                <a:gd name="connsiteX1" fmla="*/ 549772 w 1116502"/>
                <a:gd name="connsiteY1" fmla="*/ 70664 h 122956"/>
                <a:gd name="connsiteX2" fmla="*/ 1116502 w 1116502"/>
                <a:gd name="connsiteY2" fmla="*/ 0 h 122956"/>
              </a:gdLst>
              <a:ahLst/>
              <a:cxnLst>
                <a:cxn ang="0">
                  <a:pos x="connsiteX0" y="connsiteY0"/>
                </a:cxn>
                <a:cxn ang="0">
                  <a:pos x="connsiteX1" y="connsiteY1"/>
                </a:cxn>
                <a:cxn ang="0">
                  <a:pos x="connsiteX2" y="connsiteY2"/>
                </a:cxn>
              </a:cxnLst>
              <a:rect l="l" t="t" r="r" b="b"/>
              <a:pathLst>
                <a:path w="1116502" h="122956">
                  <a:moveTo>
                    <a:pt x="0" y="122956"/>
                  </a:moveTo>
                  <a:lnTo>
                    <a:pt x="549772" y="70664"/>
                  </a:lnTo>
                  <a:lnTo>
                    <a:pt x="1116502" y="0"/>
                  </a:lnTo>
                </a:path>
              </a:pathLst>
            </a:custGeom>
            <a:noFill/>
            <a:ln w="19050" cap="flat" cmpd="sng" algn="ctr">
              <a:solidFill>
                <a:schemeClr val="accent3"/>
              </a:solidFill>
              <a:prstDash val="sysDash"/>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539" name="Gruppieren 538">
              <a:extLst>
                <a:ext uri="{FF2B5EF4-FFF2-40B4-BE49-F238E27FC236}">
                  <a16:creationId xmlns:a16="http://schemas.microsoft.com/office/drawing/2014/main" id="{16E1C017-E3A2-4FA0-BBBB-7D226881B287}"/>
                </a:ext>
              </a:extLst>
            </p:cNvPr>
            <p:cNvGrpSpPr/>
            <p:nvPr/>
          </p:nvGrpSpPr>
          <p:grpSpPr>
            <a:xfrm>
              <a:off x="10535532" y="2919319"/>
              <a:ext cx="119920" cy="441901"/>
              <a:chOff x="9442690" y="4367571"/>
              <a:chExt cx="103395" cy="381006"/>
            </a:xfrm>
          </p:grpSpPr>
          <p:cxnSp>
            <p:nvCxnSpPr>
              <p:cNvPr id="626" name="middle706">
                <a:extLst>
                  <a:ext uri="{FF2B5EF4-FFF2-40B4-BE49-F238E27FC236}">
                    <a16:creationId xmlns:a16="http://schemas.microsoft.com/office/drawing/2014/main" id="{8E0035AC-20A3-46BF-8871-AAF5579DB594}"/>
                  </a:ext>
                </a:extLst>
              </p:cNvPr>
              <p:cNvCxnSpPr>
                <a:cxnSpLocks/>
              </p:cNvCxnSpPr>
              <p:nvPr/>
            </p:nvCxnSpPr>
            <p:spPr bwMode="auto">
              <a:xfrm>
                <a:off x="9494387" y="4367571"/>
                <a:ext cx="0" cy="381006"/>
              </a:xfrm>
              <a:prstGeom prst="line">
                <a:avLst/>
              </a:prstGeom>
              <a:solidFill>
                <a:srgbClr val="0063C3"/>
              </a:solidFill>
              <a:ln w="28575" cap="flat" cmpd="sng" algn="ctr">
                <a:solidFill>
                  <a:schemeClr val="accent3"/>
                </a:solidFill>
                <a:prstDash val="solid"/>
                <a:round/>
                <a:headEnd type="none" w="med" len="med"/>
                <a:tailEnd type="none" w="med" len="med"/>
              </a:ln>
              <a:effectLst/>
            </p:spPr>
          </p:cxnSp>
          <p:sp>
            <p:nvSpPr>
              <p:cNvPr id="627" name="Oval 83">
                <a:extLst>
                  <a:ext uri="{FF2B5EF4-FFF2-40B4-BE49-F238E27FC236}">
                    <a16:creationId xmlns:a16="http://schemas.microsoft.com/office/drawing/2014/main" id="{ECAE7168-8CE7-404F-8281-65EEF5EE401C}"/>
                  </a:ext>
                </a:extLst>
              </p:cNvPr>
              <p:cNvSpPr/>
              <p:nvPr/>
            </p:nvSpPr>
            <p:spPr bwMode="auto">
              <a:xfrm>
                <a:off x="9442690" y="4506377"/>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42" name="Gruppieren 541">
              <a:extLst>
                <a:ext uri="{FF2B5EF4-FFF2-40B4-BE49-F238E27FC236}">
                  <a16:creationId xmlns:a16="http://schemas.microsoft.com/office/drawing/2014/main" id="{0F3BFC28-7D3A-4EE7-AAC2-ACD19F34246A}"/>
                </a:ext>
              </a:extLst>
            </p:cNvPr>
            <p:cNvGrpSpPr/>
            <p:nvPr/>
          </p:nvGrpSpPr>
          <p:grpSpPr>
            <a:xfrm>
              <a:off x="11192542" y="2822811"/>
              <a:ext cx="119920" cy="510349"/>
              <a:chOff x="9442690" y="4367571"/>
              <a:chExt cx="103395" cy="440022"/>
            </a:xfrm>
          </p:grpSpPr>
          <p:cxnSp>
            <p:nvCxnSpPr>
              <p:cNvPr id="624" name="middle706">
                <a:extLst>
                  <a:ext uri="{FF2B5EF4-FFF2-40B4-BE49-F238E27FC236}">
                    <a16:creationId xmlns:a16="http://schemas.microsoft.com/office/drawing/2014/main" id="{42DDC3D5-E9E6-4767-AFE7-90C029478FD1}"/>
                  </a:ext>
                </a:extLst>
              </p:cNvPr>
              <p:cNvCxnSpPr>
                <a:cxnSpLocks/>
              </p:cNvCxnSpPr>
              <p:nvPr/>
            </p:nvCxnSpPr>
            <p:spPr bwMode="auto">
              <a:xfrm>
                <a:off x="9494387" y="4367571"/>
                <a:ext cx="0" cy="440022"/>
              </a:xfrm>
              <a:prstGeom prst="line">
                <a:avLst/>
              </a:prstGeom>
              <a:solidFill>
                <a:srgbClr val="0063C3"/>
              </a:solidFill>
              <a:ln w="28575" cap="flat" cmpd="sng" algn="ctr">
                <a:solidFill>
                  <a:schemeClr val="accent3"/>
                </a:solidFill>
                <a:prstDash val="solid"/>
                <a:round/>
                <a:headEnd type="none" w="med" len="med"/>
                <a:tailEnd type="none" w="med" len="med"/>
              </a:ln>
              <a:effectLst/>
            </p:spPr>
          </p:cxnSp>
          <p:sp>
            <p:nvSpPr>
              <p:cNvPr id="625" name="Oval 83">
                <a:extLst>
                  <a:ext uri="{FF2B5EF4-FFF2-40B4-BE49-F238E27FC236}">
                    <a16:creationId xmlns:a16="http://schemas.microsoft.com/office/drawing/2014/main" id="{11D509BE-5CA6-4B82-B020-1560D0890791}"/>
                  </a:ext>
                </a:extLst>
              </p:cNvPr>
              <p:cNvSpPr/>
              <p:nvPr/>
            </p:nvSpPr>
            <p:spPr bwMode="auto">
              <a:xfrm>
                <a:off x="9442690" y="4521667"/>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43" name="Gruppieren 542">
              <a:extLst>
                <a:ext uri="{FF2B5EF4-FFF2-40B4-BE49-F238E27FC236}">
                  <a16:creationId xmlns:a16="http://schemas.microsoft.com/office/drawing/2014/main" id="{03CE27D8-CA6B-4A38-99F2-B4880CCB2A30}"/>
                </a:ext>
              </a:extLst>
            </p:cNvPr>
            <p:cNvGrpSpPr/>
            <p:nvPr/>
          </p:nvGrpSpPr>
          <p:grpSpPr>
            <a:xfrm>
              <a:off x="7216548" y="3819354"/>
              <a:ext cx="119920" cy="190962"/>
              <a:chOff x="6830843" y="5033619"/>
              <a:chExt cx="103395" cy="164647"/>
            </a:xfrm>
          </p:grpSpPr>
          <p:cxnSp>
            <p:nvCxnSpPr>
              <p:cNvPr id="622" name="middle706">
                <a:extLst>
                  <a:ext uri="{FF2B5EF4-FFF2-40B4-BE49-F238E27FC236}">
                    <a16:creationId xmlns:a16="http://schemas.microsoft.com/office/drawing/2014/main" id="{93D4BCAD-A894-4E0B-8D0D-5F6557D2758C}"/>
                  </a:ext>
                </a:extLst>
              </p:cNvPr>
              <p:cNvCxnSpPr>
                <a:cxnSpLocks/>
              </p:cNvCxnSpPr>
              <p:nvPr/>
            </p:nvCxnSpPr>
            <p:spPr bwMode="auto">
              <a:xfrm>
                <a:off x="6882540" y="5033619"/>
                <a:ext cx="0" cy="164647"/>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623" name="Oval 83">
                <a:extLst>
                  <a:ext uri="{FF2B5EF4-FFF2-40B4-BE49-F238E27FC236}">
                    <a16:creationId xmlns:a16="http://schemas.microsoft.com/office/drawing/2014/main" id="{0F8C7BCE-A1C2-4861-B888-7AACA674F24D}"/>
                  </a:ext>
                </a:extLst>
              </p:cNvPr>
              <p:cNvSpPr/>
              <p:nvPr/>
            </p:nvSpPr>
            <p:spPr bwMode="auto">
              <a:xfrm>
                <a:off x="6830843" y="5064245"/>
                <a:ext cx="103395" cy="103395"/>
              </a:xfrm>
              <a:prstGeom prst="ellipse">
                <a:avLst/>
              </a:prstGeom>
              <a:solidFill>
                <a:schemeClr val="tx2">
                  <a:lumMod val="60000"/>
                  <a:lumOff val="40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45" name="Gruppieren 544">
              <a:extLst>
                <a:ext uri="{FF2B5EF4-FFF2-40B4-BE49-F238E27FC236}">
                  <a16:creationId xmlns:a16="http://schemas.microsoft.com/office/drawing/2014/main" id="{30C84F25-35D3-4D26-BCD9-5D4E08DC3088}"/>
                </a:ext>
              </a:extLst>
            </p:cNvPr>
            <p:cNvGrpSpPr/>
            <p:nvPr/>
          </p:nvGrpSpPr>
          <p:grpSpPr>
            <a:xfrm>
              <a:off x="9921206" y="3691819"/>
              <a:ext cx="1391257" cy="427101"/>
              <a:chOff x="8913019" y="5033619"/>
              <a:chExt cx="1199539" cy="368246"/>
            </a:xfrm>
          </p:grpSpPr>
          <p:sp>
            <p:nvSpPr>
              <p:cNvPr id="615" name="Freihandform: Form 614">
                <a:extLst>
                  <a:ext uri="{FF2B5EF4-FFF2-40B4-BE49-F238E27FC236}">
                    <a16:creationId xmlns:a16="http://schemas.microsoft.com/office/drawing/2014/main" id="{36CA3924-2CB2-4BF0-97F1-50084B497CB1}"/>
                  </a:ext>
                </a:extLst>
              </p:cNvPr>
              <p:cNvSpPr/>
              <p:nvPr/>
            </p:nvSpPr>
            <p:spPr bwMode="auto">
              <a:xfrm>
                <a:off x="8913019" y="5129212"/>
                <a:ext cx="1144190" cy="272653"/>
              </a:xfrm>
              <a:custGeom>
                <a:avLst/>
                <a:gdLst>
                  <a:gd name="connsiteX0" fmla="*/ 0 w 1196578"/>
                  <a:gd name="connsiteY0" fmla="*/ 294084 h 294084"/>
                  <a:gd name="connsiteX1" fmla="*/ 629841 w 1196578"/>
                  <a:gd name="connsiteY1" fmla="*/ 82153 h 294084"/>
                  <a:gd name="connsiteX2" fmla="*/ 1196578 w 1196578"/>
                  <a:gd name="connsiteY2" fmla="*/ 0 h 294084"/>
                  <a:gd name="connsiteX0" fmla="*/ 0 w 1144190"/>
                  <a:gd name="connsiteY0" fmla="*/ 272653 h 272653"/>
                  <a:gd name="connsiteX1" fmla="*/ 577453 w 1144190"/>
                  <a:gd name="connsiteY1" fmla="*/ 82153 h 272653"/>
                  <a:gd name="connsiteX2" fmla="*/ 1144190 w 1144190"/>
                  <a:gd name="connsiteY2" fmla="*/ 0 h 272653"/>
                </a:gdLst>
                <a:ahLst/>
                <a:cxnLst>
                  <a:cxn ang="0">
                    <a:pos x="connsiteX0" y="connsiteY0"/>
                  </a:cxn>
                  <a:cxn ang="0">
                    <a:pos x="connsiteX1" y="connsiteY1"/>
                  </a:cxn>
                  <a:cxn ang="0">
                    <a:pos x="connsiteX2" y="connsiteY2"/>
                  </a:cxn>
                </a:cxnLst>
                <a:rect l="l" t="t" r="r" b="b"/>
                <a:pathLst>
                  <a:path w="1144190" h="272653">
                    <a:moveTo>
                      <a:pt x="0" y="272653"/>
                    </a:moveTo>
                    <a:lnTo>
                      <a:pt x="577453" y="82153"/>
                    </a:lnTo>
                    <a:lnTo>
                      <a:pt x="1144190" y="0"/>
                    </a:lnTo>
                  </a:path>
                </a:pathLst>
              </a:custGeom>
              <a:noFill/>
              <a:ln w="19050" cap="flat" cmpd="sng" algn="ctr">
                <a:solidFill>
                  <a:schemeClr val="accent3"/>
                </a:solidFill>
                <a:prstDash val="sysDash"/>
                <a:round/>
                <a:headEnd type="none" w="med" len="med"/>
                <a:tailEnd type="non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algn="ctr" fontAlgn="base">
                  <a:spcBef>
                    <a:spcPct val="0"/>
                  </a:spcBef>
                  <a:spcAft>
                    <a:spcPct val="0"/>
                  </a:spcAft>
                </a:pPr>
                <a:endParaRPr lang="de-DE" sz="2000" dirty="0">
                  <a:latin typeface="Arial" pitchFamily="34" charset="0"/>
                </a:endParaRPr>
              </a:p>
            </p:txBody>
          </p:sp>
          <p:grpSp>
            <p:nvGrpSpPr>
              <p:cNvPr id="616" name="Gruppieren 615">
                <a:extLst>
                  <a:ext uri="{FF2B5EF4-FFF2-40B4-BE49-F238E27FC236}">
                    <a16:creationId xmlns:a16="http://schemas.microsoft.com/office/drawing/2014/main" id="{389392D6-F8D7-4839-9A8C-3099DCF17440}"/>
                  </a:ext>
                </a:extLst>
              </p:cNvPr>
              <p:cNvGrpSpPr/>
              <p:nvPr/>
            </p:nvGrpSpPr>
            <p:grpSpPr>
              <a:xfrm>
                <a:off x="9442690" y="5114304"/>
                <a:ext cx="103395" cy="185541"/>
                <a:chOff x="9442690" y="4367571"/>
                <a:chExt cx="103395" cy="185541"/>
              </a:xfrm>
            </p:grpSpPr>
            <p:cxnSp>
              <p:nvCxnSpPr>
                <p:cNvPr id="620" name="middle706">
                  <a:extLst>
                    <a:ext uri="{FF2B5EF4-FFF2-40B4-BE49-F238E27FC236}">
                      <a16:creationId xmlns:a16="http://schemas.microsoft.com/office/drawing/2014/main" id="{1213883C-58B0-4CC4-87EC-8348C564A9D8}"/>
                    </a:ext>
                  </a:extLst>
                </p:cNvPr>
                <p:cNvCxnSpPr>
                  <a:cxnSpLocks/>
                </p:cNvCxnSpPr>
                <p:nvPr/>
              </p:nvCxnSpPr>
              <p:spPr bwMode="auto">
                <a:xfrm>
                  <a:off x="9494387" y="4367571"/>
                  <a:ext cx="0" cy="185541"/>
                </a:xfrm>
                <a:prstGeom prst="line">
                  <a:avLst/>
                </a:prstGeom>
                <a:solidFill>
                  <a:srgbClr val="0063C3"/>
                </a:solidFill>
                <a:ln w="28575" cap="flat" cmpd="sng" algn="ctr">
                  <a:solidFill>
                    <a:schemeClr val="accent3"/>
                  </a:solidFill>
                  <a:prstDash val="solid"/>
                  <a:round/>
                  <a:headEnd type="none" w="med" len="med"/>
                  <a:tailEnd type="none" w="med" len="med"/>
                </a:ln>
                <a:effectLst/>
              </p:spPr>
            </p:cxnSp>
            <p:sp>
              <p:nvSpPr>
                <p:cNvPr id="621" name="Oval 83">
                  <a:extLst>
                    <a:ext uri="{FF2B5EF4-FFF2-40B4-BE49-F238E27FC236}">
                      <a16:creationId xmlns:a16="http://schemas.microsoft.com/office/drawing/2014/main" id="{45E7DFC3-C306-4741-8F92-D98CC8BC38DC}"/>
                    </a:ext>
                  </a:extLst>
                </p:cNvPr>
                <p:cNvSpPr/>
                <p:nvPr/>
              </p:nvSpPr>
              <p:spPr bwMode="auto">
                <a:xfrm>
                  <a:off x="9442690" y="4408644"/>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617" name="Gruppieren 616">
                <a:extLst>
                  <a:ext uri="{FF2B5EF4-FFF2-40B4-BE49-F238E27FC236}">
                    <a16:creationId xmlns:a16="http://schemas.microsoft.com/office/drawing/2014/main" id="{CFC7B9BD-2C18-43D6-ACBB-5F98B7B5B71B}"/>
                  </a:ext>
                </a:extLst>
              </p:cNvPr>
              <p:cNvGrpSpPr/>
              <p:nvPr/>
            </p:nvGrpSpPr>
            <p:grpSpPr>
              <a:xfrm>
                <a:off x="10009163" y="5033619"/>
                <a:ext cx="103395" cy="189909"/>
                <a:chOff x="10009163" y="5033619"/>
                <a:chExt cx="103395" cy="189909"/>
              </a:xfrm>
            </p:grpSpPr>
            <p:cxnSp>
              <p:nvCxnSpPr>
                <p:cNvPr id="618" name="middle706">
                  <a:extLst>
                    <a:ext uri="{FF2B5EF4-FFF2-40B4-BE49-F238E27FC236}">
                      <a16:creationId xmlns:a16="http://schemas.microsoft.com/office/drawing/2014/main" id="{F9DFD893-0852-4E87-AEA2-E4952F9F989C}"/>
                    </a:ext>
                  </a:extLst>
                </p:cNvPr>
                <p:cNvCxnSpPr>
                  <a:cxnSpLocks/>
                </p:cNvCxnSpPr>
                <p:nvPr/>
              </p:nvCxnSpPr>
              <p:spPr bwMode="auto">
                <a:xfrm>
                  <a:off x="10060860" y="5033619"/>
                  <a:ext cx="0" cy="189909"/>
                </a:xfrm>
                <a:prstGeom prst="line">
                  <a:avLst/>
                </a:prstGeom>
                <a:solidFill>
                  <a:srgbClr val="0063C3"/>
                </a:solidFill>
                <a:ln w="28575" cap="flat" cmpd="sng" algn="ctr">
                  <a:solidFill>
                    <a:schemeClr val="accent3"/>
                  </a:solidFill>
                  <a:prstDash val="solid"/>
                  <a:round/>
                  <a:headEnd type="none" w="med" len="med"/>
                  <a:tailEnd type="none" w="med" len="med"/>
                </a:ln>
                <a:effectLst/>
              </p:spPr>
            </p:cxnSp>
            <p:sp>
              <p:nvSpPr>
                <p:cNvPr id="619" name="Oval 83">
                  <a:extLst>
                    <a:ext uri="{FF2B5EF4-FFF2-40B4-BE49-F238E27FC236}">
                      <a16:creationId xmlns:a16="http://schemas.microsoft.com/office/drawing/2014/main" id="{2AA4DC5C-2577-42BD-8BCA-325798172DD5}"/>
                    </a:ext>
                  </a:extLst>
                </p:cNvPr>
                <p:cNvSpPr/>
                <p:nvPr/>
              </p:nvSpPr>
              <p:spPr bwMode="auto">
                <a:xfrm>
                  <a:off x="10009163" y="5076876"/>
                  <a:ext cx="103395" cy="103395"/>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grpSp>
          <p:nvGrpSpPr>
            <p:cNvPr id="546" name="Gruppieren 545">
              <a:extLst>
                <a:ext uri="{FF2B5EF4-FFF2-40B4-BE49-F238E27FC236}">
                  <a16:creationId xmlns:a16="http://schemas.microsoft.com/office/drawing/2014/main" id="{4FEDDFA2-84BB-46B4-9F31-196763F89CC0}"/>
                </a:ext>
              </a:extLst>
            </p:cNvPr>
            <p:cNvGrpSpPr/>
            <p:nvPr/>
          </p:nvGrpSpPr>
          <p:grpSpPr>
            <a:xfrm>
              <a:off x="9942258" y="3226435"/>
              <a:ext cx="1305753" cy="779742"/>
              <a:chOff x="8883253" y="4613672"/>
              <a:chExt cx="1173735" cy="690986"/>
            </a:xfrm>
          </p:grpSpPr>
          <p:sp>
            <p:nvSpPr>
              <p:cNvPr id="608" name="Freihandform: Form 607">
                <a:extLst>
                  <a:ext uri="{FF2B5EF4-FFF2-40B4-BE49-F238E27FC236}">
                    <a16:creationId xmlns:a16="http://schemas.microsoft.com/office/drawing/2014/main" id="{E1A4834F-BE53-4285-B3DF-A5CF864D8254}"/>
                  </a:ext>
                </a:extLst>
              </p:cNvPr>
              <p:cNvSpPr/>
              <p:nvPr/>
            </p:nvSpPr>
            <p:spPr bwMode="auto">
              <a:xfrm>
                <a:off x="8883253" y="4613672"/>
                <a:ext cx="1126331" cy="501253"/>
              </a:xfrm>
              <a:custGeom>
                <a:avLst/>
                <a:gdLst>
                  <a:gd name="connsiteX0" fmla="*/ 0 w 1126331"/>
                  <a:gd name="connsiteY0" fmla="*/ 0 h 501253"/>
                  <a:gd name="connsiteX1" fmla="*/ 573881 w 1126331"/>
                  <a:gd name="connsiteY1" fmla="*/ 194072 h 501253"/>
                  <a:gd name="connsiteX2" fmla="*/ 1126331 w 1126331"/>
                  <a:gd name="connsiteY2" fmla="*/ 501253 h 501253"/>
                </a:gdLst>
                <a:ahLst/>
                <a:cxnLst>
                  <a:cxn ang="0">
                    <a:pos x="connsiteX0" y="connsiteY0"/>
                  </a:cxn>
                  <a:cxn ang="0">
                    <a:pos x="connsiteX1" y="connsiteY1"/>
                  </a:cxn>
                  <a:cxn ang="0">
                    <a:pos x="connsiteX2" y="connsiteY2"/>
                  </a:cxn>
                </a:cxnLst>
                <a:rect l="l" t="t" r="r" b="b"/>
                <a:pathLst>
                  <a:path w="1126331" h="501253">
                    <a:moveTo>
                      <a:pt x="0" y="0"/>
                    </a:moveTo>
                    <a:lnTo>
                      <a:pt x="573881" y="194072"/>
                    </a:lnTo>
                    <a:lnTo>
                      <a:pt x="1126331" y="501253"/>
                    </a:lnTo>
                  </a:path>
                </a:pathLst>
              </a:custGeom>
              <a:noFill/>
              <a:ln w="19050" cap="flat" cmpd="sng" algn="ctr">
                <a:solidFill>
                  <a:srgbClr val="515151"/>
                </a:solidFill>
                <a:prstDash val="sysDash"/>
                <a:round/>
                <a:headEnd type="none" w="med" len="med"/>
                <a:tailEnd type="non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algn="ctr" fontAlgn="base">
                  <a:spcBef>
                    <a:spcPct val="0"/>
                  </a:spcBef>
                  <a:spcAft>
                    <a:spcPct val="0"/>
                  </a:spcAft>
                </a:pPr>
                <a:endParaRPr lang="de-DE" sz="2000" dirty="0">
                  <a:latin typeface="Arial" pitchFamily="34" charset="0"/>
                </a:endParaRPr>
              </a:p>
            </p:txBody>
          </p:sp>
          <p:grpSp>
            <p:nvGrpSpPr>
              <p:cNvPr id="609" name="Gruppieren 608">
                <a:extLst>
                  <a:ext uri="{FF2B5EF4-FFF2-40B4-BE49-F238E27FC236}">
                    <a16:creationId xmlns:a16="http://schemas.microsoft.com/office/drawing/2014/main" id="{458B0113-C5B6-4AFD-8F62-0CF164B1CA30}"/>
                  </a:ext>
                </a:extLst>
              </p:cNvPr>
              <p:cNvGrpSpPr/>
              <p:nvPr/>
            </p:nvGrpSpPr>
            <p:grpSpPr>
              <a:xfrm>
                <a:off x="9408203" y="4672923"/>
                <a:ext cx="103395" cy="276888"/>
                <a:chOff x="9408203" y="4672923"/>
                <a:chExt cx="103395" cy="276888"/>
              </a:xfrm>
            </p:grpSpPr>
            <p:cxnSp>
              <p:nvCxnSpPr>
                <p:cNvPr id="613" name="middle706">
                  <a:extLst>
                    <a:ext uri="{FF2B5EF4-FFF2-40B4-BE49-F238E27FC236}">
                      <a16:creationId xmlns:a16="http://schemas.microsoft.com/office/drawing/2014/main" id="{730F8551-1706-4730-991C-2761316D349A}"/>
                    </a:ext>
                  </a:extLst>
                </p:cNvPr>
                <p:cNvCxnSpPr>
                  <a:cxnSpLocks/>
                </p:cNvCxnSpPr>
                <p:nvPr/>
              </p:nvCxnSpPr>
              <p:spPr bwMode="auto">
                <a:xfrm>
                  <a:off x="9459900" y="4672923"/>
                  <a:ext cx="0" cy="276888"/>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614" name="Oval 83">
                  <a:extLst>
                    <a:ext uri="{FF2B5EF4-FFF2-40B4-BE49-F238E27FC236}">
                      <a16:creationId xmlns:a16="http://schemas.microsoft.com/office/drawing/2014/main" id="{4725D99F-F5D0-4FCA-BEB5-5702491B1082}"/>
                    </a:ext>
                  </a:extLst>
                </p:cNvPr>
                <p:cNvSpPr/>
                <p:nvPr/>
              </p:nvSpPr>
              <p:spPr bwMode="auto">
                <a:xfrm>
                  <a:off x="9408203" y="4759670"/>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610" name="Gruppieren 609">
                <a:extLst>
                  <a:ext uri="{FF2B5EF4-FFF2-40B4-BE49-F238E27FC236}">
                    <a16:creationId xmlns:a16="http://schemas.microsoft.com/office/drawing/2014/main" id="{1DA75703-02E5-4433-802B-D7219C454165}"/>
                  </a:ext>
                </a:extLst>
              </p:cNvPr>
              <p:cNvGrpSpPr/>
              <p:nvPr/>
            </p:nvGrpSpPr>
            <p:grpSpPr>
              <a:xfrm>
                <a:off x="9953593" y="4930792"/>
                <a:ext cx="103395" cy="373866"/>
                <a:chOff x="9953593" y="4930792"/>
                <a:chExt cx="103395" cy="373866"/>
              </a:xfrm>
            </p:grpSpPr>
            <p:cxnSp>
              <p:nvCxnSpPr>
                <p:cNvPr id="611" name="middle706">
                  <a:extLst>
                    <a:ext uri="{FF2B5EF4-FFF2-40B4-BE49-F238E27FC236}">
                      <a16:creationId xmlns:a16="http://schemas.microsoft.com/office/drawing/2014/main" id="{F1DB3F6B-DB2E-4BA2-868C-C57EAF154AD2}"/>
                    </a:ext>
                  </a:extLst>
                </p:cNvPr>
                <p:cNvCxnSpPr>
                  <a:cxnSpLocks/>
                </p:cNvCxnSpPr>
                <p:nvPr/>
              </p:nvCxnSpPr>
              <p:spPr bwMode="auto">
                <a:xfrm>
                  <a:off x="10005290" y="4930792"/>
                  <a:ext cx="0" cy="373866"/>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612" name="Oval 83">
                  <a:extLst>
                    <a:ext uri="{FF2B5EF4-FFF2-40B4-BE49-F238E27FC236}">
                      <a16:creationId xmlns:a16="http://schemas.microsoft.com/office/drawing/2014/main" id="{8B285583-418B-488D-8B3D-AB706F762135}"/>
                    </a:ext>
                  </a:extLst>
                </p:cNvPr>
                <p:cNvSpPr/>
                <p:nvPr/>
              </p:nvSpPr>
              <p:spPr bwMode="auto">
                <a:xfrm>
                  <a:off x="9953593" y="5066028"/>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grpSp>
          <p:nvGrpSpPr>
            <p:cNvPr id="551" name="Gruppieren 550">
              <a:extLst>
                <a:ext uri="{FF2B5EF4-FFF2-40B4-BE49-F238E27FC236}">
                  <a16:creationId xmlns:a16="http://schemas.microsoft.com/office/drawing/2014/main" id="{71A7CF44-3ADF-4BBD-B7FD-E9D874346B27}"/>
                </a:ext>
              </a:extLst>
            </p:cNvPr>
            <p:cNvGrpSpPr/>
            <p:nvPr/>
          </p:nvGrpSpPr>
          <p:grpSpPr>
            <a:xfrm>
              <a:off x="7271223" y="3076342"/>
              <a:ext cx="2674467" cy="839584"/>
              <a:chOff x="6628209" y="4502956"/>
              <a:chExt cx="2305920" cy="723888"/>
            </a:xfrm>
          </p:grpSpPr>
          <p:sp>
            <p:nvSpPr>
              <p:cNvPr id="592" name="Freihandform: Form 591">
                <a:extLst>
                  <a:ext uri="{FF2B5EF4-FFF2-40B4-BE49-F238E27FC236}">
                    <a16:creationId xmlns:a16="http://schemas.microsoft.com/office/drawing/2014/main" id="{E78B7D5E-7381-4184-9D99-45BF676172C5}"/>
                  </a:ext>
                </a:extLst>
              </p:cNvPr>
              <p:cNvSpPr/>
              <p:nvPr/>
            </p:nvSpPr>
            <p:spPr bwMode="auto">
              <a:xfrm>
                <a:off x="6628209" y="4607719"/>
                <a:ext cx="2255044" cy="619125"/>
              </a:xfrm>
              <a:custGeom>
                <a:avLst/>
                <a:gdLst>
                  <a:gd name="connsiteX0" fmla="*/ 0 w 2255044"/>
                  <a:gd name="connsiteY0" fmla="*/ 619125 h 619125"/>
                  <a:gd name="connsiteX1" fmla="*/ 271463 w 2255044"/>
                  <a:gd name="connsiteY1" fmla="*/ 501253 h 619125"/>
                  <a:gd name="connsiteX2" fmla="*/ 558404 w 2255044"/>
                  <a:gd name="connsiteY2" fmla="*/ 317897 h 619125"/>
                  <a:gd name="connsiteX3" fmla="*/ 1119188 w 2255044"/>
                  <a:gd name="connsiteY3" fmla="*/ 138112 h 619125"/>
                  <a:gd name="connsiteX4" fmla="*/ 1695450 w 2255044"/>
                  <a:gd name="connsiteY4" fmla="*/ 77390 h 619125"/>
                  <a:gd name="connsiteX5" fmla="*/ 2255044 w 2255044"/>
                  <a:gd name="connsiteY5" fmla="*/ 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044" h="619125">
                    <a:moveTo>
                      <a:pt x="0" y="619125"/>
                    </a:moveTo>
                    <a:lnTo>
                      <a:pt x="271463" y="501253"/>
                    </a:lnTo>
                    <a:lnTo>
                      <a:pt x="558404" y="317897"/>
                    </a:lnTo>
                    <a:lnTo>
                      <a:pt x="1119188" y="138112"/>
                    </a:lnTo>
                    <a:lnTo>
                      <a:pt x="1695450" y="77390"/>
                    </a:lnTo>
                    <a:lnTo>
                      <a:pt x="2255044" y="0"/>
                    </a:lnTo>
                  </a:path>
                </a:pathLst>
              </a:custGeom>
              <a:noFill/>
              <a:ln w="19050" cap="flat" cmpd="sng" algn="ctr">
                <a:solidFill>
                  <a:schemeClr val="tx2">
                    <a:lumMod val="60000"/>
                    <a:lumOff val="40000"/>
                  </a:schemeClr>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593" name="Gruppieren 592">
                <a:extLst>
                  <a:ext uri="{FF2B5EF4-FFF2-40B4-BE49-F238E27FC236}">
                    <a16:creationId xmlns:a16="http://schemas.microsoft.com/office/drawing/2014/main" id="{569B688C-FD35-4E00-B7EA-3BAA2D51C0D0}"/>
                  </a:ext>
                </a:extLst>
              </p:cNvPr>
              <p:cNvGrpSpPr/>
              <p:nvPr/>
            </p:nvGrpSpPr>
            <p:grpSpPr>
              <a:xfrm>
                <a:off x="6830843" y="5033619"/>
                <a:ext cx="103395" cy="164647"/>
                <a:chOff x="6830843" y="5033619"/>
                <a:chExt cx="103395" cy="164647"/>
              </a:xfrm>
            </p:grpSpPr>
            <p:cxnSp>
              <p:nvCxnSpPr>
                <p:cNvPr id="606" name="middle706">
                  <a:extLst>
                    <a:ext uri="{FF2B5EF4-FFF2-40B4-BE49-F238E27FC236}">
                      <a16:creationId xmlns:a16="http://schemas.microsoft.com/office/drawing/2014/main" id="{1B177C20-663F-4B43-9069-1236734C9A5D}"/>
                    </a:ext>
                  </a:extLst>
                </p:cNvPr>
                <p:cNvCxnSpPr>
                  <a:cxnSpLocks/>
                </p:cNvCxnSpPr>
                <p:nvPr/>
              </p:nvCxnSpPr>
              <p:spPr bwMode="auto">
                <a:xfrm>
                  <a:off x="6882540" y="5033619"/>
                  <a:ext cx="0" cy="164647"/>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607" name="Oval 83">
                  <a:extLst>
                    <a:ext uri="{FF2B5EF4-FFF2-40B4-BE49-F238E27FC236}">
                      <a16:creationId xmlns:a16="http://schemas.microsoft.com/office/drawing/2014/main" id="{D503E48A-E0CF-4F26-AE60-03D904EBDAE0}"/>
                    </a:ext>
                  </a:extLst>
                </p:cNvPr>
                <p:cNvSpPr/>
                <p:nvPr/>
              </p:nvSpPr>
              <p:spPr bwMode="auto">
                <a:xfrm>
                  <a:off x="6830843" y="5064245"/>
                  <a:ext cx="103395" cy="103395"/>
                </a:xfrm>
                <a:prstGeom prst="ellipse">
                  <a:avLst/>
                </a:prstGeom>
                <a:solidFill>
                  <a:schemeClr val="tx2">
                    <a:lumMod val="60000"/>
                    <a:lumOff val="40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94" name="Gruppieren 593">
                <a:extLst>
                  <a:ext uri="{FF2B5EF4-FFF2-40B4-BE49-F238E27FC236}">
                    <a16:creationId xmlns:a16="http://schemas.microsoft.com/office/drawing/2014/main" id="{3AAEBBC5-E5DA-4877-A9D0-6148ECE7480D}"/>
                  </a:ext>
                </a:extLst>
              </p:cNvPr>
              <p:cNvGrpSpPr/>
              <p:nvPr/>
            </p:nvGrpSpPr>
            <p:grpSpPr>
              <a:xfrm>
                <a:off x="7130690" y="4830138"/>
                <a:ext cx="103395" cy="182593"/>
                <a:chOff x="7130690" y="4830138"/>
                <a:chExt cx="103395" cy="182593"/>
              </a:xfrm>
            </p:grpSpPr>
            <p:cxnSp>
              <p:nvCxnSpPr>
                <p:cNvPr id="604" name="middle706">
                  <a:extLst>
                    <a:ext uri="{FF2B5EF4-FFF2-40B4-BE49-F238E27FC236}">
                      <a16:creationId xmlns:a16="http://schemas.microsoft.com/office/drawing/2014/main" id="{4B8B2942-C7A5-4A62-BCFC-C972CD1724EB}"/>
                    </a:ext>
                  </a:extLst>
                </p:cNvPr>
                <p:cNvCxnSpPr>
                  <a:cxnSpLocks/>
                </p:cNvCxnSpPr>
                <p:nvPr/>
              </p:nvCxnSpPr>
              <p:spPr bwMode="auto">
                <a:xfrm>
                  <a:off x="7182387" y="4830138"/>
                  <a:ext cx="0" cy="182593"/>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605" name="Oval 83">
                  <a:extLst>
                    <a:ext uri="{FF2B5EF4-FFF2-40B4-BE49-F238E27FC236}">
                      <a16:creationId xmlns:a16="http://schemas.microsoft.com/office/drawing/2014/main" id="{CAE2DAFF-5D25-4001-B8C0-4CF25869EA11}"/>
                    </a:ext>
                  </a:extLst>
                </p:cNvPr>
                <p:cNvSpPr/>
                <p:nvPr/>
              </p:nvSpPr>
              <p:spPr bwMode="auto">
                <a:xfrm>
                  <a:off x="7130690" y="4869737"/>
                  <a:ext cx="103395" cy="103395"/>
                </a:xfrm>
                <a:prstGeom prst="ellipse">
                  <a:avLst/>
                </a:prstGeom>
                <a:solidFill>
                  <a:schemeClr val="tx2">
                    <a:lumMod val="60000"/>
                    <a:lumOff val="40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95" name="Gruppieren 594">
                <a:extLst>
                  <a:ext uri="{FF2B5EF4-FFF2-40B4-BE49-F238E27FC236}">
                    <a16:creationId xmlns:a16="http://schemas.microsoft.com/office/drawing/2014/main" id="{6DDB24EB-3E95-4CAD-B3A3-0F4CBD10E967}"/>
                  </a:ext>
                </a:extLst>
              </p:cNvPr>
              <p:cNvGrpSpPr/>
              <p:nvPr/>
            </p:nvGrpSpPr>
            <p:grpSpPr>
              <a:xfrm>
                <a:off x="7696532" y="4627418"/>
                <a:ext cx="103395" cy="242319"/>
                <a:chOff x="7696532" y="4627418"/>
                <a:chExt cx="103395" cy="242319"/>
              </a:xfrm>
            </p:grpSpPr>
            <p:cxnSp>
              <p:nvCxnSpPr>
                <p:cNvPr id="602" name="middle706">
                  <a:extLst>
                    <a:ext uri="{FF2B5EF4-FFF2-40B4-BE49-F238E27FC236}">
                      <a16:creationId xmlns:a16="http://schemas.microsoft.com/office/drawing/2014/main" id="{B17FA1AC-29C8-4669-A70E-4392555B3BEB}"/>
                    </a:ext>
                  </a:extLst>
                </p:cNvPr>
                <p:cNvCxnSpPr>
                  <a:cxnSpLocks/>
                </p:cNvCxnSpPr>
                <p:nvPr/>
              </p:nvCxnSpPr>
              <p:spPr bwMode="auto">
                <a:xfrm>
                  <a:off x="7748229" y="4627418"/>
                  <a:ext cx="0" cy="242319"/>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603" name="Oval 83">
                  <a:extLst>
                    <a:ext uri="{FF2B5EF4-FFF2-40B4-BE49-F238E27FC236}">
                      <a16:creationId xmlns:a16="http://schemas.microsoft.com/office/drawing/2014/main" id="{52A00C61-DF84-4495-8539-37E155A3DB73}"/>
                    </a:ext>
                  </a:extLst>
                </p:cNvPr>
                <p:cNvSpPr/>
                <p:nvPr/>
              </p:nvSpPr>
              <p:spPr bwMode="auto">
                <a:xfrm>
                  <a:off x="7696532" y="4696880"/>
                  <a:ext cx="103395" cy="103395"/>
                </a:xfrm>
                <a:prstGeom prst="ellipse">
                  <a:avLst/>
                </a:prstGeom>
                <a:solidFill>
                  <a:schemeClr val="tx2">
                    <a:lumMod val="60000"/>
                    <a:lumOff val="40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96" name="Gruppieren 595">
                <a:extLst>
                  <a:ext uri="{FF2B5EF4-FFF2-40B4-BE49-F238E27FC236}">
                    <a16:creationId xmlns:a16="http://schemas.microsoft.com/office/drawing/2014/main" id="{B20E1758-17F6-46DB-A184-6799422EC2C4}"/>
                  </a:ext>
                </a:extLst>
              </p:cNvPr>
              <p:cNvGrpSpPr/>
              <p:nvPr/>
            </p:nvGrpSpPr>
            <p:grpSpPr>
              <a:xfrm>
                <a:off x="8263131" y="4574661"/>
                <a:ext cx="103395" cy="221428"/>
                <a:chOff x="8263131" y="4574661"/>
                <a:chExt cx="103395" cy="221428"/>
              </a:xfrm>
            </p:grpSpPr>
            <p:cxnSp>
              <p:nvCxnSpPr>
                <p:cNvPr id="600" name="middle706">
                  <a:extLst>
                    <a:ext uri="{FF2B5EF4-FFF2-40B4-BE49-F238E27FC236}">
                      <a16:creationId xmlns:a16="http://schemas.microsoft.com/office/drawing/2014/main" id="{DC014104-E356-45B9-BBC1-A402EE121075}"/>
                    </a:ext>
                  </a:extLst>
                </p:cNvPr>
                <p:cNvCxnSpPr>
                  <a:cxnSpLocks/>
                </p:cNvCxnSpPr>
                <p:nvPr/>
              </p:nvCxnSpPr>
              <p:spPr bwMode="auto">
                <a:xfrm>
                  <a:off x="8314828" y="4574661"/>
                  <a:ext cx="0" cy="221428"/>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601" name="Oval 83">
                  <a:extLst>
                    <a:ext uri="{FF2B5EF4-FFF2-40B4-BE49-F238E27FC236}">
                      <a16:creationId xmlns:a16="http://schemas.microsoft.com/office/drawing/2014/main" id="{A2BCA2C0-AD03-47F1-B24D-1CAC6FDE92A4}"/>
                    </a:ext>
                  </a:extLst>
                </p:cNvPr>
                <p:cNvSpPr/>
                <p:nvPr/>
              </p:nvSpPr>
              <p:spPr bwMode="auto">
                <a:xfrm>
                  <a:off x="8263131" y="4633678"/>
                  <a:ext cx="103395" cy="103395"/>
                </a:xfrm>
                <a:prstGeom prst="ellipse">
                  <a:avLst/>
                </a:prstGeom>
                <a:solidFill>
                  <a:schemeClr val="tx2">
                    <a:lumMod val="60000"/>
                    <a:lumOff val="40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97" name="Gruppieren 596">
                <a:extLst>
                  <a:ext uri="{FF2B5EF4-FFF2-40B4-BE49-F238E27FC236}">
                    <a16:creationId xmlns:a16="http://schemas.microsoft.com/office/drawing/2014/main" id="{5B24CC70-A0A5-4BF4-A72F-D134B37D2712}"/>
                  </a:ext>
                </a:extLst>
              </p:cNvPr>
              <p:cNvGrpSpPr/>
              <p:nvPr/>
            </p:nvGrpSpPr>
            <p:grpSpPr>
              <a:xfrm>
                <a:off x="8830734" y="4502956"/>
                <a:ext cx="103395" cy="221428"/>
                <a:chOff x="8263131" y="4574661"/>
                <a:chExt cx="103395" cy="221428"/>
              </a:xfrm>
            </p:grpSpPr>
            <p:cxnSp>
              <p:nvCxnSpPr>
                <p:cNvPr id="598" name="middle706">
                  <a:extLst>
                    <a:ext uri="{FF2B5EF4-FFF2-40B4-BE49-F238E27FC236}">
                      <a16:creationId xmlns:a16="http://schemas.microsoft.com/office/drawing/2014/main" id="{12A52EE5-66AB-4444-9E0E-819A0FE73255}"/>
                    </a:ext>
                  </a:extLst>
                </p:cNvPr>
                <p:cNvCxnSpPr>
                  <a:cxnSpLocks/>
                </p:cNvCxnSpPr>
                <p:nvPr/>
              </p:nvCxnSpPr>
              <p:spPr bwMode="auto">
                <a:xfrm>
                  <a:off x="8314828" y="4574661"/>
                  <a:ext cx="0" cy="221428"/>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599" name="Oval 83">
                  <a:extLst>
                    <a:ext uri="{FF2B5EF4-FFF2-40B4-BE49-F238E27FC236}">
                      <a16:creationId xmlns:a16="http://schemas.microsoft.com/office/drawing/2014/main" id="{4D0ECD69-6713-4CB8-B905-A6BDEAA39EAB}"/>
                    </a:ext>
                  </a:extLst>
                </p:cNvPr>
                <p:cNvSpPr/>
                <p:nvPr/>
              </p:nvSpPr>
              <p:spPr bwMode="auto">
                <a:xfrm>
                  <a:off x="8263131" y="4633678"/>
                  <a:ext cx="103395" cy="103395"/>
                </a:xfrm>
                <a:prstGeom prst="ellipse">
                  <a:avLst/>
                </a:prstGeom>
                <a:solidFill>
                  <a:schemeClr val="tx2">
                    <a:lumMod val="60000"/>
                    <a:lumOff val="40000"/>
                  </a:schemeClr>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grpSp>
          <p:nvGrpSpPr>
            <p:cNvPr id="553" name="Gruppieren 552">
              <a:extLst>
                <a:ext uri="{FF2B5EF4-FFF2-40B4-BE49-F238E27FC236}">
                  <a16:creationId xmlns:a16="http://schemas.microsoft.com/office/drawing/2014/main" id="{1D73A5EB-BA9D-4FCE-927C-A9698995053D}"/>
                </a:ext>
              </a:extLst>
            </p:cNvPr>
            <p:cNvGrpSpPr/>
            <p:nvPr/>
          </p:nvGrpSpPr>
          <p:grpSpPr>
            <a:xfrm>
              <a:off x="7214298" y="3871840"/>
              <a:ext cx="4033713" cy="483218"/>
              <a:chOff x="6579129" y="5188833"/>
              <a:chExt cx="3477859" cy="416630"/>
            </a:xfrm>
          </p:grpSpPr>
          <p:sp>
            <p:nvSpPr>
              <p:cNvPr id="568" name="Freihandform: Form 567">
                <a:extLst>
                  <a:ext uri="{FF2B5EF4-FFF2-40B4-BE49-F238E27FC236}">
                    <a16:creationId xmlns:a16="http://schemas.microsoft.com/office/drawing/2014/main" id="{FCA66430-BAF7-4FEB-87D2-C52A135E486F}"/>
                  </a:ext>
                </a:extLst>
              </p:cNvPr>
              <p:cNvSpPr/>
              <p:nvPr/>
            </p:nvSpPr>
            <p:spPr bwMode="auto">
              <a:xfrm>
                <a:off x="8915400" y="5414963"/>
                <a:ext cx="1085850" cy="73818"/>
              </a:xfrm>
              <a:custGeom>
                <a:avLst/>
                <a:gdLst>
                  <a:gd name="connsiteX0" fmla="*/ 0 w 1085850"/>
                  <a:gd name="connsiteY0" fmla="*/ 3571 h 73818"/>
                  <a:gd name="connsiteX1" fmla="*/ 542925 w 1085850"/>
                  <a:gd name="connsiteY1" fmla="*/ 0 h 73818"/>
                  <a:gd name="connsiteX2" fmla="*/ 1085850 w 1085850"/>
                  <a:gd name="connsiteY2" fmla="*/ 73818 h 73818"/>
                </a:gdLst>
                <a:ahLst/>
                <a:cxnLst>
                  <a:cxn ang="0">
                    <a:pos x="connsiteX0" y="connsiteY0"/>
                  </a:cxn>
                  <a:cxn ang="0">
                    <a:pos x="connsiteX1" y="connsiteY1"/>
                  </a:cxn>
                  <a:cxn ang="0">
                    <a:pos x="connsiteX2" y="connsiteY2"/>
                  </a:cxn>
                </a:cxnLst>
                <a:rect l="l" t="t" r="r" b="b"/>
                <a:pathLst>
                  <a:path w="1085850" h="73818">
                    <a:moveTo>
                      <a:pt x="0" y="3571"/>
                    </a:moveTo>
                    <a:lnTo>
                      <a:pt x="542925" y="0"/>
                    </a:lnTo>
                    <a:lnTo>
                      <a:pt x="1085850" y="73818"/>
                    </a:lnTo>
                  </a:path>
                </a:pathLst>
              </a:custGeom>
              <a:noFill/>
              <a:ln w="19050" cap="flat" cmpd="sng" algn="ctr">
                <a:solidFill>
                  <a:srgbClr val="515151"/>
                </a:solidFill>
                <a:prstDash val="sysDash"/>
                <a:round/>
                <a:headEnd type="none" w="med" len="med"/>
                <a:tailEnd type="non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algn="ctr" fontAlgn="base">
                  <a:spcBef>
                    <a:spcPct val="0"/>
                  </a:spcBef>
                  <a:spcAft>
                    <a:spcPct val="0"/>
                  </a:spcAft>
                </a:pPr>
                <a:endParaRPr lang="de-DE" sz="2000" dirty="0">
                  <a:latin typeface="Arial" pitchFamily="34" charset="0"/>
                </a:endParaRPr>
              </a:p>
            </p:txBody>
          </p:sp>
          <p:grpSp>
            <p:nvGrpSpPr>
              <p:cNvPr id="569" name="Gruppieren 568">
                <a:extLst>
                  <a:ext uri="{FF2B5EF4-FFF2-40B4-BE49-F238E27FC236}">
                    <a16:creationId xmlns:a16="http://schemas.microsoft.com/office/drawing/2014/main" id="{55F39FB7-15CE-423F-A9D4-BAECDBDC2CF8}"/>
                  </a:ext>
                </a:extLst>
              </p:cNvPr>
              <p:cNvGrpSpPr/>
              <p:nvPr/>
            </p:nvGrpSpPr>
            <p:grpSpPr>
              <a:xfrm>
                <a:off x="9408203" y="5308227"/>
                <a:ext cx="103395" cy="212391"/>
                <a:chOff x="9408203" y="5308227"/>
                <a:chExt cx="103395" cy="212391"/>
              </a:xfrm>
            </p:grpSpPr>
            <p:cxnSp>
              <p:nvCxnSpPr>
                <p:cNvPr id="590" name="middle706">
                  <a:extLst>
                    <a:ext uri="{FF2B5EF4-FFF2-40B4-BE49-F238E27FC236}">
                      <a16:creationId xmlns:a16="http://schemas.microsoft.com/office/drawing/2014/main" id="{686C8F94-B8D5-4530-861E-315082838318}"/>
                    </a:ext>
                  </a:extLst>
                </p:cNvPr>
                <p:cNvCxnSpPr>
                  <a:cxnSpLocks/>
                </p:cNvCxnSpPr>
                <p:nvPr/>
              </p:nvCxnSpPr>
              <p:spPr bwMode="auto">
                <a:xfrm>
                  <a:off x="9459900" y="5308227"/>
                  <a:ext cx="0" cy="212391"/>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591" name="Oval 83">
                  <a:extLst>
                    <a:ext uri="{FF2B5EF4-FFF2-40B4-BE49-F238E27FC236}">
                      <a16:creationId xmlns:a16="http://schemas.microsoft.com/office/drawing/2014/main" id="{239CF646-A3F2-4EE4-B3BA-98A908DCE953}"/>
                    </a:ext>
                  </a:extLst>
                </p:cNvPr>
                <p:cNvSpPr/>
                <p:nvPr/>
              </p:nvSpPr>
              <p:spPr bwMode="auto">
                <a:xfrm>
                  <a:off x="9408203" y="5362725"/>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70" name="Gruppieren 569">
                <a:extLst>
                  <a:ext uri="{FF2B5EF4-FFF2-40B4-BE49-F238E27FC236}">
                    <a16:creationId xmlns:a16="http://schemas.microsoft.com/office/drawing/2014/main" id="{6E1BE5AF-C136-4E87-A787-86AF21212512}"/>
                  </a:ext>
                </a:extLst>
              </p:cNvPr>
              <p:cNvGrpSpPr/>
              <p:nvPr/>
            </p:nvGrpSpPr>
            <p:grpSpPr>
              <a:xfrm>
                <a:off x="9953593" y="5371448"/>
                <a:ext cx="103395" cy="234015"/>
                <a:chOff x="9953593" y="5371448"/>
                <a:chExt cx="103395" cy="234015"/>
              </a:xfrm>
            </p:grpSpPr>
            <p:cxnSp>
              <p:nvCxnSpPr>
                <p:cNvPr id="588" name="middle706">
                  <a:extLst>
                    <a:ext uri="{FF2B5EF4-FFF2-40B4-BE49-F238E27FC236}">
                      <a16:creationId xmlns:a16="http://schemas.microsoft.com/office/drawing/2014/main" id="{B14FEA20-089D-4FE8-BF3D-8403E4B85936}"/>
                    </a:ext>
                  </a:extLst>
                </p:cNvPr>
                <p:cNvCxnSpPr>
                  <a:cxnSpLocks/>
                </p:cNvCxnSpPr>
                <p:nvPr/>
              </p:nvCxnSpPr>
              <p:spPr bwMode="auto">
                <a:xfrm>
                  <a:off x="10005290" y="5371448"/>
                  <a:ext cx="0" cy="234015"/>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589" name="Oval 83">
                  <a:extLst>
                    <a:ext uri="{FF2B5EF4-FFF2-40B4-BE49-F238E27FC236}">
                      <a16:creationId xmlns:a16="http://schemas.microsoft.com/office/drawing/2014/main" id="{50A5BD44-BD79-42DD-A52B-CEB8F7625FB6}"/>
                    </a:ext>
                  </a:extLst>
                </p:cNvPr>
                <p:cNvSpPr/>
                <p:nvPr/>
              </p:nvSpPr>
              <p:spPr bwMode="auto">
                <a:xfrm>
                  <a:off x="9953593" y="5436758"/>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sp>
            <p:nvSpPr>
              <p:cNvPr id="571" name="Freihandform: Form 570">
                <a:extLst>
                  <a:ext uri="{FF2B5EF4-FFF2-40B4-BE49-F238E27FC236}">
                    <a16:creationId xmlns:a16="http://schemas.microsoft.com/office/drawing/2014/main" id="{6490E3A5-A768-4EB1-8ECF-ED6BBAE99F7D}"/>
                  </a:ext>
                </a:extLst>
              </p:cNvPr>
              <p:cNvSpPr/>
              <p:nvPr/>
            </p:nvSpPr>
            <p:spPr bwMode="auto">
              <a:xfrm>
                <a:off x="6622256" y="5241131"/>
                <a:ext cx="2238375" cy="170260"/>
              </a:xfrm>
              <a:custGeom>
                <a:avLst/>
                <a:gdLst>
                  <a:gd name="connsiteX0" fmla="*/ 0 w 2238375"/>
                  <a:gd name="connsiteY0" fmla="*/ 0 h 170260"/>
                  <a:gd name="connsiteX1" fmla="*/ 257175 w 2238375"/>
                  <a:gd name="connsiteY1" fmla="*/ 46435 h 170260"/>
                  <a:gd name="connsiteX2" fmla="*/ 559594 w 2238375"/>
                  <a:gd name="connsiteY2" fmla="*/ 51197 h 170260"/>
                  <a:gd name="connsiteX3" fmla="*/ 1109663 w 2238375"/>
                  <a:gd name="connsiteY3" fmla="*/ 82153 h 170260"/>
                  <a:gd name="connsiteX4" fmla="*/ 1677591 w 2238375"/>
                  <a:gd name="connsiteY4" fmla="*/ 113110 h 170260"/>
                  <a:gd name="connsiteX5" fmla="*/ 2238375 w 2238375"/>
                  <a:gd name="connsiteY5" fmla="*/ 170260 h 1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375" h="170260">
                    <a:moveTo>
                      <a:pt x="0" y="0"/>
                    </a:moveTo>
                    <a:lnTo>
                      <a:pt x="257175" y="46435"/>
                    </a:lnTo>
                    <a:lnTo>
                      <a:pt x="559594" y="51197"/>
                    </a:lnTo>
                    <a:lnTo>
                      <a:pt x="1109663" y="82153"/>
                    </a:lnTo>
                    <a:lnTo>
                      <a:pt x="1677591" y="113110"/>
                    </a:lnTo>
                    <a:lnTo>
                      <a:pt x="2238375" y="170260"/>
                    </a:lnTo>
                  </a:path>
                </a:pathLst>
              </a:custGeom>
              <a:noFill/>
              <a:ln w="19050" cap="flat" cmpd="sng" algn="ctr">
                <a:solidFill>
                  <a:srgbClr val="51515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572" name="Gruppieren 571">
                <a:extLst>
                  <a:ext uri="{FF2B5EF4-FFF2-40B4-BE49-F238E27FC236}">
                    <a16:creationId xmlns:a16="http://schemas.microsoft.com/office/drawing/2014/main" id="{65069C2F-78FD-4313-94D1-67844DC08D74}"/>
                  </a:ext>
                </a:extLst>
              </p:cNvPr>
              <p:cNvGrpSpPr/>
              <p:nvPr/>
            </p:nvGrpSpPr>
            <p:grpSpPr>
              <a:xfrm>
                <a:off x="6830843" y="5219020"/>
                <a:ext cx="103395" cy="128437"/>
                <a:chOff x="6830843" y="5033619"/>
                <a:chExt cx="103395" cy="128437"/>
              </a:xfrm>
            </p:grpSpPr>
            <p:cxnSp>
              <p:nvCxnSpPr>
                <p:cNvPr id="586" name="middle706">
                  <a:extLst>
                    <a:ext uri="{FF2B5EF4-FFF2-40B4-BE49-F238E27FC236}">
                      <a16:creationId xmlns:a16="http://schemas.microsoft.com/office/drawing/2014/main" id="{59415D4C-F6BC-49B4-8B07-2BAB3C6B5244}"/>
                    </a:ext>
                  </a:extLst>
                </p:cNvPr>
                <p:cNvCxnSpPr>
                  <a:cxnSpLocks/>
                </p:cNvCxnSpPr>
                <p:nvPr/>
              </p:nvCxnSpPr>
              <p:spPr bwMode="auto">
                <a:xfrm>
                  <a:off x="6882540" y="5033619"/>
                  <a:ext cx="0" cy="128437"/>
                </a:xfrm>
                <a:prstGeom prst="line">
                  <a:avLst/>
                </a:prstGeom>
                <a:solidFill>
                  <a:srgbClr val="0063C3"/>
                </a:solidFill>
                <a:ln w="28575" cap="flat" cmpd="sng" algn="ctr">
                  <a:solidFill>
                    <a:schemeClr val="tx2">
                      <a:lumMod val="60000"/>
                      <a:lumOff val="40000"/>
                    </a:schemeClr>
                  </a:solidFill>
                  <a:prstDash val="solid"/>
                  <a:round/>
                  <a:headEnd type="none" w="med" len="med"/>
                  <a:tailEnd type="none" w="med" len="med"/>
                </a:ln>
                <a:effectLst/>
              </p:spPr>
            </p:cxnSp>
            <p:sp>
              <p:nvSpPr>
                <p:cNvPr id="587" name="Oval 83">
                  <a:extLst>
                    <a:ext uri="{FF2B5EF4-FFF2-40B4-BE49-F238E27FC236}">
                      <a16:creationId xmlns:a16="http://schemas.microsoft.com/office/drawing/2014/main" id="{49381B20-1335-4A07-A72D-A68EC177AB65}"/>
                    </a:ext>
                  </a:extLst>
                </p:cNvPr>
                <p:cNvSpPr/>
                <p:nvPr/>
              </p:nvSpPr>
              <p:spPr bwMode="auto">
                <a:xfrm>
                  <a:off x="6830843" y="5050593"/>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73" name="Gruppieren 572">
                <a:extLst>
                  <a:ext uri="{FF2B5EF4-FFF2-40B4-BE49-F238E27FC236}">
                    <a16:creationId xmlns:a16="http://schemas.microsoft.com/office/drawing/2014/main" id="{4AD3F046-1006-46BD-BA71-30BE899AFEDF}"/>
                  </a:ext>
                </a:extLst>
              </p:cNvPr>
              <p:cNvGrpSpPr/>
              <p:nvPr/>
            </p:nvGrpSpPr>
            <p:grpSpPr>
              <a:xfrm>
                <a:off x="7130690" y="5218197"/>
                <a:ext cx="103395" cy="140654"/>
                <a:chOff x="7130690" y="4830138"/>
                <a:chExt cx="103395" cy="140654"/>
              </a:xfrm>
            </p:grpSpPr>
            <p:cxnSp>
              <p:nvCxnSpPr>
                <p:cNvPr id="584" name="middle706">
                  <a:extLst>
                    <a:ext uri="{FF2B5EF4-FFF2-40B4-BE49-F238E27FC236}">
                      <a16:creationId xmlns:a16="http://schemas.microsoft.com/office/drawing/2014/main" id="{20385924-C5DE-4C73-9EE0-69B25B8DD183}"/>
                    </a:ext>
                  </a:extLst>
                </p:cNvPr>
                <p:cNvCxnSpPr>
                  <a:cxnSpLocks/>
                </p:cNvCxnSpPr>
                <p:nvPr/>
              </p:nvCxnSpPr>
              <p:spPr bwMode="auto">
                <a:xfrm>
                  <a:off x="7182387" y="4830138"/>
                  <a:ext cx="0" cy="140654"/>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585" name="Oval 83">
                  <a:extLst>
                    <a:ext uri="{FF2B5EF4-FFF2-40B4-BE49-F238E27FC236}">
                      <a16:creationId xmlns:a16="http://schemas.microsoft.com/office/drawing/2014/main" id="{3FF9F948-20EF-4135-9B9F-D8A2373F48CF}"/>
                    </a:ext>
                  </a:extLst>
                </p:cNvPr>
                <p:cNvSpPr/>
                <p:nvPr/>
              </p:nvSpPr>
              <p:spPr bwMode="auto">
                <a:xfrm>
                  <a:off x="7130690" y="4856003"/>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74" name="Gruppieren 573">
                <a:extLst>
                  <a:ext uri="{FF2B5EF4-FFF2-40B4-BE49-F238E27FC236}">
                    <a16:creationId xmlns:a16="http://schemas.microsoft.com/office/drawing/2014/main" id="{204152DB-377E-4F2C-A493-F68DA9525C07}"/>
                  </a:ext>
                </a:extLst>
              </p:cNvPr>
              <p:cNvGrpSpPr/>
              <p:nvPr/>
            </p:nvGrpSpPr>
            <p:grpSpPr>
              <a:xfrm>
                <a:off x="7678381" y="5247099"/>
                <a:ext cx="103395" cy="153691"/>
                <a:chOff x="7130690" y="4830138"/>
                <a:chExt cx="103395" cy="153691"/>
              </a:xfrm>
            </p:grpSpPr>
            <p:cxnSp>
              <p:nvCxnSpPr>
                <p:cNvPr id="582" name="middle706">
                  <a:extLst>
                    <a:ext uri="{FF2B5EF4-FFF2-40B4-BE49-F238E27FC236}">
                      <a16:creationId xmlns:a16="http://schemas.microsoft.com/office/drawing/2014/main" id="{545DA3C0-D4B4-4884-A8E7-92D3370FE1A0}"/>
                    </a:ext>
                  </a:extLst>
                </p:cNvPr>
                <p:cNvCxnSpPr>
                  <a:cxnSpLocks/>
                </p:cNvCxnSpPr>
                <p:nvPr/>
              </p:nvCxnSpPr>
              <p:spPr bwMode="auto">
                <a:xfrm>
                  <a:off x="7182387" y="4830138"/>
                  <a:ext cx="0" cy="153691"/>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583" name="Oval 83">
                  <a:extLst>
                    <a:ext uri="{FF2B5EF4-FFF2-40B4-BE49-F238E27FC236}">
                      <a16:creationId xmlns:a16="http://schemas.microsoft.com/office/drawing/2014/main" id="{C051C7AF-D406-4D71-8368-6A8D8B51BDBE}"/>
                    </a:ext>
                  </a:extLst>
                </p:cNvPr>
                <p:cNvSpPr/>
                <p:nvPr/>
              </p:nvSpPr>
              <p:spPr bwMode="auto">
                <a:xfrm>
                  <a:off x="7130690" y="4856003"/>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sp>
            <p:nvSpPr>
              <p:cNvPr id="575" name="Oval 83">
                <a:extLst>
                  <a:ext uri="{FF2B5EF4-FFF2-40B4-BE49-F238E27FC236}">
                    <a16:creationId xmlns:a16="http://schemas.microsoft.com/office/drawing/2014/main" id="{2234416E-96A5-426F-BAB8-DE81980B9D0A}"/>
                  </a:ext>
                </a:extLst>
              </p:cNvPr>
              <p:cNvSpPr/>
              <p:nvPr/>
            </p:nvSpPr>
            <p:spPr bwMode="auto">
              <a:xfrm>
                <a:off x="6579129" y="5188833"/>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576" name="Gruppieren 575">
                <a:extLst>
                  <a:ext uri="{FF2B5EF4-FFF2-40B4-BE49-F238E27FC236}">
                    <a16:creationId xmlns:a16="http://schemas.microsoft.com/office/drawing/2014/main" id="{A062A2D2-4291-4DF7-978E-744D33053477}"/>
                  </a:ext>
                </a:extLst>
              </p:cNvPr>
              <p:cNvGrpSpPr/>
              <p:nvPr/>
            </p:nvGrpSpPr>
            <p:grpSpPr>
              <a:xfrm>
                <a:off x="8247168" y="5277601"/>
                <a:ext cx="103395" cy="159139"/>
                <a:chOff x="7130690" y="4830138"/>
                <a:chExt cx="103395" cy="159139"/>
              </a:xfrm>
            </p:grpSpPr>
            <p:cxnSp>
              <p:nvCxnSpPr>
                <p:cNvPr id="580" name="middle706">
                  <a:extLst>
                    <a:ext uri="{FF2B5EF4-FFF2-40B4-BE49-F238E27FC236}">
                      <a16:creationId xmlns:a16="http://schemas.microsoft.com/office/drawing/2014/main" id="{17BF232C-7DB2-41B0-AE5C-FF264B6EC174}"/>
                    </a:ext>
                  </a:extLst>
                </p:cNvPr>
                <p:cNvCxnSpPr>
                  <a:cxnSpLocks/>
                </p:cNvCxnSpPr>
                <p:nvPr/>
              </p:nvCxnSpPr>
              <p:spPr bwMode="auto">
                <a:xfrm>
                  <a:off x="7182387" y="4830138"/>
                  <a:ext cx="0" cy="159139"/>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581" name="Oval 83">
                  <a:extLst>
                    <a:ext uri="{FF2B5EF4-FFF2-40B4-BE49-F238E27FC236}">
                      <a16:creationId xmlns:a16="http://schemas.microsoft.com/office/drawing/2014/main" id="{58E96731-AA6E-43C8-B071-5DC9630F8EB3}"/>
                    </a:ext>
                  </a:extLst>
                </p:cNvPr>
                <p:cNvSpPr/>
                <p:nvPr/>
              </p:nvSpPr>
              <p:spPr bwMode="auto">
                <a:xfrm>
                  <a:off x="7130690" y="4857195"/>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577" name="Gruppieren 576">
                <a:extLst>
                  <a:ext uri="{FF2B5EF4-FFF2-40B4-BE49-F238E27FC236}">
                    <a16:creationId xmlns:a16="http://schemas.microsoft.com/office/drawing/2014/main" id="{82676623-D06A-49E3-BAD1-0C5214937E6F}"/>
                  </a:ext>
                </a:extLst>
              </p:cNvPr>
              <p:cNvGrpSpPr/>
              <p:nvPr/>
            </p:nvGrpSpPr>
            <p:grpSpPr>
              <a:xfrm>
                <a:off x="8808128" y="5335583"/>
                <a:ext cx="103395" cy="159139"/>
                <a:chOff x="7130690" y="4830138"/>
                <a:chExt cx="103395" cy="159139"/>
              </a:xfrm>
            </p:grpSpPr>
            <p:cxnSp>
              <p:nvCxnSpPr>
                <p:cNvPr id="578" name="middle706">
                  <a:extLst>
                    <a:ext uri="{FF2B5EF4-FFF2-40B4-BE49-F238E27FC236}">
                      <a16:creationId xmlns:a16="http://schemas.microsoft.com/office/drawing/2014/main" id="{B4B3A252-565A-4CD1-8B19-4A845541DD6B}"/>
                    </a:ext>
                  </a:extLst>
                </p:cNvPr>
                <p:cNvCxnSpPr>
                  <a:cxnSpLocks/>
                </p:cNvCxnSpPr>
                <p:nvPr/>
              </p:nvCxnSpPr>
              <p:spPr bwMode="auto">
                <a:xfrm>
                  <a:off x="7182387" y="4830138"/>
                  <a:ext cx="0" cy="159139"/>
                </a:xfrm>
                <a:prstGeom prst="line">
                  <a:avLst/>
                </a:prstGeom>
                <a:solidFill>
                  <a:srgbClr val="0063C3"/>
                </a:solidFill>
                <a:ln w="28575" cap="flat" cmpd="sng" algn="ctr">
                  <a:solidFill>
                    <a:srgbClr val="515151"/>
                  </a:solidFill>
                  <a:prstDash val="solid"/>
                  <a:round/>
                  <a:headEnd type="none" w="med" len="med"/>
                  <a:tailEnd type="none" w="med" len="med"/>
                </a:ln>
                <a:effectLst/>
              </p:spPr>
            </p:cxnSp>
            <p:sp>
              <p:nvSpPr>
                <p:cNvPr id="579" name="Oval 83">
                  <a:extLst>
                    <a:ext uri="{FF2B5EF4-FFF2-40B4-BE49-F238E27FC236}">
                      <a16:creationId xmlns:a16="http://schemas.microsoft.com/office/drawing/2014/main" id="{53338BAB-CD6C-4464-8B2A-EF0A40D992C2}"/>
                    </a:ext>
                  </a:extLst>
                </p:cNvPr>
                <p:cNvSpPr/>
                <p:nvPr/>
              </p:nvSpPr>
              <p:spPr bwMode="auto">
                <a:xfrm>
                  <a:off x="7130690" y="4857195"/>
                  <a:ext cx="103395" cy="103395"/>
                </a:xfrm>
                <a:prstGeom prst="ellipse">
                  <a:avLst/>
                </a:prstGeom>
                <a:solidFill>
                  <a:srgbClr val="51515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cxnSp>
          <p:nvCxnSpPr>
            <p:cNvPr id="556" name="Gerade Verbindung mit Pfeil 555">
              <a:extLst>
                <a:ext uri="{FF2B5EF4-FFF2-40B4-BE49-F238E27FC236}">
                  <a16:creationId xmlns:a16="http://schemas.microsoft.com/office/drawing/2014/main" id="{90B0A679-BF10-4A3E-9CB4-5EE9BC1409E0}"/>
                </a:ext>
              </a:extLst>
            </p:cNvPr>
            <p:cNvCxnSpPr/>
            <p:nvPr/>
          </p:nvCxnSpPr>
          <p:spPr bwMode="auto">
            <a:xfrm>
              <a:off x="7272604" y="2377549"/>
              <a:ext cx="2613125" cy="0"/>
            </a:xfrm>
            <a:prstGeom prst="straightConnector1">
              <a:avLst/>
            </a:prstGeom>
            <a:noFill/>
            <a:ln w="9525" cap="flat" cmpd="sng" algn="ctr">
              <a:solidFill>
                <a:srgbClr val="515151"/>
              </a:solidFill>
              <a:prstDash val="solid"/>
              <a:round/>
              <a:headEnd type="triangle" w="med" len="med"/>
              <a:tailEnd type="triangle" w="med" len="med"/>
            </a:ln>
            <a:effectLst/>
          </p:spPr>
        </p:cxnSp>
        <p:cxnSp>
          <p:nvCxnSpPr>
            <p:cNvPr id="558" name="Gerade Verbindung mit Pfeil 557">
              <a:extLst>
                <a:ext uri="{FF2B5EF4-FFF2-40B4-BE49-F238E27FC236}">
                  <a16:creationId xmlns:a16="http://schemas.microsoft.com/office/drawing/2014/main" id="{2FEA16C4-2142-49EA-95C9-DE80FB9EBF29}"/>
                </a:ext>
              </a:extLst>
            </p:cNvPr>
            <p:cNvCxnSpPr>
              <a:cxnSpLocks/>
            </p:cNvCxnSpPr>
            <p:nvPr/>
          </p:nvCxnSpPr>
          <p:spPr bwMode="auto">
            <a:xfrm>
              <a:off x="9885729" y="2377549"/>
              <a:ext cx="1340303" cy="0"/>
            </a:xfrm>
            <a:prstGeom prst="straightConnector1">
              <a:avLst/>
            </a:prstGeom>
            <a:noFill/>
            <a:ln w="9525" cap="flat" cmpd="sng" algn="ctr">
              <a:solidFill>
                <a:srgbClr val="515151"/>
              </a:solidFill>
              <a:prstDash val="solid"/>
              <a:round/>
              <a:headEnd type="triangle" w="med" len="med"/>
              <a:tailEnd type="triangle" w="med" len="med"/>
            </a:ln>
            <a:effectLst/>
          </p:spPr>
        </p:cxnSp>
        <p:sp>
          <p:nvSpPr>
            <p:cNvPr id="560" name="Textfeld 559">
              <a:extLst>
                <a:ext uri="{FF2B5EF4-FFF2-40B4-BE49-F238E27FC236}">
                  <a16:creationId xmlns:a16="http://schemas.microsoft.com/office/drawing/2014/main" id="{8041189B-D5FC-4952-81DC-5EFC17E014F1}"/>
                </a:ext>
              </a:extLst>
            </p:cNvPr>
            <p:cNvSpPr txBox="1"/>
            <p:nvPr/>
          </p:nvSpPr>
          <p:spPr>
            <a:xfrm>
              <a:off x="9957897" y="2099692"/>
              <a:ext cx="1225464" cy="285574"/>
            </a:xfrm>
            <a:prstGeom prst="rect">
              <a:avLst/>
            </a:prstGeom>
            <a:noFill/>
          </p:spPr>
          <p:txBody>
            <a:bodyPr wrap="square" rtlCol="0">
              <a:spAutoFit/>
            </a:bodyPr>
            <a:lstStyle/>
            <a:p>
              <a:pPr algn="ctr"/>
              <a:r>
                <a:rPr lang="de-DE" sz="1200" dirty="0">
                  <a:solidFill>
                    <a:srgbClr val="515151"/>
                  </a:solidFill>
                </a:rPr>
                <a:t>ohne Therapie</a:t>
              </a:r>
            </a:p>
          </p:txBody>
        </p:sp>
        <p:sp>
          <p:nvSpPr>
            <p:cNvPr id="561" name="Textfeld 560">
              <a:extLst>
                <a:ext uri="{FF2B5EF4-FFF2-40B4-BE49-F238E27FC236}">
                  <a16:creationId xmlns:a16="http://schemas.microsoft.com/office/drawing/2014/main" id="{CDDEC858-6405-43DC-BE3C-82CF39A168C8}"/>
                </a:ext>
              </a:extLst>
            </p:cNvPr>
            <p:cNvSpPr txBox="1"/>
            <p:nvPr/>
          </p:nvSpPr>
          <p:spPr>
            <a:xfrm>
              <a:off x="7303343" y="2099692"/>
              <a:ext cx="2574659" cy="285574"/>
            </a:xfrm>
            <a:prstGeom prst="rect">
              <a:avLst/>
            </a:prstGeom>
            <a:noFill/>
          </p:spPr>
          <p:txBody>
            <a:bodyPr wrap="square" rtlCol="0">
              <a:spAutoFit/>
            </a:bodyPr>
            <a:lstStyle/>
            <a:p>
              <a:pPr algn="ctr"/>
              <a:r>
                <a:rPr lang="de-DE" sz="1200" dirty="0">
                  <a:solidFill>
                    <a:srgbClr val="515151"/>
                  </a:solidFill>
                </a:rPr>
                <a:t>unter Therapie</a:t>
              </a:r>
            </a:p>
          </p:txBody>
        </p:sp>
        <p:sp>
          <p:nvSpPr>
            <p:cNvPr id="562" name="Textfeld 561">
              <a:extLst>
                <a:ext uri="{FF2B5EF4-FFF2-40B4-BE49-F238E27FC236}">
                  <a16:creationId xmlns:a16="http://schemas.microsoft.com/office/drawing/2014/main" id="{2879656C-4B4A-4CB1-8602-56AA1A5037AC}"/>
                </a:ext>
              </a:extLst>
            </p:cNvPr>
            <p:cNvSpPr txBox="1"/>
            <p:nvPr/>
          </p:nvSpPr>
          <p:spPr>
            <a:xfrm>
              <a:off x="9297334" y="2818999"/>
              <a:ext cx="669686" cy="321271"/>
            </a:xfrm>
            <a:prstGeom prst="rect">
              <a:avLst/>
            </a:prstGeom>
            <a:noFill/>
          </p:spPr>
          <p:txBody>
            <a:bodyPr wrap="none" rtlCol="0">
              <a:spAutoFit/>
            </a:bodyPr>
            <a:lstStyle/>
            <a:p>
              <a:r>
                <a:rPr lang="de-DE" sz="1200" dirty="0">
                  <a:solidFill>
                    <a:srgbClr val="515151"/>
                  </a:solidFill>
                </a:rPr>
                <a:t>5,4 %</a:t>
              </a:r>
            </a:p>
          </p:txBody>
        </p:sp>
        <p:sp>
          <p:nvSpPr>
            <p:cNvPr id="564" name="Textfeld 563">
              <a:extLst>
                <a:ext uri="{FF2B5EF4-FFF2-40B4-BE49-F238E27FC236}">
                  <a16:creationId xmlns:a16="http://schemas.microsoft.com/office/drawing/2014/main" id="{E435ACBE-600D-4D28-B64C-4F72047B382A}"/>
                </a:ext>
              </a:extLst>
            </p:cNvPr>
            <p:cNvSpPr txBox="1"/>
            <p:nvPr/>
          </p:nvSpPr>
          <p:spPr>
            <a:xfrm>
              <a:off x="10625384" y="2532908"/>
              <a:ext cx="669686" cy="321271"/>
            </a:xfrm>
            <a:prstGeom prst="rect">
              <a:avLst/>
            </a:prstGeom>
            <a:noFill/>
          </p:spPr>
          <p:txBody>
            <a:bodyPr wrap="none" rtlCol="0">
              <a:spAutoFit/>
            </a:bodyPr>
            <a:lstStyle/>
            <a:p>
              <a:r>
                <a:rPr lang="de-DE" sz="1200" dirty="0">
                  <a:solidFill>
                    <a:srgbClr val="515151"/>
                  </a:solidFill>
                </a:rPr>
                <a:t>7,1 %</a:t>
              </a:r>
            </a:p>
          </p:txBody>
        </p:sp>
        <p:sp>
          <p:nvSpPr>
            <p:cNvPr id="634" name="Textfeld 633">
              <a:extLst>
                <a:ext uri="{FF2B5EF4-FFF2-40B4-BE49-F238E27FC236}">
                  <a16:creationId xmlns:a16="http://schemas.microsoft.com/office/drawing/2014/main" id="{EE7F7149-2C13-4BB0-AE84-3798022C5F86}"/>
                </a:ext>
              </a:extLst>
            </p:cNvPr>
            <p:cNvSpPr txBox="1"/>
            <p:nvPr/>
          </p:nvSpPr>
          <p:spPr>
            <a:xfrm rot="16200000">
              <a:off x="5949663" y="3052079"/>
              <a:ext cx="1463863" cy="430887"/>
            </a:xfrm>
            <a:prstGeom prst="rect">
              <a:avLst/>
            </a:prstGeom>
            <a:noFill/>
          </p:spPr>
          <p:txBody>
            <a:bodyPr wrap="none" rtlCol="0">
              <a:spAutoFit/>
            </a:bodyPr>
            <a:lstStyle/>
            <a:p>
              <a:pPr algn="ctr">
                <a:defRPr sz="1000" b="0" i="0" u="none" strike="noStrike" kern="1200" baseline="0">
                  <a:solidFill>
                    <a:prstClr val="black">
                      <a:lumMod val="65000"/>
                      <a:lumOff val="35000"/>
                    </a:prstClr>
                  </a:solidFill>
                  <a:latin typeface="+mn-lt"/>
                  <a:ea typeface="+mn-ea"/>
                  <a:cs typeface="+mn-cs"/>
                </a:defRPr>
              </a:pPr>
              <a:r>
                <a:rPr lang="de-DE" sz="1100" b="1" dirty="0"/>
                <a:t>BMD-Veränderung </a:t>
              </a:r>
              <a:br>
                <a:rPr lang="de-DE" sz="1100" b="1" dirty="0"/>
              </a:br>
              <a:r>
                <a:rPr lang="de-DE" sz="1100" b="1" dirty="0"/>
                <a:t>seit Baseline (%)</a:t>
              </a:r>
            </a:p>
          </p:txBody>
        </p:sp>
      </p:grpSp>
      <p:sp>
        <p:nvSpPr>
          <p:cNvPr id="509" name="Textfeld 508">
            <a:extLst>
              <a:ext uri="{FF2B5EF4-FFF2-40B4-BE49-F238E27FC236}">
                <a16:creationId xmlns:a16="http://schemas.microsoft.com/office/drawing/2014/main" id="{2F2E72E8-9BB5-4F64-9460-6F295078B737}"/>
              </a:ext>
            </a:extLst>
          </p:cNvPr>
          <p:cNvSpPr txBox="1"/>
          <p:nvPr/>
        </p:nvSpPr>
        <p:spPr>
          <a:xfrm rot="16200000">
            <a:off x="312519" y="2893387"/>
            <a:ext cx="1560042" cy="430887"/>
          </a:xfrm>
          <a:prstGeom prst="rect">
            <a:avLst/>
          </a:prstGeom>
          <a:noFill/>
        </p:spPr>
        <p:txBody>
          <a:bodyPr wrap="none" rtlCol="0">
            <a:spAutoFit/>
          </a:bodyPr>
          <a:lstStyle/>
          <a:p>
            <a:pPr algn="ctr">
              <a:defRPr sz="1000" b="0" i="0" u="none" strike="noStrike" kern="1200" baseline="0">
                <a:solidFill>
                  <a:prstClr val="black">
                    <a:lumMod val="65000"/>
                    <a:lumOff val="35000"/>
                  </a:prstClr>
                </a:solidFill>
                <a:latin typeface="+mn-lt"/>
                <a:ea typeface="+mn-ea"/>
                <a:cs typeface="+mn-cs"/>
              </a:defRPr>
            </a:pPr>
            <a:r>
              <a:rPr lang="de-DE" sz="1100" b="1" dirty="0"/>
              <a:t>BMD-Veränderung </a:t>
            </a:r>
            <a:br>
              <a:rPr lang="de-DE" sz="1100" b="1" dirty="0"/>
            </a:br>
            <a:r>
              <a:rPr lang="de-DE" sz="1100" b="1" dirty="0"/>
              <a:t>seit FIT-Baseline (%)</a:t>
            </a:r>
          </a:p>
        </p:txBody>
      </p:sp>
      <p:grpSp>
        <p:nvGrpSpPr>
          <p:cNvPr id="455" name="Gruppieren 454">
            <a:extLst>
              <a:ext uri="{FF2B5EF4-FFF2-40B4-BE49-F238E27FC236}">
                <a16:creationId xmlns:a16="http://schemas.microsoft.com/office/drawing/2014/main" id="{6CF1BB3E-FD64-4EE9-8FCD-9A4F73AFA0E5}"/>
              </a:ext>
            </a:extLst>
          </p:cNvPr>
          <p:cNvGrpSpPr/>
          <p:nvPr/>
        </p:nvGrpSpPr>
        <p:grpSpPr>
          <a:xfrm>
            <a:off x="1556894" y="2571414"/>
            <a:ext cx="3921253" cy="368434"/>
            <a:chOff x="6579029" y="1694985"/>
            <a:chExt cx="3380897" cy="317663"/>
          </a:xfrm>
        </p:grpSpPr>
        <p:sp>
          <p:nvSpPr>
            <p:cNvPr id="489" name="Rechteck 488">
              <a:extLst>
                <a:ext uri="{FF2B5EF4-FFF2-40B4-BE49-F238E27FC236}">
                  <a16:creationId xmlns:a16="http://schemas.microsoft.com/office/drawing/2014/main" id="{014AD13D-8E26-4B67-9D4B-3D5FED784DFB}"/>
                </a:ext>
              </a:extLst>
            </p:cNvPr>
            <p:cNvSpPr/>
            <p:nvPr/>
          </p:nvSpPr>
          <p:spPr bwMode="auto">
            <a:xfrm>
              <a:off x="6579029" y="1694985"/>
              <a:ext cx="104924" cy="10492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algn="ctr" fontAlgn="base">
                <a:spcBef>
                  <a:spcPct val="0"/>
                </a:spcBef>
                <a:spcAft>
                  <a:spcPct val="0"/>
                </a:spcAft>
              </a:pPr>
              <a:endParaRPr lang="de-DE" sz="2000" dirty="0">
                <a:latin typeface="Arial" pitchFamily="34" charset="0"/>
              </a:endParaRPr>
            </a:p>
          </p:txBody>
        </p:sp>
        <p:sp>
          <p:nvSpPr>
            <p:cNvPr id="492" name="Freihandform: Form 491">
              <a:extLst>
                <a:ext uri="{FF2B5EF4-FFF2-40B4-BE49-F238E27FC236}">
                  <a16:creationId xmlns:a16="http://schemas.microsoft.com/office/drawing/2014/main" id="{3EDD224D-876F-4B7C-8DCA-5B911FDD23D7}"/>
                </a:ext>
              </a:extLst>
            </p:cNvPr>
            <p:cNvSpPr/>
            <p:nvPr/>
          </p:nvSpPr>
          <p:spPr bwMode="auto">
            <a:xfrm>
              <a:off x="6629400" y="1744980"/>
              <a:ext cx="3282315" cy="209550"/>
            </a:xfrm>
            <a:custGeom>
              <a:avLst/>
              <a:gdLst>
                <a:gd name="connsiteX0" fmla="*/ 0 w 3282315"/>
                <a:gd name="connsiteY0" fmla="*/ 0 h 209550"/>
                <a:gd name="connsiteX1" fmla="*/ 670560 w 3282315"/>
                <a:gd name="connsiteY1" fmla="*/ 5715 h 209550"/>
                <a:gd name="connsiteX2" fmla="*/ 1322070 w 3282315"/>
                <a:gd name="connsiteY2" fmla="*/ 62865 h 209550"/>
                <a:gd name="connsiteX3" fmla="*/ 1975485 w 3282315"/>
                <a:gd name="connsiteY3" fmla="*/ 209550 h 209550"/>
                <a:gd name="connsiteX4" fmla="*/ 2634615 w 3282315"/>
                <a:gd name="connsiteY4" fmla="*/ 142875 h 209550"/>
                <a:gd name="connsiteX5" fmla="*/ 3282315 w 3282315"/>
                <a:gd name="connsiteY5" fmla="*/ 18669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15" h="209550">
                  <a:moveTo>
                    <a:pt x="0" y="0"/>
                  </a:moveTo>
                  <a:lnTo>
                    <a:pt x="670560" y="5715"/>
                  </a:lnTo>
                  <a:lnTo>
                    <a:pt x="1322070" y="62865"/>
                  </a:lnTo>
                  <a:lnTo>
                    <a:pt x="1975485" y="209550"/>
                  </a:lnTo>
                  <a:lnTo>
                    <a:pt x="2634615" y="142875"/>
                  </a:lnTo>
                  <a:lnTo>
                    <a:pt x="3282315" y="186690"/>
                  </a:lnTo>
                </a:path>
              </a:pathLst>
            </a:custGeom>
            <a:noFill/>
            <a:ln w="19050"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94" name="Rechteck 493">
              <a:extLst>
                <a:ext uri="{FF2B5EF4-FFF2-40B4-BE49-F238E27FC236}">
                  <a16:creationId xmlns:a16="http://schemas.microsoft.com/office/drawing/2014/main" id="{08ECCE3A-2E99-4F6C-87CF-723C54A56182}"/>
                </a:ext>
              </a:extLst>
            </p:cNvPr>
            <p:cNvSpPr/>
            <p:nvPr/>
          </p:nvSpPr>
          <p:spPr bwMode="auto">
            <a:xfrm>
              <a:off x="7241965" y="1701383"/>
              <a:ext cx="104924" cy="10492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95" name="Rechteck 494">
              <a:extLst>
                <a:ext uri="{FF2B5EF4-FFF2-40B4-BE49-F238E27FC236}">
                  <a16:creationId xmlns:a16="http://schemas.microsoft.com/office/drawing/2014/main" id="{7903DD2A-E5E2-4866-8802-73773F81DE7C}"/>
                </a:ext>
              </a:extLst>
            </p:cNvPr>
            <p:cNvSpPr/>
            <p:nvPr/>
          </p:nvSpPr>
          <p:spPr bwMode="auto">
            <a:xfrm>
              <a:off x="7898636" y="1759853"/>
              <a:ext cx="104924" cy="10492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96" name="Rechteck 495">
              <a:extLst>
                <a:ext uri="{FF2B5EF4-FFF2-40B4-BE49-F238E27FC236}">
                  <a16:creationId xmlns:a16="http://schemas.microsoft.com/office/drawing/2014/main" id="{6DE20413-AAB3-4571-844C-526523BD9D59}"/>
                </a:ext>
              </a:extLst>
            </p:cNvPr>
            <p:cNvSpPr/>
            <p:nvPr/>
          </p:nvSpPr>
          <p:spPr bwMode="auto">
            <a:xfrm>
              <a:off x="8555307" y="1907724"/>
              <a:ext cx="104924" cy="10492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97" name="Rechteck 496">
              <a:extLst>
                <a:ext uri="{FF2B5EF4-FFF2-40B4-BE49-F238E27FC236}">
                  <a16:creationId xmlns:a16="http://schemas.microsoft.com/office/drawing/2014/main" id="{5E56F75D-3546-4303-9EEE-4724DE1C84EC}"/>
                </a:ext>
              </a:extLst>
            </p:cNvPr>
            <p:cNvSpPr/>
            <p:nvPr/>
          </p:nvSpPr>
          <p:spPr bwMode="auto">
            <a:xfrm>
              <a:off x="9211978" y="1845967"/>
              <a:ext cx="104924" cy="10492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98" name="Rechteck 497">
              <a:extLst>
                <a:ext uri="{FF2B5EF4-FFF2-40B4-BE49-F238E27FC236}">
                  <a16:creationId xmlns:a16="http://schemas.microsoft.com/office/drawing/2014/main" id="{6AF2EBFC-0A1A-4DFE-A034-1A353ECB6313}"/>
                </a:ext>
              </a:extLst>
            </p:cNvPr>
            <p:cNvSpPr/>
            <p:nvPr/>
          </p:nvSpPr>
          <p:spPr bwMode="auto">
            <a:xfrm>
              <a:off x="9855002" y="1883184"/>
              <a:ext cx="104924" cy="104924"/>
            </a:xfrm>
            <a:prstGeom prst="rect">
              <a:avLst/>
            </a:prstGeom>
            <a:solidFill>
              <a:schemeClr val="accent4"/>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459" name="Gruppieren 458">
            <a:extLst>
              <a:ext uri="{FF2B5EF4-FFF2-40B4-BE49-F238E27FC236}">
                <a16:creationId xmlns:a16="http://schemas.microsoft.com/office/drawing/2014/main" id="{A73A2204-E334-46E7-9F3D-E35070B73CE9}"/>
              </a:ext>
            </a:extLst>
          </p:cNvPr>
          <p:cNvGrpSpPr/>
          <p:nvPr/>
        </p:nvGrpSpPr>
        <p:grpSpPr>
          <a:xfrm>
            <a:off x="1556894" y="2607356"/>
            <a:ext cx="3921253" cy="1152538"/>
            <a:chOff x="6579029" y="1725974"/>
            <a:chExt cx="3380897" cy="993716"/>
          </a:xfrm>
        </p:grpSpPr>
        <p:sp>
          <p:nvSpPr>
            <p:cNvPr id="462" name="Freihandform: Form 461">
              <a:extLst>
                <a:ext uri="{FF2B5EF4-FFF2-40B4-BE49-F238E27FC236}">
                  <a16:creationId xmlns:a16="http://schemas.microsoft.com/office/drawing/2014/main" id="{02B425EA-0F6D-47E5-95A3-D34B67A66483}"/>
                </a:ext>
              </a:extLst>
            </p:cNvPr>
            <p:cNvSpPr/>
            <p:nvPr/>
          </p:nvSpPr>
          <p:spPr bwMode="auto">
            <a:xfrm>
              <a:off x="6629400" y="1781175"/>
              <a:ext cx="3282315" cy="885825"/>
            </a:xfrm>
            <a:custGeom>
              <a:avLst/>
              <a:gdLst>
                <a:gd name="connsiteX0" fmla="*/ 0 w 3282315"/>
                <a:gd name="connsiteY0" fmla="*/ 0 h 885825"/>
                <a:gd name="connsiteX1" fmla="*/ 661035 w 3282315"/>
                <a:gd name="connsiteY1" fmla="*/ 371475 h 885825"/>
                <a:gd name="connsiteX2" fmla="*/ 1323975 w 3282315"/>
                <a:gd name="connsiteY2" fmla="*/ 483870 h 885825"/>
                <a:gd name="connsiteX3" fmla="*/ 1975485 w 3282315"/>
                <a:gd name="connsiteY3" fmla="*/ 651510 h 885825"/>
                <a:gd name="connsiteX4" fmla="*/ 2632710 w 3282315"/>
                <a:gd name="connsiteY4" fmla="*/ 714375 h 885825"/>
                <a:gd name="connsiteX5" fmla="*/ 3282315 w 3282315"/>
                <a:gd name="connsiteY5" fmla="*/ 88582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315" h="885825">
                  <a:moveTo>
                    <a:pt x="0" y="0"/>
                  </a:moveTo>
                  <a:lnTo>
                    <a:pt x="661035" y="371475"/>
                  </a:lnTo>
                  <a:lnTo>
                    <a:pt x="1323975" y="483870"/>
                  </a:lnTo>
                  <a:lnTo>
                    <a:pt x="1975485" y="651510"/>
                  </a:lnTo>
                  <a:lnTo>
                    <a:pt x="2632710" y="714375"/>
                  </a:lnTo>
                  <a:lnTo>
                    <a:pt x="3282315" y="885825"/>
                  </a:lnTo>
                </a:path>
              </a:pathLst>
            </a:custGeom>
            <a:noFill/>
            <a:ln w="19050"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64" name="Rechteck 463">
              <a:extLst>
                <a:ext uri="{FF2B5EF4-FFF2-40B4-BE49-F238E27FC236}">
                  <a16:creationId xmlns:a16="http://schemas.microsoft.com/office/drawing/2014/main" id="{ABD2C655-3473-4BD7-9C6D-9DFEE9E1C648}"/>
                </a:ext>
              </a:extLst>
            </p:cNvPr>
            <p:cNvSpPr/>
            <p:nvPr/>
          </p:nvSpPr>
          <p:spPr bwMode="auto">
            <a:xfrm>
              <a:off x="7241965" y="2098956"/>
              <a:ext cx="104924" cy="10492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67" name="Rechteck 466">
              <a:extLst>
                <a:ext uri="{FF2B5EF4-FFF2-40B4-BE49-F238E27FC236}">
                  <a16:creationId xmlns:a16="http://schemas.microsoft.com/office/drawing/2014/main" id="{C572CF13-3049-442C-91AE-C8115476EF31}"/>
                </a:ext>
              </a:extLst>
            </p:cNvPr>
            <p:cNvSpPr/>
            <p:nvPr/>
          </p:nvSpPr>
          <p:spPr bwMode="auto">
            <a:xfrm>
              <a:off x="7898636" y="2213444"/>
              <a:ext cx="104924" cy="10492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69" name="Rechteck 468">
              <a:extLst>
                <a:ext uri="{FF2B5EF4-FFF2-40B4-BE49-F238E27FC236}">
                  <a16:creationId xmlns:a16="http://schemas.microsoft.com/office/drawing/2014/main" id="{70F708D1-069B-4BAA-9C81-DFBF6FD3EE6B}"/>
                </a:ext>
              </a:extLst>
            </p:cNvPr>
            <p:cNvSpPr/>
            <p:nvPr/>
          </p:nvSpPr>
          <p:spPr bwMode="auto">
            <a:xfrm>
              <a:off x="8555307" y="2385112"/>
              <a:ext cx="104924" cy="10492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72" name="Rechteck 471">
              <a:extLst>
                <a:ext uri="{FF2B5EF4-FFF2-40B4-BE49-F238E27FC236}">
                  <a16:creationId xmlns:a16="http://schemas.microsoft.com/office/drawing/2014/main" id="{0EC27E8E-002A-4B80-BFF1-82FC2282C2DD}"/>
                </a:ext>
              </a:extLst>
            </p:cNvPr>
            <p:cNvSpPr/>
            <p:nvPr/>
          </p:nvSpPr>
          <p:spPr bwMode="auto">
            <a:xfrm>
              <a:off x="9211978" y="2445827"/>
              <a:ext cx="104924" cy="10492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74" name="Rechteck 473">
              <a:extLst>
                <a:ext uri="{FF2B5EF4-FFF2-40B4-BE49-F238E27FC236}">
                  <a16:creationId xmlns:a16="http://schemas.microsoft.com/office/drawing/2014/main" id="{7D30D720-4175-40C6-9CF0-26D2B03AC5F7}"/>
                </a:ext>
              </a:extLst>
            </p:cNvPr>
            <p:cNvSpPr/>
            <p:nvPr/>
          </p:nvSpPr>
          <p:spPr bwMode="auto">
            <a:xfrm>
              <a:off x="9855002" y="2614766"/>
              <a:ext cx="104924" cy="10492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77" name="Rechteck 476">
              <a:extLst>
                <a:ext uri="{FF2B5EF4-FFF2-40B4-BE49-F238E27FC236}">
                  <a16:creationId xmlns:a16="http://schemas.microsoft.com/office/drawing/2014/main" id="{347758F9-CF89-43B0-8396-44F13DF23233}"/>
                </a:ext>
              </a:extLst>
            </p:cNvPr>
            <p:cNvSpPr/>
            <p:nvPr/>
          </p:nvSpPr>
          <p:spPr bwMode="auto">
            <a:xfrm>
              <a:off x="6579029" y="1725974"/>
              <a:ext cx="104924" cy="104924"/>
            </a:xfrm>
            <a:prstGeom prst="rect">
              <a:avLst/>
            </a:prstGeom>
            <a:solidFill>
              <a:schemeClr val="bg1"/>
            </a:solidFill>
            <a:ln w="19050" cap="flat" cmpd="sng" algn="ctr">
              <a:solidFill>
                <a:schemeClr val="accent4"/>
              </a:solidFill>
              <a:prstDash val="solid"/>
              <a:round/>
              <a:headEnd type="none" w="med" len="med"/>
              <a:tailEnd type="triangl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
        <p:nvSpPr>
          <p:cNvPr id="636" name="Textfeld 635">
            <a:extLst>
              <a:ext uri="{FF2B5EF4-FFF2-40B4-BE49-F238E27FC236}">
                <a16:creationId xmlns:a16="http://schemas.microsoft.com/office/drawing/2014/main" id="{A847A456-8946-4837-8862-6351D6756A65}"/>
              </a:ext>
            </a:extLst>
          </p:cNvPr>
          <p:cNvSpPr txBox="1"/>
          <p:nvPr/>
        </p:nvSpPr>
        <p:spPr>
          <a:xfrm>
            <a:off x="588882" y="4649391"/>
            <a:ext cx="5039165" cy="600164"/>
          </a:xfrm>
          <a:prstGeom prst="rect">
            <a:avLst/>
          </a:prstGeom>
          <a:noFill/>
        </p:spPr>
        <p:txBody>
          <a:bodyPr wrap="square" rtlCol="0">
            <a:spAutoFit/>
          </a:bodyPr>
          <a:lstStyle/>
          <a:p>
            <a:pPr>
              <a:tabLst>
                <a:tab pos="2060575" algn="l"/>
              </a:tabLst>
            </a:pPr>
            <a:r>
              <a:rPr lang="de-DE" sz="1100" b="1" dirty="0">
                <a:solidFill>
                  <a:srgbClr val="515151"/>
                </a:solidFill>
              </a:rPr>
              <a:t>Patienten (n)</a:t>
            </a:r>
          </a:p>
          <a:p>
            <a:pPr>
              <a:tabLst>
                <a:tab pos="2060575" algn="l"/>
              </a:tabLst>
            </a:pPr>
            <a:r>
              <a:rPr lang="de-DE" sz="1100" dirty="0">
                <a:solidFill>
                  <a:srgbClr val="515151"/>
                </a:solidFill>
              </a:rPr>
              <a:t>Alendronat    657             642              628              599              580             553</a:t>
            </a:r>
          </a:p>
          <a:p>
            <a:pPr>
              <a:tabLst>
                <a:tab pos="2060575" algn="l"/>
              </a:tabLst>
            </a:pPr>
            <a:r>
              <a:rPr lang="de-DE" sz="1100" dirty="0">
                <a:solidFill>
                  <a:srgbClr val="515151"/>
                </a:solidFill>
              </a:rPr>
              <a:t>Placebo        437</a:t>
            </a:r>
            <a:r>
              <a:rPr lang="de-DE" sz="1100" spc="-10" dirty="0">
                <a:solidFill>
                  <a:srgbClr val="515151"/>
                </a:solidFill>
              </a:rPr>
              <a:t>              </a:t>
            </a:r>
            <a:r>
              <a:rPr lang="de-DE" sz="1100" dirty="0">
                <a:solidFill>
                  <a:srgbClr val="515151"/>
                </a:solidFill>
              </a:rPr>
              <a:t>428              415              401              380             361</a:t>
            </a:r>
          </a:p>
        </p:txBody>
      </p:sp>
    </p:spTree>
    <p:extLst>
      <p:ext uri="{BB962C8B-B14F-4D97-AF65-F5344CB8AC3E}">
        <p14:creationId xmlns:p14="http://schemas.microsoft.com/office/powerpoint/2010/main" val="6381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9546" y="5876114"/>
            <a:ext cx="2585656" cy="257045"/>
          </a:xfrm>
          <a:prstGeom prst="rect">
            <a:avLst/>
          </a:prstGeom>
          <a:blipFill>
            <a:blip r:embed="rId3" cstate="print"/>
            <a:stretch>
              <a:fillRect/>
            </a:stretch>
          </a:blipFill>
        </p:spPr>
        <p:txBody>
          <a:bodyPr wrap="square" lIns="0" tIns="0" rIns="0" bIns="0" rtlCol="0"/>
          <a:lstStyle/>
          <a:p>
            <a:endParaRPr sz="1632" dirty="0"/>
          </a:p>
        </p:txBody>
      </p:sp>
      <p:sp>
        <p:nvSpPr>
          <p:cNvPr id="36" name="Text Placeholder 2">
            <a:extLst>
              <a:ext uri="{FF2B5EF4-FFF2-40B4-BE49-F238E27FC236}">
                <a16:creationId xmlns:a16="http://schemas.microsoft.com/office/drawing/2014/main" id="{958FA5C3-1C4F-4149-A8F0-1821368D0624}"/>
              </a:ext>
            </a:extLst>
          </p:cNvPr>
          <p:cNvSpPr txBox="1">
            <a:spLocks/>
          </p:cNvSpPr>
          <p:nvPr/>
        </p:nvSpPr>
        <p:spPr>
          <a:xfrm>
            <a:off x="1321809" y="5798445"/>
            <a:ext cx="9403773" cy="531812"/>
          </a:xfrm>
          <a:prstGeom prst="rect">
            <a:avLst/>
          </a:prstGeom>
          <a:solidFill>
            <a:schemeClr val="bg1"/>
          </a:solidFill>
          <a:ln w="9525" algn="ctr">
            <a:noFill/>
            <a:miter lim="800000"/>
            <a:headEnd/>
            <a:tailEnd/>
          </a:ln>
          <a:effectLst/>
        </p:spPr>
        <p:txBody>
          <a:bodyPr vert="horz" wrap="square" lIns="82918" tIns="41459" rIns="82918" bIns="41459" numCol="1" anchor="b" anchorCtr="0" compatLnSpc="1">
            <a:prstTxWarp prst="textNoShape">
              <a:avLst/>
            </a:prstTxWarp>
            <a:noAutofit/>
          </a:bodyPr>
          <a:lstStyle>
            <a:lvl1pPr indent="0" fontAlgn="base">
              <a:lnSpc>
                <a:spcPct val="100000"/>
              </a:lnSpc>
              <a:spcBef>
                <a:spcPts val="0"/>
              </a:spcBef>
              <a:spcAft>
                <a:spcPct val="0"/>
              </a:spcAft>
              <a:buClr>
                <a:schemeClr val="accent1"/>
              </a:buClr>
              <a:buFont typeface="Wingdings" panose="05000000000000000000" pitchFamily="2" charset="2"/>
              <a:buNone/>
              <a:defRPr sz="877">
                <a:solidFill>
                  <a:srgbClr val="777777"/>
                </a:solidFill>
                <a:latin typeface="Arial" panose="020B0604020202020204" pitchFamily="34" charset="0"/>
                <a:cs typeface="Arial" panose="020B0604020202020204" pitchFamily="34" charset="0"/>
              </a:defRPr>
            </a:lvl1pPr>
            <a:lvl2pPr marL="551376" indent="-250626" fontAlgn="base">
              <a:lnSpc>
                <a:spcPct val="95000"/>
              </a:lnSpc>
              <a:spcBef>
                <a:spcPct val="20000"/>
              </a:spcBef>
              <a:spcAft>
                <a:spcPct val="0"/>
              </a:spcAft>
              <a:buClr>
                <a:schemeClr val="accent1"/>
              </a:buClr>
              <a:buFont typeface="Arial" panose="020B0604020202020204" pitchFamily="34" charset="0"/>
              <a:buChar char="•"/>
              <a:defRPr sz="2105">
                <a:latin typeface="Calibri" panose="020F0502020204030204" pitchFamily="34" charset="0"/>
                <a:cs typeface="Calibri" panose="020F0502020204030204" pitchFamily="34" charset="0"/>
              </a:defRPr>
            </a:lvl2pPr>
            <a:lvl3pPr marL="852125" indent="-250626" fontAlgn="base">
              <a:lnSpc>
                <a:spcPct val="95000"/>
              </a:lnSpc>
              <a:spcBef>
                <a:spcPct val="20000"/>
              </a:spcBef>
              <a:spcAft>
                <a:spcPct val="0"/>
              </a:spcAft>
              <a:buClr>
                <a:schemeClr val="accent1"/>
              </a:buClr>
              <a:buFont typeface="Arial" panose="020B0604020202020204" pitchFamily="34" charset="0"/>
              <a:buChar char="-"/>
              <a:defRPr sz="1754">
                <a:latin typeface="Calibri" panose="020F0502020204030204" pitchFamily="34" charset="0"/>
                <a:cs typeface="Calibri" panose="020F0502020204030204" pitchFamily="34" charset="0"/>
              </a:defRPr>
            </a:lvl3pPr>
            <a:lvl4pPr marL="1152876" indent="-250626" fontAlgn="base">
              <a:lnSpc>
                <a:spcPct val="95000"/>
              </a:lnSpc>
              <a:spcBef>
                <a:spcPct val="20000"/>
              </a:spcBef>
              <a:spcAft>
                <a:spcPct val="0"/>
              </a:spcAft>
              <a:buClr>
                <a:schemeClr val="accent1"/>
              </a:buClr>
              <a:buFont typeface="Wingdings" panose="05000000000000000000" pitchFamily="2" charset="2"/>
              <a:buChar char="§"/>
              <a:defRPr sz="1754">
                <a:latin typeface="Calibri" panose="020F0502020204030204" pitchFamily="34" charset="0"/>
                <a:cs typeface="Calibri" panose="020F0502020204030204" pitchFamily="34" charset="0"/>
              </a:defRPr>
            </a:lvl4pPr>
            <a:lvl5pPr marL="1353376" indent="-150375" fontAlgn="base">
              <a:lnSpc>
                <a:spcPct val="95000"/>
              </a:lnSpc>
              <a:spcBef>
                <a:spcPct val="20000"/>
              </a:spcBef>
              <a:spcAft>
                <a:spcPct val="0"/>
              </a:spcAft>
              <a:buClr>
                <a:schemeClr val="accent1"/>
              </a:buClr>
              <a:buSzPct val="75000"/>
              <a:buFont typeface="Courier New" panose="02070309020205020404" pitchFamily="49" charset="0"/>
              <a:buChar char="o"/>
              <a:defRPr sz="1754">
                <a:latin typeface="Calibri" panose="020F0502020204030204" pitchFamily="34" charset="0"/>
                <a:cs typeface="Calibri" panose="020F0502020204030204" pitchFamily="34" charset="0"/>
              </a:defRPr>
            </a:lvl5pPr>
            <a:lvl6pPr marL="1654126" indent="-150375" fontAlgn="base">
              <a:lnSpc>
                <a:spcPct val="95000"/>
              </a:lnSpc>
              <a:spcBef>
                <a:spcPct val="20000"/>
              </a:spcBef>
              <a:spcAft>
                <a:spcPct val="0"/>
              </a:spcAft>
              <a:buClr>
                <a:schemeClr val="accent1"/>
              </a:buClr>
              <a:buChar char="•"/>
              <a:defRPr sz="1053"/>
            </a:lvl6pPr>
            <a:lvl7pPr marL="1954876" indent="-150375" fontAlgn="base">
              <a:lnSpc>
                <a:spcPct val="95000"/>
              </a:lnSpc>
              <a:spcBef>
                <a:spcPct val="20000"/>
              </a:spcBef>
              <a:spcAft>
                <a:spcPct val="0"/>
              </a:spcAft>
              <a:buClr>
                <a:schemeClr val="accent1"/>
              </a:buClr>
              <a:buChar char="•"/>
              <a:defRPr sz="1053"/>
            </a:lvl7pPr>
            <a:lvl8pPr marL="2255626" indent="-150375" fontAlgn="base">
              <a:lnSpc>
                <a:spcPct val="95000"/>
              </a:lnSpc>
              <a:spcBef>
                <a:spcPct val="20000"/>
              </a:spcBef>
              <a:spcAft>
                <a:spcPct val="0"/>
              </a:spcAft>
              <a:buClr>
                <a:schemeClr val="accent1"/>
              </a:buClr>
              <a:buChar char="•"/>
              <a:defRPr sz="1053"/>
            </a:lvl8pPr>
            <a:lvl9pPr marL="2556376" indent="-150375" fontAlgn="base">
              <a:lnSpc>
                <a:spcPct val="95000"/>
              </a:lnSpc>
              <a:spcBef>
                <a:spcPct val="20000"/>
              </a:spcBef>
              <a:spcAft>
                <a:spcPct val="0"/>
              </a:spcAft>
              <a:buClr>
                <a:schemeClr val="accent1"/>
              </a:buClr>
              <a:buChar char="•"/>
              <a:defRPr sz="1053"/>
            </a:lvl9pPr>
          </a:lstStyle>
          <a:p>
            <a:r>
              <a:rPr lang="de-DE" sz="795" dirty="0"/>
              <a:t>. </a:t>
            </a:r>
            <a:endParaRPr lang="de-de" sz="795" dirty="0"/>
          </a:p>
        </p:txBody>
      </p:sp>
      <p:sp>
        <p:nvSpPr>
          <p:cNvPr id="43" name="Titel 42">
            <a:extLst>
              <a:ext uri="{FF2B5EF4-FFF2-40B4-BE49-F238E27FC236}">
                <a16:creationId xmlns:a16="http://schemas.microsoft.com/office/drawing/2014/main" id="{2C7F17AB-1C4D-4A7C-98AD-C7EC1D5C50F1}"/>
              </a:ext>
            </a:extLst>
          </p:cNvPr>
          <p:cNvSpPr>
            <a:spLocks noGrp="1"/>
          </p:cNvSpPr>
          <p:nvPr>
            <p:ph type="title"/>
          </p:nvPr>
        </p:nvSpPr>
        <p:spPr/>
        <p:txBody>
          <a:bodyPr/>
          <a:lstStyle/>
          <a:p>
            <a:r>
              <a:rPr lang="de-DE" b="1" dirty="0"/>
              <a:t>Bei Bisphosphonaten ist eine Therapiepause bei manchen Patienten möglich</a:t>
            </a:r>
          </a:p>
        </p:txBody>
      </p:sp>
      <p:sp>
        <p:nvSpPr>
          <p:cNvPr id="45" name="Textplatzhalter 44">
            <a:extLst>
              <a:ext uri="{FF2B5EF4-FFF2-40B4-BE49-F238E27FC236}">
                <a16:creationId xmlns:a16="http://schemas.microsoft.com/office/drawing/2014/main" id="{0D9FE146-0627-4676-8E85-5708D8380EF5}"/>
              </a:ext>
            </a:extLst>
          </p:cNvPr>
          <p:cNvSpPr>
            <a:spLocks noGrp="1"/>
          </p:cNvSpPr>
          <p:nvPr>
            <p:ph type="body" sz="quarter" idx="10"/>
          </p:nvPr>
        </p:nvSpPr>
        <p:spPr>
          <a:xfrm>
            <a:off x="661988" y="5595554"/>
            <a:ext cx="11131550" cy="1195657"/>
          </a:xfrm>
          <a:noFill/>
        </p:spPr>
        <p:txBody>
          <a:bodyPr/>
          <a:lstStyle/>
          <a:p>
            <a:pPr>
              <a:buAutoNum type="arabicParenBoth"/>
            </a:pPr>
            <a:r>
              <a:rPr lang="de-DE" sz="800" dirty="0"/>
              <a:t> Basierend auf den Hinweisen auf eine Verringerung der Wirbelkörperfrakturen in der FLEX- und der Horizon-Verlängerungsstudie kann die BP-Therapie 10 Jahre mit oralen BPs oder bis zu 6 Jahren mit intravenösen BPs fortgesetzt werden. Bei Patienten, die während der Therapie eine Fraktur aufweisen, die Einhaltung beurteilen und sekundäre Ursachen für Osteoporose ausschließen. Das Management bei Hochrisikopatienten nach 10 Jahren BP-Therapie wird im Text (</a:t>
            </a:r>
            <a:r>
              <a:rPr lang="de-DE" sz="800" dirty="0" err="1"/>
              <a:t>Anmerk</a:t>
            </a:r>
            <a:r>
              <a:rPr lang="de-DE" sz="800" dirty="0"/>
              <a:t>.: der Publikation) diskutiert. (2) Die Vorteile der Umstellung auf eine alternative Antifrakturtherapie nach längerer Bisphosphonat-Behandlung wurden nicht ausreichend untersucht. (3) Basierend auf der FLEX- und der Horizon-Erweiterungsstudie (kaukasische Frauen) gilt dies möglicherweise nicht für andere Bevölkerungsgruppen. (4) Hohes Frakturrisiko: definiert durch das Alter (70–75 Jahre), andere starke Risikofaktoren für Frakturen oder den FRAX-Frakturrisiko-Score, der über den länderspezifischen Schwellenwerten liegt. Die Anwendung von FRAX bei Patienten unter Therapie wurde nur in der Manitoba-Beobachtungskohorte bewertet. (5) Die Neubewertung umfasst die klinische Bewertung sowie die Risikobewertung einschließlich der Risikofaktoren und sie kann die Messung der Knochendichte durch DXA umfassen. Das Überwachungsintervall mit DXA sollte auf Veränderungen basieren, die nachweisbar und klinisch signifikant sind. Bei Patienten mit einer neuen Fraktur oder angesichts des erwarteten beschleunigten Knochenverlusts (z. B. Einleitung eines Aromatasehemmers oder einer Glukokortikoidtherapie) kann eine erneute Beurteilung nach weniger als 2 Jahren erforderlich sein. </a:t>
            </a:r>
          </a:p>
          <a:p>
            <a:r>
              <a:rPr lang="de-DE" sz="800" dirty="0"/>
              <a:t>BMD = Knochenmineraldichte (</a:t>
            </a:r>
            <a:r>
              <a:rPr lang="en-US" sz="800" dirty="0"/>
              <a:t>bone mineral density</a:t>
            </a:r>
            <a:r>
              <a:rPr lang="de-DE" sz="800" dirty="0"/>
              <a:t>), BP = Bisphosphonate, DXA = </a:t>
            </a:r>
            <a:r>
              <a:rPr lang="en-US" sz="800" dirty="0"/>
              <a:t>Dual-X-Ray-</a:t>
            </a:r>
            <a:r>
              <a:rPr lang="en-US" sz="800" dirty="0" err="1"/>
              <a:t>Absorptiometrie</a:t>
            </a:r>
            <a:r>
              <a:rPr lang="en-US" sz="800" dirty="0"/>
              <a:t>, F</a:t>
            </a:r>
            <a:r>
              <a:rPr lang="de-DE" sz="800" dirty="0"/>
              <a:t>LEX = </a:t>
            </a:r>
            <a:r>
              <a:rPr lang="de-DE" sz="800" dirty="0" err="1"/>
              <a:t>Fracture</a:t>
            </a:r>
            <a:r>
              <a:rPr lang="de-DE" sz="800" dirty="0"/>
              <a:t> Intervention Trial Long-term Extension,</a:t>
            </a:r>
            <a:r>
              <a:rPr lang="en-US" sz="800" dirty="0"/>
              <a:t> FRAX = Fracture Risk Assessment Tool, </a:t>
            </a:r>
            <a:r>
              <a:rPr lang="de-DE" sz="800" dirty="0" err="1"/>
              <a:t>i.v.</a:t>
            </a:r>
            <a:r>
              <a:rPr lang="de-DE" sz="800" dirty="0"/>
              <a:t> = intravenös. </a:t>
            </a:r>
          </a:p>
          <a:p>
            <a:r>
              <a:rPr lang="de-DE" sz="880" dirty="0">
                <a:solidFill>
                  <a:srgbClr val="3B839F"/>
                </a:solidFill>
              </a:rPr>
              <a:t>Adler RA et al. Bone Miner Res 2016; 31 (1): 16</a:t>
            </a:r>
            <a:r>
              <a:rPr lang="de-de" dirty="0">
                <a:solidFill>
                  <a:srgbClr val="3B839F"/>
                </a:solidFill>
              </a:rPr>
              <a:t>–</a:t>
            </a:r>
            <a:r>
              <a:rPr lang="de-DE" sz="880" dirty="0">
                <a:solidFill>
                  <a:srgbClr val="3B839F"/>
                </a:solidFill>
              </a:rPr>
              <a:t>35. </a:t>
            </a:r>
          </a:p>
        </p:txBody>
      </p:sp>
      <p:grpSp>
        <p:nvGrpSpPr>
          <p:cNvPr id="24" name="Gruppieren 23">
            <a:extLst>
              <a:ext uri="{FF2B5EF4-FFF2-40B4-BE49-F238E27FC236}">
                <a16:creationId xmlns:a16="http://schemas.microsoft.com/office/drawing/2014/main" id="{24808EDF-0FF9-402C-9C46-3148321EF29E}"/>
              </a:ext>
            </a:extLst>
          </p:cNvPr>
          <p:cNvGrpSpPr/>
          <p:nvPr/>
        </p:nvGrpSpPr>
        <p:grpSpPr>
          <a:xfrm>
            <a:off x="1684250" y="1447784"/>
            <a:ext cx="9179013" cy="3810820"/>
            <a:chOff x="1684250" y="1472104"/>
            <a:chExt cx="9179013" cy="3810820"/>
          </a:xfrm>
        </p:grpSpPr>
        <p:sp>
          <p:nvSpPr>
            <p:cNvPr id="22" name="Textfeld 21">
              <a:extLst>
                <a:ext uri="{FF2B5EF4-FFF2-40B4-BE49-F238E27FC236}">
                  <a16:creationId xmlns:a16="http://schemas.microsoft.com/office/drawing/2014/main" id="{E69AC42E-DD25-4B5F-88AD-D4A63AF1B997}"/>
                </a:ext>
              </a:extLst>
            </p:cNvPr>
            <p:cNvSpPr txBox="1"/>
            <p:nvPr/>
          </p:nvSpPr>
          <p:spPr>
            <a:xfrm>
              <a:off x="3407978" y="1472104"/>
              <a:ext cx="5086463" cy="512881"/>
            </a:xfrm>
            <a:prstGeom prst="rect">
              <a:avLst/>
            </a:prstGeom>
            <a:solidFill>
              <a:srgbClr val="3B839F"/>
            </a:solidFill>
            <a:ln>
              <a:noFill/>
            </a:ln>
          </p:spPr>
          <p:txBody>
            <a:bodyPr wrap="square" rtlCol="0" anchor="ctr" anchorCtr="0">
              <a:noAutofit/>
            </a:bodyPr>
            <a:lstStyle/>
            <a:p>
              <a:pPr algn="ctr">
                <a:lnSpc>
                  <a:spcPct val="95000"/>
                </a:lnSpc>
              </a:pPr>
              <a:r>
                <a:rPr lang="de-DE" sz="1400" dirty="0">
                  <a:solidFill>
                    <a:schemeClr val="bg1"/>
                  </a:solidFill>
                  <a:latin typeface="Arial" panose="020B0604020202020204" pitchFamily="34" charset="0"/>
                  <a:cs typeface="Arial" panose="020B0604020202020204" pitchFamily="34" charset="0"/>
                </a:rPr>
                <a:t>postmenopausale Frauen unter Bisphosphonat-Therapie </a:t>
              </a:r>
            </a:p>
            <a:p>
              <a:pPr algn="ctr">
                <a:lnSpc>
                  <a:spcPct val="95000"/>
                </a:lnSpc>
              </a:pPr>
              <a:r>
                <a:rPr lang="de-DE" sz="1400" dirty="0">
                  <a:solidFill>
                    <a:schemeClr val="bg1"/>
                  </a:solidFill>
                  <a:latin typeface="Arial" panose="020B0604020202020204" pitchFamily="34" charset="0"/>
                  <a:cs typeface="Arial" panose="020B0604020202020204" pitchFamily="34" charset="0"/>
                </a:rPr>
                <a:t>(oral ≥ 5 Jahre oder i. v. ≥ 3 Jahre)</a:t>
              </a:r>
            </a:p>
          </p:txBody>
        </p:sp>
        <p:sp>
          <p:nvSpPr>
            <p:cNvPr id="26" name="Textfeld 25">
              <a:extLst>
                <a:ext uri="{FF2B5EF4-FFF2-40B4-BE49-F238E27FC236}">
                  <a16:creationId xmlns:a16="http://schemas.microsoft.com/office/drawing/2014/main" id="{30F9E4B5-170D-4B43-8688-C0D1DC781832}"/>
                </a:ext>
              </a:extLst>
            </p:cNvPr>
            <p:cNvSpPr txBox="1"/>
            <p:nvPr/>
          </p:nvSpPr>
          <p:spPr>
            <a:xfrm>
              <a:off x="1684250" y="2186401"/>
              <a:ext cx="8533919" cy="369356"/>
            </a:xfrm>
            <a:prstGeom prst="rect">
              <a:avLst/>
            </a:prstGeom>
            <a:solidFill>
              <a:schemeClr val="accent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Osteoporotische Frakturen der Hüfte, Wirbelsäule oder multiple Frakturen vor oder während der Therapie?</a:t>
              </a:r>
            </a:p>
          </p:txBody>
        </p:sp>
        <p:sp>
          <p:nvSpPr>
            <p:cNvPr id="27" name="Textfeld 26">
              <a:extLst>
                <a:ext uri="{FF2B5EF4-FFF2-40B4-BE49-F238E27FC236}">
                  <a16:creationId xmlns:a16="http://schemas.microsoft.com/office/drawing/2014/main" id="{80E3658F-2263-4445-BC2F-24BDBE407241}"/>
                </a:ext>
              </a:extLst>
            </p:cNvPr>
            <p:cNvSpPr txBox="1"/>
            <p:nvPr/>
          </p:nvSpPr>
          <p:spPr>
            <a:xfrm>
              <a:off x="3357476" y="2712113"/>
              <a:ext cx="367142" cy="276999"/>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ja</a:t>
              </a:r>
            </a:p>
          </p:txBody>
        </p:sp>
        <p:sp>
          <p:nvSpPr>
            <p:cNvPr id="28" name="Textfeld 27">
              <a:extLst>
                <a:ext uri="{FF2B5EF4-FFF2-40B4-BE49-F238E27FC236}">
                  <a16:creationId xmlns:a16="http://schemas.microsoft.com/office/drawing/2014/main" id="{C4DE3806-66FE-4574-9179-DBABD8D9EB92}"/>
                </a:ext>
              </a:extLst>
            </p:cNvPr>
            <p:cNvSpPr txBox="1"/>
            <p:nvPr/>
          </p:nvSpPr>
          <p:spPr>
            <a:xfrm flipH="1">
              <a:off x="4443781" y="4162058"/>
              <a:ext cx="475484" cy="276999"/>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ja</a:t>
              </a:r>
            </a:p>
          </p:txBody>
        </p:sp>
        <p:sp>
          <p:nvSpPr>
            <p:cNvPr id="29" name="Textfeld 28">
              <a:extLst>
                <a:ext uri="{FF2B5EF4-FFF2-40B4-BE49-F238E27FC236}">
                  <a16:creationId xmlns:a16="http://schemas.microsoft.com/office/drawing/2014/main" id="{4226034D-6892-48CD-8888-A4E194E0E62B}"/>
                </a:ext>
              </a:extLst>
            </p:cNvPr>
            <p:cNvSpPr txBox="1"/>
            <p:nvPr/>
          </p:nvSpPr>
          <p:spPr>
            <a:xfrm>
              <a:off x="7987536" y="2712113"/>
              <a:ext cx="470220" cy="276999"/>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nein</a:t>
              </a:r>
            </a:p>
          </p:txBody>
        </p:sp>
        <p:sp>
          <p:nvSpPr>
            <p:cNvPr id="30" name="Textfeld 29">
              <a:extLst>
                <a:ext uri="{FF2B5EF4-FFF2-40B4-BE49-F238E27FC236}">
                  <a16:creationId xmlns:a16="http://schemas.microsoft.com/office/drawing/2014/main" id="{7DED0210-870A-45D0-83EA-8311D56044A7}"/>
                </a:ext>
              </a:extLst>
            </p:cNvPr>
            <p:cNvSpPr txBox="1"/>
            <p:nvPr/>
          </p:nvSpPr>
          <p:spPr>
            <a:xfrm>
              <a:off x="9267362" y="4162058"/>
              <a:ext cx="470220" cy="276999"/>
            </a:xfrm>
            <a:prstGeom prst="rect">
              <a:avLst/>
            </a:prstGeom>
            <a:noFill/>
          </p:spPr>
          <p:txBody>
            <a:bodyPr wrap="square" rtlCol="0">
              <a:spAutoFit/>
            </a:bodyPr>
            <a:lstStyle/>
            <a:p>
              <a:pPr algn="ctr"/>
              <a:r>
                <a:rPr lang="de-DE" sz="1200" dirty="0">
                  <a:latin typeface="Arial" panose="020B0604020202020204" pitchFamily="34" charset="0"/>
                  <a:cs typeface="Arial" panose="020B0604020202020204" pitchFamily="34" charset="0"/>
                </a:rPr>
                <a:t>nein</a:t>
              </a:r>
            </a:p>
          </p:txBody>
        </p:sp>
        <p:sp>
          <p:nvSpPr>
            <p:cNvPr id="31" name="Textfeld 30">
              <a:extLst>
                <a:ext uri="{FF2B5EF4-FFF2-40B4-BE49-F238E27FC236}">
                  <a16:creationId xmlns:a16="http://schemas.microsoft.com/office/drawing/2014/main" id="{77764180-B8D1-4CB2-A02D-804101DF0A8E}"/>
                </a:ext>
              </a:extLst>
            </p:cNvPr>
            <p:cNvSpPr txBox="1"/>
            <p:nvPr/>
          </p:nvSpPr>
          <p:spPr>
            <a:xfrm>
              <a:off x="1684250" y="3007457"/>
              <a:ext cx="4140000" cy="1006116"/>
            </a:xfrm>
            <a:prstGeom prst="rect">
              <a:avLst/>
            </a:prstGeom>
            <a:solidFill>
              <a:schemeClr val="accent3">
                <a:lumMod val="40000"/>
                <a:lumOff val="6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Eine andauernde Bisphosphonat-Therapie</a:t>
              </a:r>
              <a:r>
                <a:rPr lang="de-DE" baseline="30000" dirty="0"/>
                <a:t>(1) </a:t>
              </a:r>
              <a:r>
                <a:rPr lang="de-DE" dirty="0"/>
                <a:t>oder der Wechsel auf eine alternative fraktur-vorbeugende Therapie</a:t>
              </a:r>
              <a:r>
                <a:rPr lang="de-DE" baseline="30000" dirty="0"/>
                <a:t>(2)</a:t>
              </a:r>
              <a:r>
                <a:rPr lang="de-DE" dirty="0"/>
                <a:t> können in Betracht gezogen werden. Neubewertung alle 2–3 Jahre</a:t>
              </a:r>
            </a:p>
          </p:txBody>
        </p:sp>
        <p:sp>
          <p:nvSpPr>
            <p:cNvPr id="32" name="Textfeld 31">
              <a:extLst>
                <a:ext uri="{FF2B5EF4-FFF2-40B4-BE49-F238E27FC236}">
                  <a16:creationId xmlns:a16="http://schemas.microsoft.com/office/drawing/2014/main" id="{0AC7B39F-4303-41CE-A568-5614A65F10CC}"/>
                </a:ext>
              </a:extLst>
            </p:cNvPr>
            <p:cNvSpPr txBox="1"/>
            <p:nvPr/>
          </p:nvSpPr>
          <p:spPr>
            <a:xfrm>
              <a:off x="6344307" y="3007457"/>
              <a:ext cx="3179181" cy="1006116"/>
            </a:xfrm>
            <a:prstGeom prst="rect">
              <a:avLst/>
            </a:prstGeom>
            <a:solidFill>
              <a:schemeClr val="accent6">
                <a:lumMod val="20000"/>
                <a:lumOff val="8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BMD-T-Score der Hüfte</a:t>
              </a:r>
              <a:br>
                <a:rPr lang="de-DE" dirty="0"/>
              </a:br>
              <a:r>
                <a:rPr lang="de-DE" dirty="0"/>
                <a:t>≤ -2,5</a:t>
              </a:r>
              <a:r>
                <a:rPr lang="de-DE" baseline="30000" dirty="0"/>
                <a:t>(3)</a:t>
              </a:r>
            </a:p>
            <a:p>
              <a:pPr>
                <a:lnSpc>
                  <a:spcPct val="95000"/>
                </a:lnSpc>
              </a:pPr>
              <a:r>
                <a:rPr lang="de-DE" dirty="0"/>
                <a:t>ODER</a:t>
              </a:r>
            </a:p>
            <a:p>
              <a:pPr>
                <a:lnSpc>
                  <a:spcPct val="95000"/>
                </a:lnSpc>
              </a:pPr>
              <a:r>
                <a:rPr lang="de-DE" dirty="0"/>
                <a:t>hohes Frakturrisiko</a:t>
              </a:r>
              <a:r>
                <a:rPr lang="de-DE" baseline="30000" dirty="0"/>
                <a:t>(4)</a:t>
              </a:r>
            </a:p>
          </p:txBody>
        </p:sp>
        <p:sp>
          <p:nvSpPr>
            <p:cNvPr id="33" name="Textfeld 32">
              <a:extLst>
                <a:ext uri="{FF2B5EF4-FFF2-40B4-BE49-F238E27FC236}">
                  <a16:creationId xmlns:a16="http://schemas.microsoft.com/office/drawing/2014/main" id="{57FCC789-FDB9-4374-BA46-A1FA6F332276}"/>
                </a:ext>
              </a:extLst>
            </p:cNvPr>
            <p:cNvSpPr txBox="1"/>
            <p:nvPr/>
          </p:nvSpPr>
          <p:spPr>
            <a:xfrm>
              <a:off x="2307966" y="4470742"/>
              <a:ext cx="5144268" cy="812182"/>
            </a:xfrm>
            <a:prstGeom prst="rect">
              <a:avLst/>
            </a:prstGeom>
            <a:solidFill>
              <a:schemeClr val="accent3">
                <a:lumMod val="40000"/>
                <a:lumOff val="6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Eine andauernde Bisphosphonat-Therapie für bis zu 10 Jahre</a:t>
              </a:r>
              <a:r>
                <a:rPr lang="de-DE" baseline="30000" dirty="0"/>
                <a:t>(1)</a:t>
              </a:r>
              <a:r>
                <a:rPr lang="de-DE" dirty="0"/>
                <a:t> oder der Wechsel auf eine alternative Antifrakturtherapie</a:t>
              </a:r>
              <a:r>
                <a:rPr lang="de-DE" baseline="30000" dirty="0"/>
                <a:t>(2)</a:t>
              </a:r>
              <a:r>
                <a:rPr lang="de-DE" dirty="0"/>
                <a:t> können in Betracht gezogen werden. </a:t>
              </a:r>
            </a:p>
          </p:txBody>
        </p:sp>
        <p:sp>
          <p:nvSpPr>
            <p:cNvPr id="34" name="Textfeld 33">
              <a:extLst>
                <a:ext uri="{FF2B5EF4-FFF2-40B4-BE49-F238E27FC236}">
                  <a16:creationId xmlns:a16="http://schemas.microsoft.com/office/drawing/2014/main" id="{EC915D50-3D64-478E-88BE-9F85EA29D3C7}"/>
                </a:ext>
              </a:extLst>
            </p:cNvPr>
            <p:cNvSpPr txBox="1"/>
            <p:nvPr/>
          </p:nvSpPr>
          <p:spPr>
            <a:xfrm>
              <a:off x="7648575" y="4470741"/>
              <a:ext cx="3214688" cy="812182"/>
            </a:xfrm>
            <a:prstGeom prst="rect">
              <a:avLst/>
            </a:prstGeom>
            <a:solidFill>
              <a:schemeClr val="accent6">
                <a:lumMod val="20000"/>
                <a:lumOff val="8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Eine Therapiepause kann in Betracht gezogen werden.</a:t>
              </a:r>
            </a:p>
            <a:p>
              <a:pPr>
                <a:lnSpc>
                  <a:spcPct val="95000"/>
                </a:lnSpc>
                <a:spcBef>
                  <a:spcPts val="600"/>
                </a:spcBef>
              </a:pPr>
              <a:r>
                <a:rPr lang="de-DE" dirty="0"/>
                <a:t>Neubewertung alle 2–3 Jahre</a:t>
              </a:r>
              <a:r>
                <a:rPr lang="de-DE" baseline="30000" dirty="0"/>
                <a:t>(5)</a:t>
              </a:r>
              <a:endParaRPr lang="de-DE" dirty="0"/>
            </a:p>
          </p:txBody>
        </p:sp>
        <p:cxnSp>
          <p:nvCxnSpPr>
            <p:cNvPr id="50" name="Gerade Verbindung mit Pfeil 49">
              <a:extLst>
                <a:ext uri="{FF2B5EF4-FFF2-40B4-BE49-F238E27FC236}">
                  <a16:creationId xmlns:a16="http://schemas.microsoft.com/office/drawing/2014/main" id="{C0F9BD35-F66C-4BC3-B3EE-82CD86FC65DA}"/>
                </a:ext>
              </a:extLst>
            </p:cNvPr>
            <p:cNvCxnSpPr>
              <a:cxnSpLocks/>
              <a:stCxn id="22" idx="2"/>
              <a:endCxn id="26" idx="0"/>
            </p:cNvCxnSpPr>
            <p:nvPr/>
          </p:nvCxnSpPr>
          <p:spPr bwMode="auto">
            <a:xfrm>
              <a:off x="5951210" y="1984985"/>
              <a:ext cx="0" cy="201416"/>
            </a:xfrm>
            <a:prstGeom prst="straightConnector1">
              <a:avLst/>
            </a:prstGeom>
            <a:noFill/>
            <a:ln w="9525" cap="flat" cmpd="sng" algn="ctr">
              <a:solidFill>
                <a:schemeClr val="tx2"/>
              </a:solidFill>
              <a:prstDash val="solid"/>
              <a:round/>
              <a:headEnd type="none" w="med" len="med"/>
              <a:tailEnd type="triangle"/>
            </a:ln>
            <a:effectLst/>
          </p:spPr>
        </p:cxnSp>
        <p:cxnSp>
          <p:nvCxnSpPr>
            <p:cNvPr id="52" name="Verbinder: gewinkelt 51">
              <a:extLst>
                <a:ext uri="{FF2B5EF4-FFF2-40B4-BE49-F238E27FC236}">
                  <a16:creationId xmlns:a16="http://schemas.microsoft.com/office/drawing/2014/main" id="{8B9520A3-975F-4AF4-803C-46597D65BA2C}"/>
                </a:ext>
              </a:extLst>
            </p:cNvPr>
            <p:cNvCxnSpPr>
              <a:cxnSpLocks/>
              <a:stCxn id="26" idx="2"/>
              <a:endCxn id="32" idx="0"/>
            </p:cNvCxnSpPr>
            <p:nvPr/>
          </p:nvCxnSpPr>
          <p:spPr bwMode="auto">
            <a:xfrm rot="16200000" flipH="1">
              <a:off x="6716704" y="1790263"/>
              <a:ext cx="451700" cy="1982688"/>
            </a:xfrm>
            <a:prstGeom prst="bentConnector3">
              <a:avLst>
                <a:gd name="adj1" fmla="val 50000"/>
              </a:avLst>
            </a:prstGeom>
            <a:noFill/>
            <a:ln w="9525" cap="flat" cmpd="sng" algn="ctr">
              <a:solidFill>
                <a:schemeClr val="tx2"/>
              </a:solidFill>
              <a:prstDash val="solid"/>
              <a:round/>
              <a:headEnd type="none" w="med" len="med"/>
              <a:tailEnd type="triangle"/>
            </a:ln>
            <a:effectLst/>
          </p:spPr>
        </p:cxnSp>
        <p:cxnSp>
          <p:nvCxnSpPr>
            <p:cNvPr id="54" name="Verbinder: gewinkelt 53">
              <a:extLst>
                <a:ext uri="{FF2B5EF4-FFF2-40B4-BE49-F238E27FC236}">
                  <a16:creationId xmlns:a16="http://schemas.microsoft.com/office/drawing/2014/main" id="{84B05B68-8A55-413F-ABF9-CA65AC08F797}"/>
                </a:ext>
              </a:extLst>
            </p:cNvPr>
            <p:cNvCxnSpPr>
              <a:cxnSpLocks/>
              <a:stCxn id="26" idx="2"/>
              <a:endCxn id="31" idx="0"/>
            </p:cNvCxnSpPr>
            <p:nvPr/>
          </p:nvCxnSpPr>
          <p:spPr bwMode="auto">
            <a:xfrm rot="5400000">
              <a:off x="4626880" y="1683127"/>
              <a:ext cx="451700" cy="2196960"/>
            </a:xfrm>
            <a:prstGeom prst="bentConnector3">
              <a:avLst>
                <a:gd name="adj1" fmla="val 50000"/>
              </a:avLst>
            </a:prstGeom>
            <a:noFill/>
            <a:ln w="9525" cap="flat" cmpd="sng" algn="ctr">
              <a:solidFill>
                <a:schemeClr val="tx2"/>
              </a:solidFill>
              <a:prstDash val="solid"/>
              <a:round/>
              <a:headEnd type="none" w="med" len="med"/>
              <a:tailEnd type="triangle"/>
            </a:ln>
            <a:effectLst/>
          </p:spPr>
        </p:cxnSp>
        <p:cxnSp>
          <p:nvCxnSpPr>
            <p:cNvPr id="56" name="Verbinder: gewinkelt 55">
              <a:extLst>
                <a:ext uri="{FF2B5EF4-FFF2-40B4-BE49-F238E27FC236}">
                  <a16:creationId xmlns:a16="http://schemas.microsoft.com/office/drawing/2014/main" id="{B37591D6-0E3E-4CB0-8FE1-361A34945D15}"/>
                </a:ext>
              </a:extLst>
            </p:cNvPr>
            <p:cNvCxnSpPr>
              <a:cxnSpLocks/>
              <a:stCxn id="32" idx="2"/>
              <a:endCxn id="34" idx="0"/>
            </p:cNvCxnSpPr>
            <p:nvPr/>
          </p:nvCxnSpPr>
          <p:spPr bwMode="auto">
            <a:xfrm rot="16200000" flipH="1">
              <a:off x="8366324" y="3581146"/>
              <a:ext cx="457168" cy="1322021"/>
            </a:xfrm>
            <a:prstGeom prst="bentConnector3">
              <a:avLst/>
            </a:prstGeom>
            <a:noFill/>
            <a:ln w="9525" cap="flat" cmpd="sng" algn="ctr">
              <a:solidFill>
                <a:schemeClr val="tx2"/>
              </a:solidFill>
              <a:prstDash val="solid"/>
              <a:round/>
              <a:headEnd type="none" w="med" len="med"/>
              <a:tailEnd type="triangle"/>
            </a:ln>
            <a:effectLst/>
          </p:spPr>
        </p:cxnSp>
        <p:cxnSp>
          <p:nvCxnSpPr>
            <p:cNvPr id="58" name="Verbinder: gewinkelt 57">
              <a:extLst>
                <a:ext uri="{FF2B5EF4-FFF2-40B4-BE49-F238E27FC236}">
                  <a16:creationId xmlns:a16="http://schemas.microsoft.com/office/drawing/2014/main" id="{9DF99960-446A-4601-8A5A-8B1C07599759}"/>
                </a:ext>
              </a:extLst>
            </p:cNvPr>
            <p:cNvCxnSpPr>
              <a:cxnSpLocks/>
              <a:stCxn id="32" idx="2"/>
              <a:endCxn id="33" idx="0"/>
            </p:cNvCxnSpPr>
            <p:nvPr/>
          </p:nvCxnSpPr>
          <p:spPr bwMode="auto">
            <a:xfrm rot="5400000">
              <a:off x="6178415" y="2715258"/>
              <a:ext cx="457169" cy="3053798"/>
            </a:xfrm>
            <a:prstGeom prst="bentConnector3">
              <a:avLst>
                <a:gd name="adj1" fmla="val 50000"/>
              </a:avLst>
            </a:prstGeom>
            <a:noFill/>
            <a:ln w="9525" cap="flat" cmpd="sng" algn="ctr">
              <a:solidFill>
                <a:schemeClr val="tx2"/>
              </a:solidFill>
              <a:prstDash val="solid"/>
              <a:round/>
              <a:headEnd type="none" w="med" len="med"/>
              <a:tailEnd type="triangle"/>
            </a:ln>
            <a:effectLst/>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834F6409-C31E-4AAF-9FDE-B26D5324EF47}"/>
              </a:ext>
            </a:extLst>
          </p:cNvPr>
          <p:cNvSpPr txBox="1">
            <a:spLocks/>
          </p:cNvSpPr>
          <p:nvPr/>
        </p:nvSpPr>
        <p:spPr bwMode="auto">
          <a:xfrm>
            <a:off x="673101" y="1763494"/>
            <a:ext cx="3321049" cy="443547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a:spcBef>
                <a:spcPts val="600"/>
              </a:spcBef>
            </a:pPr>
            <a:r>
              <a:rPr lang="de-DE" sz="1600" spc="-10" dirty="0"/>
              <a:t>Analyse von Daten der 3-jährigen FREEDOM-Studie und deren </a:t>
            </a:r>
            <a:br>
              <a:rPr lang="de-DE" sz="1600" spc="-10" dirty="0"/>
            </a:br>
            <a:r>
              <a:rPr lang="de-DE" sz="1600" spc="-10" dirty="0"/>
              <a:t>7-jähriger Verlängerung</a:t>
            </a:r>
          </a:p>
          <a:p>
            <a:pPr>
              <a:spcBef>
                <a:spcPts val="600"/>
              </a:spcBef>
            </a:pPr>
            <a:r>
              <a:rPr lang="de-DE" sz="1600" spc="-10" dirty="0"/>
              <a:t>Patienten mit folgenden Kriterien wurden eingeschlossen:</a:t>
            </a:r>
          </a:p>
          <a:p>
            <a:pPr marL="446088" indent="-176213" eaLnBrk="1" hangingPunct="1">
              <a:lnSpc>
                <a:spcPct val="100000"/>
              </a:lnSpc>
              <a:spcBef>
                <a:spcPts val="400"/>
              </a:spcBef>
              <a:spcAft>
                <a:spcPts val="0"/>
              </a:spcAft>
              <a:buClr>
                <a:schemeClr val="tx1"/>
              </a:buClr>
              <a:buSzPct val="75000"/>
              <a:buFont typeface="Symbol" panose="05050102010706020507" pitchFamily="18" charset="2"/>
              <a:buChar char="-"/>
              <a:tabLst>
                <a:tab pos="177800" algn="l"/>
              </a:tabLst>
              <a:defRPr/>
            </a:pPr>
            <a:r>
              <a:rPr lang="de-DE" sz="1600" dirty="0"/>
              <a:t>≥ 2 Dosen Studienmedikation (Placebo oder Denosumab </a:t>
            </a:r>
            <a:br>
              <a:rPr lang="de-DE" sz="1600" dirty="0"/>
            </a:br>
            <a:r>
              <a:rPr lang="de-DE" sz="1600" dirty="0"/>
              <a:t>60 mg Q6M*) </a:t>
            </a:r>
          </a:p>
          <a:p>
            <a:pPr marL="446088" indent="-176213" eaLnBrk="1" hangingPunct="1">
              <a:lnSpc>
                <a:spcPct val="100000"/>
              </a:lnSpc>
              <a:spcBef>
                <a:spcPts val="400"/>
              </a:spcBef>
              <a:spcAft>
                <a:spcPts val="0"/>
              </a:spcAft>
              <a:buClr>
                <a:schemeClr val="tx1"/>
              </a:buClr>
              <a:buSzPct val="75000"/>
              <a:buFont typeface="Symbol" panose="05050102010706020507" pitchFamily="18" charset="2"/>
              <a:buChar char="-"/>
              <a:tabLst>
                <a:tab pos="177800" algn="l"/>
              </a:tabLst>
              <a:defRPr/>
            </a:pPr>
            <a:r>
              <a:rPr lang="de-DE" sz="1600" dirty="0"/>
              <a:t>Absetzen der Studienmedikation </a:t>
            </a:r>
          </a:p>
          <a:p>
            <a:pPr marL="446088" indent="-176213" eaLnBrk="1" hangingPunct="1">
              <a:lnSpc>
                <a:spcPct val="100000"/>
              </a:lnSpc>
              <a:spcBef>
                <a:spcPts val="400"/>
              </a:spcBef>
              <a:spcAft>
                <a:spcPts val="0"/>
              </a:spcAft>
              <a:buClr>
                <a:schemeClr val="tx1"/>
              </a:buClr>
              <a:buSzPct val="75000"/>
              <a:buFont typeface="Symbol" panose="05050102010706020507" pitchFamily="18" charset="2"/>
              <a:buChar char="-"/>
              <a:tabLst>
                <a:tab pos="177800" algn="l"/>
              </a:tabLst>
              <a:defRPr/>
            </a:pPr>
            <a:r>
              <a:rPr lang="de-DE" sz="1600" dirty="0"/>
              <a:t>Verbleib in der Studie ≥ 7 Monate nach der letzten Dosis </a:t>
            </a:r>
          </a:p>
        </p:txBody>
      </p:sp>
      <p:sp>
        <p:nvSpPr>
          <p:cNvPr id="2" name="Title 1"/>
          <p:cNvSpPr>
            <a:spLocks noGrp="1"/>
          </p:cNvSpPr>
          <p:nvPr>
            <p:ph type="title"/>
          </p:nvPr>
        </p:nvSpPr>
        <p:spPr/>
        <p:txBody>
          <a:bodyPr/>
          <a:lstStyle/>
          <a:p>
            <a:r>
              <a:rPr lang="de-DE" b="1" dirty="0"/>
              <a:t>Vertebrale Frakturen nach Absetzen von Denosumab:</a:t>
            </a:r>
            <a:br>
              <a:rPr lang="de-DE" b="1" dirty="0"/>
            </a:br>
            <a:r>
              <a:rPr lang="de-DE" b="1" dirty="0"/>
              <a:t>eine Post-hoc-Analyse der FREEDOM-Studie</a:t>
            </a:r>
          </a:p>
        </p:txBody>
      </p:sp>
      <p:sp>
        <p:nvSpPr>
          <p:cNvPr id="20" name="Textplatzhalter 19">
            <a:extLst>
              <a:ext uri="{FF2B5EF4-FFF2-40B4-BE49-F238E27FC236}">
                <a16:creationId xmlns:a16="http://schemas.microsoft.com/office/drawing/2014/main" id="{6E8B161F-51AD-4600-89D5-ED577B6E2920}"/>
              </a:ext>
            </a:extLst>
          </p:cNvPr>
          <p:cNvSpPr>
            <a:spLocks noGrp="1"/>
          </p:cNvSpPr>
          <p:nvPr>
            <p:ph type="body" sz="quarter" idx="10"/>
          </p:nvPr>
        </p:nvSpPr>
        <p:spPr/>
        <p:txBody>
          <a:bodyPr/>
          <a:lstStyle/>
          <a:p>
            <a:r>
              <a:rPr lang="de-DE" sz="800" dirty="0"/>
              <a:t>Q6M = alle 6 Monate, VFx = vertebrale Frakturen. * Patienten die Denosumab während der FREEDOM-Studie oder der Verlängerung absetzten, wurden in einer Gruppe ausgewertet.</a:t>
            </a:r>
          </a:p>
          <a:p>
            <a:r>
              <a:rPr lang="de-DE" dirty="0">
                <a:solidFill>
                  <a:srgbClr val="3B839F"/>
                </a:solidFill>
              </a:rPr>
              <a:t>Cummings SR et al. J Bone Miner Res 2018; 33 (2): 190</a:t>
            </a:r>
            <a:r>
              <a:rPr lang="de-de" dirty="0">
                <a:solidFill>
                  <a:srgbClr val="3B839F"/>
                </a:solidFill>
              </a:rPr>
              <a:t>–</a:t>
            </a:r>
            <a:r>
              <a:rPr lang="de-DE" dirty="0">
                <a:solidFill>
                  <a:srgbClr val="3B839F"/>
                </a:solidFill>
              </a:rPr>
              <a:t>198.</a:t>
            </a:r>
          </a:p>
        </p:txBody>
      </p:sp>
      <p:sp>
        <p:nvSpPr>
          <p:cNvPr id="14" name="Freihandform 11">
            <a:extLst>
              <a:ext uri="{FF2B5EF4-FFF2-40B4-BE49-F238E27FC236}">
                <a16:creationId xmlns:a16="http://schemas.microsoft.com/office/drawing/2014/main" id="{9A0D933E-A452-4E23-BFE5-C24FF0CC2EB9}"/>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Endpunkt: vertebrale Frakturen während und nach der Behandlung</a:t>
            </a:r>
            <a:endParaRPr lang="de-DE" sz="1600" dirty="0">
              <a:solidFill>
                <a:srgbClr val="3B839F"/>
              </a:solidFill>
              <a:latin typeface="Arial"/>
            </a:endParaRPr>
          </a:p>
        </p:txBody>
      </p:sp>
      <p:grpSp>
        <p:nvGrpSpPr>
          <p:cNvPr id="3" name="Gruppieren 2">
            <a:extLst>
              <a:ext uri="{FF2B5EF4-FFF2-40B4-BE49-F238E27FC236}">
                <a16:creationId xmlns:a16="http://schemas.microsoft.com/office/drawing/2014/main" id="{2B77C514-CB4A-4296-93C2-80A31AEED78D}"/>
              </a:ext>
            </a:extLst>
          </p:cNvPr>
          <p:cNvGrpSpPr/>
          <p:nvPr/>
        </p:nvGrpSpPr>
        <p:grpSpPr>
          <a:xfrm>
            <a:off x="4235450" y="1648050"/>
            <a:ext cx="7634288" cy="4412586"/>
            <a:chOff x="4235450" y="1584818"/>
            <a:chExt cx="7634288" cy="4412586"/>
          </a:xfrm>
        </p:grpSpPr>
        <p:graphicFrame>
          <p:nvGraphicFramePr>
            <p:cNvPr id="9" name="Chart 87">
              <a:extLst>
                <a:ext uri="{FF2B5EF4-FFF2-40B4-BE49-F238E27FC236}">
                  <a16:creationId xmlns:a16="http://schemas.microsoft.com/office/drawing/2014/main" id="{358000C4-1BFF-4A7D-BDF8-108DF83C8164}"/>
                </a:ext>
              </a:extLst>
            </p:cNvPr>
            <p:cNvGraphicFramePr>
              <a:graphicFrameLocks/>
            </p:cNvGraphicFramePr>
            <p:nvPr>
              <p:extLst>
                <p:ext uri="{D42A27DB-BD31-4B8C-83A1-F6EECF244321}">
                  <p14:modId xmlns:p14="http://schemas.microsoft.com/office/powerpoint/2010/main" val="1488489188"/>
                </p:ext>
              </p:extLst>
            </p:nvPr>
          </p:nvGraphicFramePr>
          <p:xfrm>
            <a:off x="4235450" y="1584818"/>
            <a:ext cx="7634288" cy="4017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65">
              <a:extLst>
                <a:ext uri="{FF2B5EF4-FFF2-40B4-BE49-F238E27FC236}">
                  <a16:creationId xmlns:a16="http://schemas.microsoft.com/office/drawing/2014/main" id="{D1B5A932-3CD2-4A66-80B9-2D61079FA378}"/>
                </a:ext>
              </a:extLst>
            </p:cNvPr>
            <p:cNvSpPr txBox="1"/>
            <p:nvPr/>
          </p:nvSpPr>
          <p:spPr>
            <a:xfrm>
              <a:off x="4884216" y="5474184"/>
              <a:ext cx="3624784" cy="523220"/>
            </a:xfrm>
            <a:prstGeom prst="rect">
              <a:avLst/>
            </a:prstGeom>
            <a:noFill/>
          </p:spPr>
          <p:txBody>
            <a:bodyPr wrap="square" rtlCol="0">
              <a:spAutoFit/>
            </a:bodyPr>
            <a:lstStyle/>
            <a:p>
              <a:pPr algn="ctr" defTabSz="727272">
                <a:defRPr/>
              </a:pPr>
              <a:r>
                <a:rPr lang="de-DE" sz="1400" b="1" dirty="0">
                  <a:solidFill>
                    <a:srgbClr val="515151"/>
                  </a:solidFill>
                </a:rPr>
                <a:t>Alle Patienten nach Behandlungsabbruch (n = 1.471)</a:t>
              </a:r>
            </a:p>
          </p:txBody>
        </p:sp>
        <p:sp>
          <p:nvSpPr>
            <p:cNvPr id="17" name="TextBox 65">
              <a:extLst>
                <a:ext uri="{FF2B5EF4-FFF2-40B4-BE49-F238E27FC236}">
                  <a16:creationId xmlns:a16="http://schemas.microsoft.com/office/drawing/2014/main" id="{9917FD1E-5376-4FB1-B808-6C8ADD122973}"/>
                </a:ext>
              </a:extLst>
            </p:cNvPr>
            <p:cNvSpPr txBox="1"/>
            <p:nvPr/>
          </p:nvSpPr>
          <p:spPr>
            <a:xfrm>
              <a:off x="8376976" y="5474184"/>
              <a:ext cx="3439227" cy="523220"/>
            </a:xfrm>
            <a:prstGeom prst="rect">
              <a:avLst/>
            </a:prstGeom>
            <a:noFill/>
          </p:spPr>
          <p:txBody>
            <a:bodyPr wrap="square" rtlCol="0">
              <a:spAutoFit/>
            </a:bodyPr>
            <a:lstStyle/>
            <a:p>
              <a:pPr algn="ctr" defTabSz="727272">
                <a:defRPr/>
              </a:pPr>
              <a:r>
                <a:rPr lang="de-DE" sz="1400" b="1" dirty="0">
                  <a:solidFill>
                    <a:srgbClr val="515151"/>
                  </a:solidFill>
                </a:rPr>
                <a:t>Patienten nach Behandlungsabbruch und VFx vor Studienbeginn (n = 377)</a:t>
              </a:r>
            </a:p>
          </p:txBody>
        </p:sp>
        <p:cxnSp>
          <p:nvCxnSpPr>
            <p:cNvPr id="5" name="Gerader Verbinder 4">
              <a:extLst>
                <a:ext uri="{FF2B5EF4-FFF2-40B4-BE49-F238E27FC236}">
                  <a16:creationId xmlns:a16="http://schemas.microsoft.com/office/drawing/2014/main" id="{62FB56D8-ED80-4555-ABD3-07A4B40554B2}"/>
                </a:ext>
              </a:extLst>
            </p:cNvPr>
            <p:cNvCxnSpPr>
              <a:cxnSpLocks/>
            </p:cNvCxnSpPr>
            <p:nvPr/>
          </p:nvCxnSpPr>
          <p:spPr bwMode="auto">
            <a:xfrm>
              <a:off x="8379175" y="1822291"/>
              <a:ext cx="0" cy="4123506"/>
            </a:xfrm>
            <a:prstGeom prst="line">
              <a:avLst/>
            </a:prstGeom>
            <a:noFill/>
            <a:ln w="19050" cap="flat" cmpd="sng" algn="ctr">
              <a:solidFill>
                <a:srgbClr val="515151"/>
              </a:solidFill>
              <a:prstDash val="dash"/>
              <a:round/>
              <a:headEnd type="none" w="med" len="med"/>
              <a:tailEnd type="none" w="med" len="med"/>
            </a:ln>
            <a:effectLst/>
          </p:spPr>
        </p:cxnSp>
      </p:grpSp>
      <p:grpSp>
        <p:nvGrpSpPr>
          <p:cNvPr id="18" name="Gruppieren 17">
            <a:extLst>
              <a:ext uri="{FF2B5EF4-FFF2-40B4-BE49-F238E27FC236}">
                <a16:creationId xmlns:a16="http://schemas.microsoft.com/office/drawing/2014/main" id="{8E06D7F3-BD5E-46B6-863A-43135427E961}"/>
              </a:ext>
            </a:extLst>
          </p:cNvPr>
          <p:cNvGrpSpPr/>
          <p:nvPr/>
        </p:nvGrpSpPr>
        <p:grpSpPr>
          <a:xfrm>
            <a:off x="5586687" y="1975940"/>
            <a:ext cx="2922313" cy="276999"/>
            <a:chOff x="676585" y="6064228"/>
            <a:chExt cx="2922313" cy="276999"/>
          </a:xfrm>
        </p:grpSpPr>
        <p:sp>
          <p:nvSpPr>
            <p:cNvPr id="19" name="TextBox 65">
              <a:extLst>
                <a:ext uri="{FF2B5EF4-FFF2-40B4-BE49-F238E27FC236}">
                  <a16:creationId xmlns:a16="http://schemas.microsoft.com/office/drawing/2014/main" id="{56429E59-0745-4338-812F-2E89FE7DC3C6}"/>
                </a:ext>
              </a:extLst>
            </p:cNvPr>
            <p:cNvSpPr txBox="1"/>
            <p:nvPr/>
          </p:nvSpPr>
          <p:spPr>
            <a:xfrm>
              <a:off x="757433" y="6064228"/>
              <a:ext cx="2841465" cy="276999"/>
            </a:xfrm>
            <a:prstGeom prst="rect">
              <a:avLst/>
            </a:prstGeom>
            <a:noFill/>
          </p:spPr>
          <p:txBody>
            <a:bodyPr wrap="square" rtlCol="0">
              <a:spAutoFit/>
            </a:bodyPr>
            <a:lstStyle/>
            <a:p>
              <a:pPr defTabSz="727272">
                <a:tabLst>
                  <a:tab pos="1074738" algn="l"/>
                </a:tabLst>
                <a:defRPr/>
              </a:pPr>
              <a:r>
                <a:rPr lang="de-DE" sz="1200" dirty="0">
                  <a:solidFill>
                    <a:srgbClr val="515151"/>
                  </a:solidFill>
                </a:rPr>
                <a:t>Placebo	Denosumab</a:t>
              </a:r>
              <a:endParaRPr lang="de-DE" sz="1200" dirty="0">
                <a:cs typeface="Arial"/>
              </a:endParaRPr>
            </a:p>
          </p:txBody>
        </p:sp>
        <p:sp>
          <p:nvSpPr>
            <p:cNvPr id="21" name="Rechteck 20">
              <a:extLst>
                <a:ext uri="{FF2B5EF4-FFF2-40B4-BE49-F238E27FC236}">
                  <a16:creationId xmlns:a16="http://schemas.microsoft.com/office/drawing/2014/main" id="{B7450662-CF09-4ACA-A87E-8F3E0C8ABA4E}"/>
                </a:ext>
              </a:extLst>
            </p:cNvPr>
            <p:cNvSpPr/>
            <p:nvPr/>
          </p:nvSpPr>
          <p:spPr bwMode="auto">
            <a:xfrm>
              <a:off x="676585" y="6146660"/>
              <a:ext cx="108000" cy="108000"/>
            </a:xfrm>
            <a:prstGeom prst="rect">
              <a:avLst/>
            </a:prstGeom>
            <a:solidFill>
              <a:srgbClr val="6F7D7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2" name="Rechteck 21">
              <a:extLst>
                <a:ext uri="{FF2B5EF4-FFF2-40B4-BE49-F238E27FC236}">
                  <a16:creationId xmlns:a16="http://schemas.microsoft.com/office/drawing/2014/main" id="{21AD071A-332D-4E3F-B7CA-5616CCFFECC2}"/>
                </a:ext>
              </a:extLst>
            </p:cNvPr>
            <p:cNvSpPr/>
            <p:nvPr/>
          </p:nvSpPr>
          <p:spPr bwMode="auto">
            <a:xfrm>
              <a:off x="1746354" y="6146660"/>
              <a:ext cx="108000" cy="10800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23179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113" y="1631373"/>
            <a:ext cx="5423139" cy="830997"/>
          </a:xfrm>
          <a:prstGeom prst="rect">
            <a:avLst/>
          </a:prstGeom>
          <a:noFill/>
        </p:spPr>
        <p:txBody>
          <a:bodyPr wrap="square" rtlCol="0">
            <a:spAutoFit/>
          </a:bodyPr>
          <a:lstStyle/>
          <a:p>
            <a:r>
              <a:rPr lang="de-DE" sz="1600" b="1" dirty="0">
                <a:solidFill>
                  <a:srgbClr val="515151"/>
                </a:solidFill>
              </a:rPr>
              <a:t>Inzidenz multipler vertebraler Frakturen unter Placebo vs. </a:t>
            </a:r>
            <a:r>
              <a:rPr lang="de-DE" sz="1600" b="1" dirty="0" err="1">
                <a:solidFill>
                  <a:srgbClr val="515151"/>
                </a:solidFill>
              </a:rPr>
              <a:t>Denosumab</a:t>
            </a:r>
            <a:r>
              <a:rPr lang="de-DE" sz="1600" b="1" dirty="0">
                <a:solidFill>
                  <a:srgbClr val="515151"/>
                </a:solidFill>
              </a:rPr>
              <a:t> (60 mg Q6M) (2,2 % vs. 3,4 %): </a:t>
            </a:r>
            <a:br>
              <a:rPr lang="de-DE" sz="1600" b="1" dirty="0">
                <a:solidFill>
                  <a:srgbClr val="515151"/>
                </a:solidFill>
              </a:rPr>
            </a:br>
            <a:r>
              <a:rPr lang="de-DE" sz="1600" b="1" dirty="0">
                <a:solidFill>
                  <a:srgbClr val="515151"/>
                </a:solidFill>
              </a:rPr>
              <a:t>p = 0,049</a:t>
            </a:r>
          </a:p>
        </p:txBody>
      </p:sp>
      <p:sp>
        <p:nvSpPr>
          <p:cNvPr id="15" name="Titel 14">
            <a:extLst>
              <a:ext uri="{FF2B5EF4-FFF2-40B4-BE49-F238E27FC236}">
                <a16:creationId xmlns:a16="http://schemas.microsoft.com/office/drawing/2014/main" id="{5CAA31CB-8758-4C94-BA34-21D72398EE86}"/>
              </a:ext>
            </a:extLst>
          </p:cNvPr>
          <p:cNvSpPr>
            <a:spLocks noGrp="1"/>
          </p:cNvSpPr>
          <p:nvPr>
            <p:ph type="title"/>
          </p:nvPr>
        </p:nvSpPr>
        <p:spPr/>
        <p:txBody>
          <a:bodyPr/>
          <a:lstStyle/>
          <a:p>
            <a:r>
              <a:rPr lang="de-DE" b="1" dirty="0"/>
              <a:t>Vertebrale Frakturen nach Absetzen von Denosumab:</a:t>
            </a:r>
            <a:br>
              <a:rPr lang="de-DE" b="1" dirty="0"/>
            </a:br>
            <a:r>
              <a:rPr lang="de-DE" b="1" dirty="0"/>
              <a:t>eine Post-hoc-Analyse der FREEDOM-Studie</a:t>
            </a:r>
          </a:p>
        </p:txBody>
      </p:sp>
      <p:sp>
        <p:nvSpPr>
          <p:cNvPr id="16" name="Textplatzhalter 15">
            <a:extLst>
              <a:ext uri="{FF2B5EF4-FFF2-40B4-BE49-F238E27FC236}">
                <a16:creationId xmlns:a16="http://schemas.microsoft.com/office/drawing/2014/main" id="{386C1149-7F2F-49CF-92EE-ADD4576833B4}"/>
              </a:ext>
            </a:extLst>
          </p:cNvPr>
          <p:cNvSpPr>
            <a:spLocks noGrp="1"/>
          </p:cNvSpPr>
          <p:nvPr>
            <p:ph type="body" sz="quarter" idx="10"/>
          </p:nvPr>
        </p:nvSpPr>
        <p:spPr/>
        <p:txBody>
          <a:bodyPr/>
          <a:lstStyle/>
          <a:p>
            <a:r>
              <a:rPr lang="de-DE" sz="800" dirty="0"/>
              <a:t>Q6M = alle 6 Monate, VFx = vertebrale Frakturen. </a:t>
            </a:r>
          </a:p>
          <a:p>
            <a:r>
              <a:rPr lang="de-DE" dirty="0">
                <a:solidFill>
                  <a:srgbClr val="3B839F"/>
                </a:solidFill>
              </a:rPr>
              <a:t>Cummings SR et al. J Bone Miner Res 2018; 33 (2): 190</a:t>
            </a:r>
            <a:r>
              <a:rPr lang="de-de" dirty="0">
                <a:solidFill>
                  <a:srgbClr val="3B839F"/>
                </a:solidFill>
              </a:rPr>
              <a:t>–</a:t>
            </a:r>
            <a:r>
              <a:rPr lang="de-DE" dirty="0">
                <a:solidFill>
                  <a:srgbClr val="3B839F"/>
                </a:solidFill>
              </a:rPr>
              <a:t>198.</a:t>
            </a:r>
          </a:p>
        </p:txBody>
      </p:sp>
      <p:sp>
        <p:nvSpPr>
          <p:cNvPr id="2" name="TextBox 1">
            <a:extLst>
              <a:ext uri="{FF2B5EF4-FFF2-40B4-BE49-F238E27FC236}">
                <a16:creationId xmlns:a16="http://schemas.microsoft.com/office/drawing/2014/main" id="{CE8CF64A-5D75-4EED-B4BD-08539EBA0258}"/>
              </a:ext>
            </a:extLst>
          </p:cNvPr>
          <p:cNvSpPr txBox="1"/>
          <p:nvPr/>
        </p:nvSpPr>
        <p:spPr>
          <a:xfrm>
            <a:off x="6505108" y="1631373"/>
            <a:ext cx="5365207" cy="830997"/>
          </a:xfrm>
          <a:prstGeom prst="rect">
            <a:avLst/>
          </a:prstGeom>
          <a:noFill/>
        </p:spPr>
        <p:txBody>
          <a:bodyPr wrap="square" rtlCol="0">
            <a:spAutoFit/>
          </a:bodyPr>
          <a:lstStyle>
            <a:defPPr>
              <a:defRPr lang="de-DE"/>
            </a:defPPr>
            <a:lvl1pPr>
              <a:defRPr sz="1050"/>
            </a:lvl1pPr>
          </a:lstStyle>
          <a:p>
            <a:r>
              <a:rPr lang="de-DE" sz="1600" b="1" dirty="0">
                <a:solidFill>
                  <a:srgbClr val="515151"/>
                </a:solidFill>
              </a:rPr>
              <a:t>Inzidenz neuer vertebraler sowie multipler vertebraler Frakturen nach Behandlungsabbruch bei Patienten mit vorangegangener vertebraler Fraktur</a:t>
            </a:r>
          </a:p>
        </p:txBody>
      </p:sp>
      <p:sp>
        <p:nvSpPr>
          <p:cNvPr id="17" name="Freihandform 11">
            <a:extLst>
              <a:ext uri="{FF2B5EF4-FFF2-40B4-BE49-F238E27FC236}">
                <a16:creationId xmlns:a16="http://schemas.microsoft.com/office/drawing/2014/main" id="{E6F6931A-CA76-40A2-9A5E-7C97678655DF}"/>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pPr fontAlgn="base">
              <a:lnSpc>
                <a:spcPct val="120000"/>
              </a:lnSpc>
              <a:spcBef>
                <a:spcPct val="0"/>
              </a:spcBef>
              <a:spcAft>
                <a:spcPct val="0"/>
              </a:spcAft>
              <a:buClr>
                <a:srgbClr val="0063C3"/>
              </a:buClr>
              <a:buSzPct val="75000"/>
              <a:tabLst>
                <a:tab pos="177800" algn="l"/>
              </a:tabLst>
            </a:pPr>
            <a:r>
              <a:rPr lang="de-DE" sz="1600" dirty="0">
                <a:solidFill>
                  <a:srgbClr val="3B839F"/>
                </a:solidFill>
              </a:rPr>
              <a:t>Endpunkt: neue vertebrale sowie multiple vertebrale Frakturen nach Behandlungsabbruch</a:t>
            </a:r>
            <a:endParaRPr lang="de-DE" sz="1600" dirty="0">
              <a:solidFill>
                <a:schemeClr val="tx1">
                  <a:lumMod val="85000"/>
                  <a:lumOff val="15000"/>
                </a:schemeClr>
              </a:solidFill>
            </a:endParaRPr>
          </a:p>
        </p:txBody>
      </p:sp>
      <p:grpSp>
        <p:nvGrpSpPr>
          <p:cNvPr id="4" name="Gruppieren 3">
            <a:extLst>
              <a:ext uri="{FF2B5EF4-FFF2-40B4-BE49-F238E27FC236}">
                <a16:creationId xmlns:a16="http://schemas.microsoft.com/office/drawing/2014/main" id="{2399111E-D7B3-426C-8BCA-D5FB6E7FD1AC}"/>
              </a:ext>
            </a:extLst>
          </p:cNvPr>
          <p:cNvGrpSpPr/>
          <p:nvPr/>
        </p:nvGrpSpPr>
        <p:grpSpPr>
          <a:xfrm>
            <a:off x="461625" y="2542298"/>
            <a:ext cx="5536627" cy="3473779"/>
            <a:chOff x="461625" y="2508250"/>
            <a:chExt cx="5536627" cy="3473779"/>
          </a:xfrm>
        </p:grpSpPr>
        <p:grpSp>
          <p:nvGrpSpPr>
            <p:cNvPr id="3" name="Gruppieren 2">
              <a:extLst>
                <a:ext uri="{FF2B5EF4-FFF2-40B4-BE49-F238E27FC236}">
                  <a16:creationId xmlns:a16="http://schemas.microsoft.com/office/drawing/2014/main" id="{790E3F0B-F0E3-4479-91AE-5D140C19064D}"/>
                </a:ext>
              </a:extLst>
            </p:cNvPr>
            <p:cNvGrpSpPr/>
            <p:nvPr/>
          </p:nvGrpSpPr>
          <p:grpSpPr>
            <a:xfrm>
              <a:off x="1282200" y="5437242"/>
              <a:ext cx="3794174" cy="307777"/>
              <a:chOff x="1282200" y="5297542"/>
              <a:chExt cx="3794174" cy="307777"/>
            </a:xfrm>
          </p:grpSpPr>
          <p:sp>
            <p:nvSpPr>
              <p:cNvPr id="39" name="Rectangle 76">
                <a:extLst>
                  <a:ext uri="{FF2B5EF4-FFF2-40B4-BE49-F238E27FC236}">
                    <a16:creationId xmlns:a16="http://schemas.microsoft.com/office/drawing/2014/main" id="{EB3D84B6-E787-4C21-BEE1-031723B58BC4}"/>
                  </a:ext>
                </a:extLst>
              </p:cNvPr>
              <p:cNvSpPr>
                <a:spLocks noChangeArrowheads="1"/>
              </p:cNvSpPr>
              <p:nvPr/>
            </p:nvSpPr>
            <p:spPr bwMode="auto">
              <a:xfrm>
                <a:off x="1282200" y="5343709"/>
                <a:ext cx="10531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200" b="1" dirty="0">
                    <a:solidFill>
                      <a:srgbClr val="515151"/>
                    </a:solidFill>
                    <a:latin typeface="Arial"/>
                  </a:rPr>
                  <a:t>neue</a:t>
                </a:r>
                <a:r>
                  <a:rPr lang="en-US" altLang="en-US" sz="1200" b="1" dirty="0">
                    <a:solidFill>
                      <a:srgbClr val="515151"/>
                    </a:solidFill>
                    <a:latin typeface="Arial"/>
                  </a:rPr>
                  <a:t> VFx (n1) </a:t>
                </a:r>
              </a:p>
            </p:txBody>
          </p:sp>
          <p:sp>
            <p:nvSpPr>
              <p:cNvPr id="40" name="Rectangle 19">
                <a:extLst>
                  <a:ext uri="{FF2B5EF4-FFF2-40B4-BE49-F238E27FC236}">
                    <a16:creationId xmlns:a16="http://schemas.microsoft.com/office/drawing/2014/main" id="{1E19EB8B-5900-4BA1-8F88-4F7CA7A0BBFE}"/>
                  </a:ext>
                </a:extLst>
              </p:cNvPr>
              <p:cNvSpPr/>
              <p:nvPr/>
            </p:nvSpPr>
            <p:spPr>
              <a:xfrm>
                <a:off x="2457290" y="5297542"/>
                <a:ext cx="383438" cy="307777"/>
              </a:xfrm>
              <a:prstGeom prst="rect">
                <a:avLst/>
              </a:prstGeom>
            </p:spPr>
            <p:txBody>
              <a:bodyPr wrap="none">
                <a:spAutoFit/>
              </a:bodyPr>
              <a:lstStyle/>
              <a:p>
                <a:r>
                  <a:rPr lang="en-US" altLang="en-US" sz="1400" b="1" dirty="0">
                    <a:solidFill>
                      <a:srgbClr val="6F7D7F"/>
                    </a:solidFill>
                    <a:latin typeface="Arial"/>
                    <a:cs typeface="Arial" pitchFamily="34" charset="0"/>
                  </a:rPr>
                  <a:t>29</a:t>
                </a:r>
                <a:endParaRPr lang="en-US" sz="1400" b="1" dirty="0">
                  <a:solidFill>
                    <a:srgbClr val="6F7D7F"/>
                  </a:solidFill>
                  <a:latin typeface="Arial"/>
                </a:endParaRPr>
              </a:p>
            </p:txBody>
          </p:sp>
          <p:sp>
            <p:nvSpPr>
              <p:cNvPr id="41" name="Rectangle 21">
                <a:extLst>
                  <a:ext uri="{FF2B5EF4-FFF2-40B4-BE49-F238E27FC236}">
                    <a16:creationId xmlns:a16="http://schemas.microsoft.com/office/drawing/2014/main" id="{E0C41B50-C2EF-4BCB-BF7D-D058745CE3C6}"/>
                  </a:ext>
                </a:extLst>
              </p:cNvPr>
              <p:cNvSpPr/>
              <p:nvPr/>
            </p:nvSpPr>
            <p:spPr>
              <a:xfrm>
                <a:off x="4692936" y="5297542"/>
                <a:ext cx="383438" cy="307777"/>
              </a:xfrm>
              <a:prstGeom prst="rect">
                <a:avLst/>
              </a:prstGeom>
            </p:spPr>
            <p:txBody>
              <a:bodyPr wrap="none">
                <a:spAutoFit/>
              </a:bodyPr>
              <a:lstStyle/>
              <a:p>
                <a:pPr fontAlgn="base">
                  <a:spcBef>
                    <a:spcPct val="0"/>
                  </a:spcBef>
                  <a:spcAft>
                    <a:spcPct val="0"/>
                  </a:spcAft>
                </a:pPr>
                <a:r>
                  <a:rPr lang="en-US" altLang="en-US" sz="1400" b="1" dirty="0">
                    <a:solidFill>
                      <a:schemeClr val="accent3"/>
                    </a:solidFill>
                    <a:latin typeface="Arial"/>
                    <a:cs typeface="Arial" pitchFamily="34" charset="0"/>
                  </a:rPr>
                  <a:t>56</a:t>
                </a:r>
              </a:p>
            </p:txBody>
          </p:sp>
        </p:grpSp>
        <p:grpSp>
          <p:nvGrpSpPr>
            <p:cNvPr id="7" name="Gruppieren 6">
              <a:extLst>
                <a:ext uri="{FF2B5EF4-FFF2-40B4-BE49-F238E27FC236}">
                  <a16:creationId xmlns:a16="http://schemas.microsoft.com/office/drawing/2014/main" id="{D38D5598-CC3C-4C32-89FC-6AFF7E37EB84}"/>
                </a:ext>
              </a:extLst>
            </p:cNvPr>
            <p:cNvGrpSpPr/>
            <p:nvPr/>
          </p:nvGrpSpPr>
          <p:grpSpPr>
            <a:xfrm>
              <a:off x="656033" y="5674252"/>
              <a:ext cx="4420341" cy="307777"/>
              <a:chOff x="656033" y="5610752"/>
              <a:chExt cx="4420341" cy="307777"/>
            </a:xfrm>
          </p:grpSpPr>
          <p:sp>
            <p:nvSpPr>
              <p:cNvPr id="88" name="Rectangle 22">
                <a:extLst>
                  <a:ext uri="{FF2B5EF4-FFF2-40B4-BE49-F238E27FC236}">
                    <a16:creationId xmlns:a16="http://schemas.microsoft.com/office/drawing/2014/main" id="{B15D885C-6EB2-41DA-BDD4-896876010D18}"/>
                  </a:ext>
                </a:extLst>
              </p:cNvPr>
              <p:cNvSpPr/>
              <p:nvPr/>
            </p:nvSpPr>
            <p:spPr>
              <a:xfrm>
                <a:off x="2457290" y="5610752"/>
                <a:ext cx="383438" cy="307777"/>
              </a:xfrm>
              <a:prstGeom prst="rect">
                <a:avLst/>
              </a:prstGeom>
            </p:spPr>
            <p:txBody>
              <a:bodyPr wrap="none">
                <a:spAutoFit/>
              </a:bodyPr>
              <a:lstStyle/>
              <a:p>
                <a:r>
                  <a:rPr lang="en-US" altLang="en-US" sz="1400" b="1" dirty="0">
                    <a:solidFill>
                      <a:srgbClr val="B7C0C1"/>
                    </a:solidFill>
                    <a:latin typeface="Arial"/>
                    <a:cs typeface="Arial" pitchFamily="34" charset="0"/>
                  </a:rPr>
                  <a:t>10</a:t>
                </a:r>
                <a:endParaRPr lang="en-US" sz="1400" b="1" dirty="0">
                  <a:solidFill>
                    <a:srgbClr val="B7C0C1"/>
                  </a:solidFill>
                  <a:latin typeface="Arial"/>
                </a:endParaRPr>
              </a:p>
            </p:txBody>
          </p:sp>
          <p:sp>
            <p:nvSpPr>
              <p:cNvPr id="89" name="Rectangle 23">
                <a:extLst>
                  <a:ext uri="{FF2B5EF4-FFF2-40B4-BE49-F238E27FC236}">
                    <a16:creationId xmlns:a16="http://schemas.microsoft.com/office/drawing/2014/main" id="{8F42C4EA-F343-4DD4-8F46-A03CA8BE61FC}"/>
                  </a:ext>
                </a:extLst>
              </p:cNvPr>
              <p:cNvSpPr/>
              <p:nvPr/>
            </p:nvSpPr>
            <p:spPr>
              <a:xfrm>
                <a:off x="4692936" y="5610752"/>
                <a:ext cx="383438" cy="307777"/>
              </a:xfrm>
              <a:prstGeom prst="rect">
                <a:avLst/>
              </a:prstGeom>
            </p:spPr>
            <p:txBody>
              <a:bodyPr wrap="none">
                <a:spAutoFit/>
              </a:bodyPr>
              <a:lstStyle/>
              <a:p>
                <a:pPr fontAlgn="base">
                  <a:spcBef>
                    <a:spcPct val="0"/>
                  </a:spcBef>
                  <a:spcAft>
                    <a:spcPct val="0"/>
                  </a:spcAft>
                </a:pPr>
                <a:r>
                  <a:rPr lang="en-US" altLang="en-US" sz="1400" b="1" dirty="0">
                    <a:solidFill>
                      <a:srgbClr val="B8DED2"/>
                    </a:solidFill>
                    <a:latin typeface="Arial"/>
                    <a:cs typeface="Arial" pitchFamily="34" charset="0"/>
                  </a:rPr>
                  <a:t>34</a:t>
                </a:r>
              </a:p>
            </p:txBody>
          </p:sp>
          <p:sp>
            <p:nvSpPr>
              <p:cNvPr id="90" name="Rectangle 76">
                <a:extLst>
                  <a:ext uri="{FF2B5EF4-FFF2-40B4-BE49-F238E27FC236}">
                    <a16:creationId xmlns:a16="http://schemas.microsoft.com/office/drawing/2014/main" id="{AC425863-E09C-43ED-9092-F54D0963BB81}"/>
                  </a:ext>
                </a:extLst>
              </p:cNvPr>
              <p:cNvSpPr>
                <a:spLocks noChangeArrowheads="1"/>
              </p:cNvSpPr>
              <p:nvPr/>
            </p:nvSpPr>
            <p:spPr bwMode="auto">
              <a:xfrm>
                <a:off x="656033" y="5656919"/>
                <a:ext cx="16446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a:solidFill>
                      <a:srgbClr val="515151"/>
                    </a:solidFill>
                    <a:latin typeface="Arial"/>
                  </a:rPr>
                  <a:t>multiple </a:t>
                </a:r>
                <a:r>
                  <a:rPr lang="en-US" altLang="en-US" sz="1200" b="1" dirty="0" err="1">
                    <a:solidFill>
                      <a:srgbClr val="515151"/>
                    </a:solidFill>
                    <a:latin typeface="Arial"/>
                  </a:rPr>
                  <a:t>neue</a:t>
                </a:r>
                <a:r>
                  <a:rPr lang="en-US" altLang="en-US" sz="1200" b="1" dirty="0">
                    <a:solidFill>
                      <a:srgbClr val="515151"/>
                    </a:solidFill>
                    <a:latin typeface="Arial"/>
                  </a:rPr>
                  <a:t> VFx (n2)</a:t>
                </a:r>
              </a:p>
            </p:txBody>
          </p:sp>
        </p:grpSp>
        <p:graphicFrame>
          <p:nvGraphicFramePr>
            <p:cNvPr id="103" name="Chart 87">
              <a:extLst>
                <a:ext uri="{FF2B5EF4-FFF2-40B4-BE49-F238E27FC236}">
                  <a16:creationId xmlns:a16="http://schemas.microsoft.com/office/drawing/2014/main" id="{58B9608D-8B6A-4238-907E-8A18EC7FD18F}"/>
                </a:ext>
              </a:extLst>
            </p:cNvPr>
            <p:cNvGraphicFramePr>
              <a:graphicFrameLocks/>
            </p:cNvGraphicFramePr>
            <p:nvPr>
              <p:extLst>
                <p:ext uri="{D42A27DB-BD31-4B8C-83A1-F6EECF244321}">
                  <p14:modId xmlns:p14="http://schemas.microsoft.com/office/powerpoint/2010/main" val="3878521074"/>
                </p:ext>
              </p:extLst>
            </p:nvPr>
          </p:nvGraphicFramePr>
          <p:xfrm>
            <a:off x="461625" y="2508250"/>
            <a:ext cx="5536627" cy="3055951"/>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04" name="Gruppieren 103">
            <a:extLst>
              <a:ext uri="{FF2B5EF4-FFF2-40B4-BE49-F238E27FC236}">
                <a16:creationId xmlns:a16="http://schemas.microsoft.com/office/drawing/2014/main" id="{29A642AA-3166-4308-9621-7FC08BB14733}"/>
              </a:ext>
            </a:extLst>
          </p:cNvPr>
          <p:cNvGrpSpPr/>
          <p:nvPr/>
        </p:nvGrpSpPr>
        <p:grpSpPr>
          <a:xfrm>
            <a:off x="661589" y="6104482"/>
            <a:ext cx="5673905" cy="276999"/>
            <a:chOff x="695637" y="6006934"/>
            <a:chExt cx="5673905" cy="276999"/>
          </a:xfrm>
        </p:grpSpPr>
        <p:sp>
          <p:nvSpPr>
            <p:cNvPr id="105" name="TextBox 65">
              <a:extLst>
                <a:ext uri="{FF2B5EF4-FFF2-40B4-BE49-F238E27FC236}">
                  <a16:creationId xmlns:a16="http://schemas.microsoft.com/office/drawing/2014/main" id="{50598301-6C92-4302-865F-D49E1699091C}"/>
                </a:ext>
              </a:extLst>
            </p:cNvPr>
            <p:cNvSpPr txBox="1"/>
            <p:nvPr/>
          </p:nvSpPr>
          <p:spPr>
            <a:xfrm>
              <a:off x="832915" y="6006934"/>
              <a:ext cx="5536627" cy="276999"/>
            </a:xfrm>
            <a:prstGeom prst="rect">
              <a:avLst/>
            </a:prstGeom>
            <a:noFill/>
          </p:spPr>
          <p:txBody>
            <a:bodyPr wrap="square" rtlCol="0">
              <a:spAutoFit/>
            </a:bodyPr>
            <a:lstStyle/>
            <a:p>
              <a:pPr defTabSz="727272">
                <a:defRPr/>
              </a:pPr>
              <a:r>
                <a:rPr lang="de-DE" sz="1200" dirty="0">
                  <a:solidFill>
                    <a:srgbClr val="515151"/>
                  </a:solidFill>
                </a:rPr>
                <a:t>Placebo – neue VFx		Placebo – multiple neue VFx</a:t>
              </a:r>
            </a:p>
          </p:txBody>
        </p:sp>
        <p:sp>
          <p:nvSpPr>
            <p:cNvPr id="106" name="Rechteck 105">
              <a:extLst>
                <a:ext uri="{FF2B5EF4-FFF2-40B4-BE49-F238E27FC236}">
                  <a16:creationId xmlns:a16="http://schemas.microsoft.com/office/drawing/2014/main" id="{4DDEDCA0-6D1B-4BF9-A05B-F93F13FE3AF1}"/>
                </a:ext>
              </a:extLst>
            </p:cNvPr>
            <p:cNvSpPr/>
            <p:nvPr/>
          </p:nvSpPr>
          <p:spPr bwMode="auto">
            <a:xfrm>
              <a:off x="695637" y="6074550"/>
              <a:ext cx="143360" cy="143360"/>
            </a:xfrm>
            <a:prstGeom prst="rect">
              <a:avLst/>
            </a:prstGeom>
            <a:solidFill>
              <a:srgbClr val="6F7D7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07" name="Rechteck 106">
              <a:extLst>
                <a:ext uri="{FF2B5EF4-FFF2-40B4-BE49-F238E27FC236}">
                  <a16:creationId xmlns:a16="http://schemas.microsoft.com/office/drawing/2014/main" id="{9F57D6B2-0535-444A-AD71-457459EA1752}"/>
                </a:ext>
              </a:extLst>
            </p:cNvPr>
            <p:cNvSpPr/>
            <p:nvPr/>
          </p:nvSpPr>
          <p:spPr bwMode="auto">
            <a:xfrm>
              <a:off x="2861748" y="6074550"/>
              <a:ext cx="143360" cy="143360"/>
            </a:xfrm>
            <a:prstGeom prst="rect">
              <a:avLst/>
            </a:prstGeom>
            <a:solidFill>
              <a:srgbClr val="B7C0C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6" name="Gruppieren 5">
            <a:extLst>
              <a:ext uri="{FF2B5EF4-FFF2-40B4-BE49-F238E27FC236}">
                <a16:creationId xmlns:a16="http://schemas.microsoft.com/office/drawing/2014/main" id="{73213E7D-CC8A-4AC3-8B54-6BB921C92F0E}"/>
              </a:ext>
            </a:extLst>
          </p:cNvPr>
          <p:cNvGrpSpPr/>
          <p:nvPr/>
        </p:nvGrpSpPr>
        <p:grpSpPr>
          <a:xfrm>
            <a:off x="6333688" y="2542298"/>
            <a:ext cx="5536627" cy="3473779"/>
            <a:chOff x="6333688" y="2508250"/>
            <a:chExt cx="5536627" cy="3473779"/>
          </a:xfrm>
        </p:grpSpPr>
        <p:grpSp>
          <p:nvGrpSpPr>
            <p:cNvPr id="108" name="Gruppieren 107">
              <a:extLst>
                <a:ext uri="{FF2B5EF4-FFF2-40B4-BE49-F238E27FC236}">
                  <a16:creationId xmlns:a16="http://schemas.microsoft.com/office/drawing/2014/main" id="{CB4A1A93-ADB0-473F-A41D-74FDF1F1D3C2}"/>
                </a:ext>
              </a:extLst>
            </p:cNvPr>
            <p:cNvGrpSpPr/>
            <p:nvPr/>
          </p:nvGrpSpPr>
          <p:grpSpPr>
            <a:xfrm>
              <a:off x="8329353" y="5437242"/>
              <a:ext cx="2619084" cy="307777"/>
              <a:chOff x="2457290" y="5297542"/>
              <a:chExt cx="2619084" cy="307777"/>
            </a:xfrm>
          </p:grpSpPr>
          <p:sp>
            <p:nvSpPr>
              <p:cNvPr id="110" name="Rectangle 19">
                <a:extLst>
                  <a:ext uri="{FF2B5EF4-FFF2-40B4-BE49-F238E27FC236}">
                    <a16:creationId xmlns:a16="http://schemas.microsoft.com/office/drawing/2014/main" id="{243FD632-5395-4087-9BDA-718DE7395349}"/>
                  </a:ext>
                </a:extLst>
              </p:cNvPr>
              <p:cNvSpPr/>
              <p:nvPr/>
            </p:nvSpPr>
            <p:spPr>
              <a:xfrm>
                <a:off x="2457290" y="5297542"/>
                <a:ext cx="383438" cy="307777"/>
              </a:xfrm>
              <a:prstGeom prst="rect">
                <a:avLst/>
              </a:prstGeom>
            </p:spPr>
            <p:txBody>
              <a:bodyPr wrap="none">
                <a:spAutoFit/>
              </a:bodyPr>
              <a:lstStyle/>
              <a:p>
                <a:r>
                  <a:rPr lang="en-US" altLang="en-US" sz="1400" b="1" dirty="0">
                    <a:solidFill>
                      <a:srgbClr val="6F7D7F"/>
                    </a:solidFill>
                    <a:latin typeface="Arial"/>
                    <a:cs typeface="Arial" pitchFamily="34" charset="0"/>
                  </a:rPr>
                  <a:t>12</a:t>
                </a:r>
                <a:endParaRPr lang="en-US" sz="1400" b="1" dirty="0">
                  <a:solidFill>
                    <a:srgbClr val="6F7D7F"/>
                  </a:solidFill>
                  <a:latin typeface="Arial"/>
                </a:endParaRPr>
              </a:p>
            </p:txBody>
          </p:sp>
          <p:sp>
            <p:nvSpPr>
              <p:cNvPr id="111" name="Rectangle 21">
                <a:extLst>
                  <a:ext uri="{FF2B5EF4-FFF2-40B4-BE49-F238E27FC236}">
                    <a16:creationId xmlns:a16="http://schemas.microsoft.com/office/drawing/2014/main" id="{3A6EE255-9C9B-452B-A090-98A3DFE21BBF}"/>
                  </a:ext>
                </a:extLst>
              </p:cNvPr>
              <p:cNvSpPr/>
              <p:nvPr/>
            </p:nvSpPr>
            <p:spPr>
              <a:xfrm>
                <a:off x="4692936" y="5297542"/>
                <a:ext cx="383438" cy="307777"/>
              </a:xfrm>
              <a:prstGeom prst="rect">
                <a:avLst/>
              </a:prstGeom>
            </p:spPr>
            <p:txBody>
              <a:bodyPr wrap="none">
                <a:spAutoFit/>
              </a:bodyPr>
              <a:lstStyle/>
              <a:p>
                <a:pPr fontAlgn="base">
                  <a:spcBef>
                    <a:spcPct val="0"/>
                  </a:spcBef>
                  <a:spcAft>
                    <a:spcPct val="0"/>
                  </a:spcAft>
                </a:pPr>
                <a:r>
                  <a:rPr lang="en-US" altLang="en-US" sz="1400" b="1" dirty="0">
                    <a:solidFill>
                      <a:schemeClr val="accent3"/>
                    </a:solidFill>
                    <a:latin typeface="Arial"/>
                    <a:cs typeface="Arial" pitchFamily="34" charset="0"/>
                  </a:rPr>
                  <a:t>19</a:t>
                </a:r>
              </a:p>
            </p:txBody>
          </p:sp>
        </p:grpSp>
        <p:grpSp>
          <p:nvGrpSpPr>
            <p:cNvPr id="112" name="Gruppieren 111">
              <a:extLst>
                <a:ext uri="{FF2B5EF4-FFF2-40B4-BE49-F238E27FC236}">
                  <a16:creationId xmlns:a16="http://schemas.microsoft.com/office/drawing/2014/main" id="{ACE73719-DDF8-48B4-A5AC-D6D42F5637A2}"/>
                </a:ext>
              </a:extLst>
            </p:cNvPr>
            <p:cNvGrpSpPr/>
            <p:nvPr/>
          </p:nvGrpSpPr>
          <p:grpSpPr>
            <a:xfrm>
              <a:off x="8384435" y="5674252"/>
              <a:ext cx="2564002" cy="307777"/>
              <a:chOff x="2512372" y="5610752"/>
              <a:chExt cx="2564002" cy="307777"/>
            </a:xfrm>
          </p:grpSpPr>
          <p:sp>
            <p:nvSpPr>
              <p:cNvPr id="113" name="Rectangle 22">
                <a:extLst>
                  <a:ext uri="{FF2B5EF4-FFF2-40B4-BE49-F238E27FC236}">
                    <a16:creationId xmlns:a16="http://schemas.microsoft.com/office/drawing/2014/main" id="{A7B9B682-9877-41D6-A8A5-733600F1C9C9}"/>
                  </a:ext>
                </a:extLst>
              </p:cNvPr>
              <p:cNvSpPr/>
              <p:nvPr/>
            </p:nvSpPr>
            <p:spPr>
              <a:xfrm>
                <a:off x="2512372" y="5610752"/>
                <a:ext cx="284052" cy="307777"/>
              </a:xfrm>
              <a:prstGeom prst="rect">
                <a:avLst/>
              </a:prstGeom>
            </p:spPr>
            <p:txBody>
              <a:bodyPr wrap="none">
                <a:spAutoFit/>
              </a:bodyPr>
              <a:lstStyle/>
              <a:p>
                <a:r>
                  <a:rPr lang="en-US" altLang="en-US" sz="1400" b="1" dirty="0">
                    <a:solidFill>
                      <a:srgbClr val="B7C0C1"/>
                    </a:solidFill>
                    <a:latin typeface="Arial"/>
                    <a:cs typeface="Arial" pitchFamily="34" charset="0"/>
                  </a:rPr>
                  <a:t>5</a:t>
                </a:r>
                <a:endParaRPr lang="en-US" sz="1400" b="1" dirty="0">
                  <a:solidFill>
                    <a:srgbClr val="B7C0C1"/>
                  </a:solidFill>
                  <a:latin typeface="Arial"/>
                </a:endParaRPr>
              </a:p>
            </p:txBody>
          </p:sp>
          <p:sp>
            <p:nvSpPr>
              <p:cNvPr id="114" name="Rectangle 23">
                <a:extLst>
                  <a:ext uri="{FF2B5EF4-FFF2-40B4-BE49-F238E27FC236}">
                    <a16:creationId xmlns:a16="http://schemas.microsoft.com/office/drawing/2014/main" id="{04995324-AE9E-47CA-832C-299C272ACD53}"/>
                  </a:ext>
                </a:extLst>
              </p:cNvPr>
              <p:cNvSpPr/>
              <p:nvPr/>
            </p:nvSpPr>
            <p:spPr>
              <a:xfrm>
                <a:off x="4692936" y="5610752"/>
                <a:ext cx="383438" cy="307777"/>
              </a:xfrm>
              <a:prstGeom prst="rect">
                <a:avLst/>
              </a:prstGeom>
            </p:spPr>
            <p:txBody>
              <a:bodyPr wrap="none">
                <a:spAutoFit/>
              </a:bodyPr>
              <a:lstStyle/>
              <a:p>
                <a:pPr fontAlgn="base">
                  <a:spcBef>
                    <a:spcPct val="0"/>
                  </a:spcBef>
                  <a:spcAft>
                    <a:spcPct val="0"/>
                  </a:spcAft>
                </a:pPr>
                <a:r>
                  <a:rPr lang="en-US" altLang="en-US" sz="1400" b="1" dirty="0">
                    <a:solidFill>
                      <a:srgbClr val="B8DED2"/>
                    </a:solidFill>
                    <a:latin typeface="Arial"/>
                    <a:cs typeface="Arial" pitchFamily="34" charset="0"/>
                  </a:rPr>
                  <a:t>15</a:t>
                </a:r>
              </a:p>
            </p:txBody>
          </p:sp>
        </p:grpSp>
        <p:graphicFrame>
          <p:nvGraphicFramePr>
            <p:cNvPr id="116" name="Chart 87">
              <a:extLst>
                <a:ext uri="{FF2B5EF4-FFF2-40B4-BE49-F238E27FC236}">
                  <a16:creationId xmlns:a16="http://schemas.microsoft.com/office/drawing/2014/main" id="{5F94E843-FF87-4603-8CF8-F8EF367D3CEE}"/>
                </a:ext>
              </a:extLst>
            </p:cNvPr>
            <p:cNvGraphicFramePr>
              <a:graphicFrameLocks/>
            </p:cNvGraphicFramePr>
            <p:nvPr>
              <p:extLst>
                <p:ext uri="{D42A27DB-BD31-4B8C-83A1-F6EECF244321}">
                  <p14:modId xmlns:p14="http://schemas.microsoft.com/office/powerpoint/2010/main" val="3346027488"/>
                </p:ext>
              </p:extLst>
            </p:nvPr>
          </p:nvGraphicFramePr>
          <p:xfrm>
            <a:off x="6333688" y="2508250"/>
            <a:ext cx="5536627" cy="3055951"/>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2" name="Gruppieren 31">
            <a:extLst>
              <a:ext uri="{FF2B5EF4-FFF2-40B4-BE49-F238E27FC236}">
                <a16:creationId xmlns:a16="http://schemas.microsoft.com/office/drawing/2014/main" id="{2F385776-6E12-47C5-AE98-7F0F96FC2224}"/>
              </a:ext>
            </a:extLst>
          </p:cNvPr>
          <p:cNvGrpSpPr/>
          <p:nvPr/>
        </p:nvGrpSpPr>
        <p:grpSpPr>
          <a:xfrm>
            <a:off x="5998252" y="6104482"/>
            <a:ext cx="5673905" cy="276999"/>
            <a:chOff x="695637" y="6006934"/>
            <a:chExt cx="5673905" cy="276999"/>
          </a:xfrm>
        </p:grpSpPr>
        <p:sp>
          <p:nvSpPr>
            <p:cNvPr id="33" name="TextBox 65">
              <a:extLst>
                <a:ext uri="{FF2B5EF4-FFF2-40B4-BE49-F238E27FC236}">
                  <a16:creationId xmlns:a16="http://schemas.microsoft.com/office/drawing/2014/main" id="{319F805B-5505-4AF2-9A32-478EBD8FD865}"/>
                </a:ext>
              </a:extLst>
            </p:cNvPr>
            <p:cNvSpPr txBox="1"/>
            <p:nvPr/>
          </p:nvSpPr>
          <p:spPr>
            <a:xfrm>
              <a:off x="832915" y="6006934"/>
              <a:ext cx="5536627" cy="276999"/>
            </a:xfrm>
            <a:prstGeom prst="rect">
              <a:avLst/>
            </a:prstGeom>
            <a:noFill/>
          </p:spPr>
          <p:txBody>
            <a:bodyPr wrap="square" rtlCol="0">
              <a:spAutoFit/>
            </a:bodyPr>
            <a:lstStyle/>
            <a:p>
              <a:pPr defTabSz="727272">
                <a:defRPr/>
              </a:pPr>
              <a:r>
                <a:rPr lang="de-DE" sz="1200" dirty="0">
                  <a:solidFill>
                    <a:srgbClr val="515151"/>
                  </a:solidFill>
                </a:rPr>
                <a:t>Denosumab – neue VFx	Denosumab – multiple neue VFx</a:t>
              </a:r>
            </a:p>
          </p:txBody>
        </p:sp>
        <p:sp>
          <p:nvSpPr>
            <p:cNvPr id="34" name="Rechteck 33">
              <a:extLst>
                <a:ext uri="{FF2B5EF4-FFF2-40B4-BE49-F238E27FC236}">
                  <a16:creationId xmlns:a16="http://schemas.microsoft.com/office/drawing/2014/main" id="{D6E33D8E-9711-49DA-9FAE-F9368E88A293}"/>
                </a:ext>
              </a:extLst>
            </p:cNvPr>
            <p:cNvSpPr/>
            <p:nvPr/>
          </p:nvSpPr>
          <p:spPr bwMode="auto">
            <a:xfrm>
              <a:off x="695637" y="6074550"/>
              <a:ext cx="143360" cy="143360"/>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5" name="Rechteck 34">
              <a:extLst>
                <a:ext uri="{FF2B5EF4-FFF2-40B4-BE49-F238E27FC236}">
                  <a16:creationId xmlns:a16="http://schemas.microsoft.com/office/drawing/2014/main" id="{E9F1ACC5-D028-41ED-8976-91AA3F123795}"/>
                </a:ext>
              </a:extLst>
            </p:cNvPr>
            <p:cNvSpPr/>
            <p:nvPr/>
          </p:nvSpPr>
          <p:spPr bwMode="auto">
            <a:xfrm>
              <a:off x="2861748" y="6074550"/>
              <a:ext cx="143360" cy="143360"/>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14078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sz="1800" dirty="0"/>
              <a:t>Das Absetzen der Denosumab-Behandlung war mit einem mit Placebo </a:t>
            </a:r>
            <a:r>
              <a:rPr lang="de-DE" sz="1800" b="1" dirty="0"/>
              <a:t>vergleichbaren Anstieg der VFx-Rate </a:t>
            </a:r>
            <a:r>
              <a:rPr lang="de-DE" sz="1800" dirty="0"/>
              <a:t>assoziiert. </a:t>
            </a:r>
          </a:p>
          <a:p>
            <a:r>
              <a:rPr lang="de-DE" sz="1800" dirty="0"/>
              <a:t>Bei Patienten mit neuen VFx nach Behandlungsabbruch war die Anzahl an </a:t>
            </a:r>
            <a:r>
              <a:rPr lang="de-DE" sz="1800" b="1" dirty="0"/>
              <a:t>multiplen neuen VFx </a:t>
            </a:r>
            <a:r>
              <a:rPr lang="de-DE" sz="1800" dirty="0"/>
              <a:t>in der </a:t>
            </a:r>
            <a:r>
              <a:rPr lang="de-DE" sz="1800" b="1" dirty="0"/>
              <a:t>Denosumab-Gruppe höher </a:t>
            </a:r>
            <a:r>
              <a:rPr lang="de-DE" sz="1800" dirty="0"/>
              <a:t>im Vergleich zu Placebo.</a:t>
            </a:r>
          </a:p>
          <a:p>
            <a:r>
              <a:rPr lang="de-DE" sz="1800" dirty="0"/>
              <a:t>Patienten mit </a:t>
            </a:r>
            <a:r>
              <a:rPr lang="de-DE" sz="1800" b="1" dirty="0"/>
              <a:t>vorhergehenden VFx hatten ein erhöhtes Risiko </a:t>
            </a:r>
            <a:r>
              <a:rPr lang="de-DE" sz="1800" dirty="0"/>
              <a:t>für neue VFx nach Behandlungsabbruch. </a:t>
            </a:r>
          </a:p>
          <a:p>
            <a:r>
              <a:rPr lang="de-DE" sz="1800" dirty="0"/>
              <a:t>Patienten, die die Denosumab-Therapie abbrechen, sollten nach dem 6-Monatsintervall auf eine andere Osteoporosetherapie umgestellt werden.</a:t>
            </a:r>
          </a:p>
        </p:txBody>
      </p:sp>
      <p:sp>
        <p:nvSpPr>
          <p:cNvPr id="14" name="Titel 13">
            <a:extLst>
              <a:ext uri="{FF2B5EF4-FFF2-40B4-BE49-F238E27FC236}">
                <a16:creationId xmlns:a16="http://schemas.microsoft.com/office/drawing/2014/main" id="{014927B3-30CA-41B8-BDB7-F0360479233F}"/>
              </a:ext>
            </a:extLst>
          </p:cNvPr>
          <p:cNvSpPr>
            <a:spLocks noGrp="1"/>
          </p:cNvSpPr>
          <p:nvPr>
            <p:ph type="title"/>
          </p:nvPr>
        </p:nvSpPr>
        <p:spPr/>
        <p:txBody>
          <a:bodyPr/>
          <a:lstStyle/>
          <a:p>
            <a:r>
              <a:rPr lang="de-DE" b="1" dirty="0"/>
              <a:t>Vertebrale Frakturen nach Absetzen von Denosumab:</a:t>
            </a:r>
            <a:br>
              <a:rPr lang="de-DE" b="1" dirty="0"/>
            </a:br>
            <a:r>
              <a:rPr lang="de-DE" dirty="0"/>
              <a:t>e</a:t>
            </a:r>
            <a:r>
              <a:rPr lang="de-DE" b="1" dirty="0"/>
              <a:t>ine Post-hoc-Analyse der FREEDOM-Studie</a:t>
            </a:r>
          </a:p>
        </p:txBody>
      </p:sp>
      <p:sp>
        <p:nvSpPr>
          <p:cNvPr id="15" name="Textplatzhalter 14">
            <a:extLst>
              <a:ext uri="{FF2B5EF4-FFF2-40B4-BE49-F238E27FC236}">
                <a16:creationId xmlns:a16="http://schemas.microsoft.com/office/drawing/2014/main" id="{4BF1C25B-B5E2-46C9-9A83-892D7CDB1F42}"/>
              </a:ext>
            </a:extLst>
          </p:cNvPr>
          <p:cNvSpPr>
            <a:spLocks noGrp="1"/>
          </p:cNvSpPr>
          <p:nvPr>
            <p:ph type="body" sz="quarter" idx="10"/>
          </p:nvPr>
        </p:nvSpPr>
        <p:spPr/>
        <p:txBody>
          <a:bodyPr/>
          <a:lstStyle/>
          <a:p>
            <a:r>
              <a:rPr lang="de-DE" dirty="0"/>
              <a:t>VFx = vertebrale Frakturen. </a:t>
            </a:r>
          </a:p>
          <a:p>
            <a:r>
              <a:rPr lang="de-DE" dirty="0">
                <a:solidFill>
                  <a:srgbClr val="3B839F"/>
                </a:solidFill>
              </a:rPr>
              <a:t>Cummings SR et al. J Bone Miner Res 2018; 33 (2): 190</a:t>
            </a:r>
            <a:r>
              <a:rPr lang="de-de" dirty="0">
                <a:solidFill>
                  <a:srgbClr val="3B839F"/>
                </a:solidFill>
              </a:rPr>
              <a:t>–</a:t>
            </a:r>
            <a:r>
              <a:rPr lang="de-DE" dirty="0">
                <a:solidFill>
                  <a:srgbClr val="3B839F"/>
                </a:solidFill>
              </a:rPr>
              <a:t>198.</a:t>
            </a:r>
          </a:p>
        </p:txBody>
      </p:sp>
      <p:sp>
        <p:nvSpPr>
          <p:cNvPr id="17" name="Freihandform 11">
            <a:extLst>
              <a:ext uri="{FF2B5EF4-FFF2-40B4-BE49-F238E27FC236}">
                <a16:creationId xmlns:a16="http://schemas.microsoft.com/office/drawing/2014/main" id="{4D24D98C-47F4-4AB8-8AD8-3C9AD2110DAF}"/>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pPr fontAlgn="base">
              <a:lnSpc>
                <a:spcPct val="120000"/>
              </a:lnSpc>
              <a:spcBef>
                <a:spcPct val="0"/>
              </a:spcBef>
              <a:spcAft>
                <a:spcPct val="0"/>
              </a:spcAft>
              <a:buClr>
                <a:srgbClr val="0063C3"/>
              </a:buClr>
              <a:buSzPct val="75000"/>
              <a:tabLst>
                <a:tab pos="177800" algn="l"/>
              </a:tabLst>
            </a:pPr>
            <a:r>
              <a:rPr lang="de-DE" sz="1600" dirty="0">
                <a:solidFill>
                  <a:srgbClr val="3B839F"/>
                </a:solidFill>
              </a:rPr>
              <a:t>Fazit:</a:t>
            </a:r>
            <a:endParaRPr lang="de-DE" sz="1600" dirty="0">
              <a:solidFill>
                <a:schemeClr val="tx1">
                  <a:lumMod val="85000"/>
                  <a:lumOff val="15000"/>
                </a:schemeClr>
              </a:solidFill>
            </a:endParaRPr>
          </a:p>
        </p:txBody>
      </p:sp>
    </p:spTree>
    <p:extLst>
      <p:ext uri="{BB962C8B-B14F-4D97-AF65-F5344CB8AC3E}">
        <p14:creationId xmlns:p14="http://schemas.microsoft.com/office/powerpoint/2010/main" val="8832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6023FA-7965-4FD3-A4ED-79752826AAB1}"/>
              </a:ext>
            </a:extLst>
          </p:cNvPr>
          <p:cNvSpPr>
            <a:spLocks noGrp="1"/>
          </p:cNvSpPr>
          <p:nvPr>
            <p:ph idx="1"/>
          </p:nvPr>
        </p:nvSpPr>
        <p:spPr/>
        <p:txBody>
          <a:bodyPr/>
          <a:lstStyle/>
          <a:p>
            <a:r>
              <a:rPr lang="de-DE" sz="1800" dirty="0"/>
              <a:t>Ein hohes Frakturrisiko besitzen Patienten, die</a:t>
            </a:r>
          </a:p>
          <a:p>
            <a:pPr marL="446088" indent="-176213" eaLnBrk="1" hangingPunct="1">
              <a:lnSpc>
                <a:spcPct val="100000"/>
              </a:lnSpc>
              <a:spcBef>
                <a:spcPts val="800"/>
              </a:spcBef>
              <a:spcAft>
                <a:spcPts val="0"/>
              </a:spcAft>
              <a:buClr>
                <a:schemeClr val="tx1"/>
              </a:buClr>
              <a:buSzPct val="75000"/>
              <a:buFont typeface="Symbol" panose="05050102010706020507" pitchFamily="18" charset="2"/>
              <a:buChar char="-"/>
              <a:tabLst>
                <a:tab pos="177800" algn="l"/>
              </a:tabLst>
              <a:defRPr/>
            </a:pPr>
            <a:r>
              <a:rPr lang="de-DE" sz="1800" kern="1200" dirty="0"/>
              <a:t>eine </a:t>
            </a:r>
            <a:r>
              <a:rPr lang="de-DE" sz="1800" b="1" kern="1200" dirty="0"/>
              <a:t>Hüftfraktur, eine vertebrale Fraktur oder multiple osteoporotische Frakturen </a:t>
            </a:r>
            <a:r>
              <a:rPr lang="de-DE" sz="1800" kern="1200" dirty="0"/>
              <a:t>innerhalb von 5 Jahren vor und/oder während der Therapie erleiden,</a:t>
            </a:r>
          </a:p>
          <a:p>
            <a:pPr marL="446088" indent="-176213" eaLnBrk="1" hangingPunct="1">
              <a:lnSpc>
                <a:spcPct val="100000"/>
              </a:lnSpc>
              <a:spcBef>
                <a:spcPts val="800"/>
              </a:spcBef>
              <a:spcAft>
                <a:spcPts val="0"/>
              </a:spcAft>
              <a:buClr>
                <a:schemeClr val="tx1"/>
              </a:buClr>
              <a:buSzPct val="75000"/>
              <a:buFont typeface="Symbol" panose="05050102010706020507" pitchFamily="18" charset="2"/>
              <a:buChar char="-"/>
              <a:tabLst>
                <a:tab pos="177800" algn="l"/>
              </a:tabLst>
              <a:defRPr/>
            </a:pPr>
            <a:r>
              <a:rPr lang="de-DE" sz="1800" kern="1200" dirty="0"/>
              <a:t>basierend auf der klinischen Beurteilung oder wegen vorhandener Komorbiditäten ein </a:t>
            </a:r>
            <a:r>
              <a:rPr lang="de-DE" sz="1800" b="1" kern="1200" dirty="0"/>
              <a:t>konstant hohes Frakturrisiko </a:t>
            </a:r>
            <a:r>
              <a:rPr lang="de-DE" sz="1800" kern="1200" dirty="0"/>
              <a:t>besitzen (z. B.: fortdauernde Therapie mit Aromataseinhibitoren oder Antiandrogenen, Diabetes) oder die eine </a:t>
            </a:r>
            <a:r>
              <a:rPr lang="de-DE" sz="1800" b="1" kern="1200" dirty="0"/>
              <a:t>sekundäre Osteoporose </a:t>
            </a:r>
            <a:r>
              <a:rPr lang="de-DE" sz="1800" kern="1200" dirty="0"/>
              <a:t>aufweisen, z. B. durch eine Langzeittherapie mit Glukokortikoiden,</a:t>
            </a:r>
          </a:p>
          <a:p>
            <a:pPr marL="446088" indent="-176213" eaLnBrk="1" hangingPunct="1">
              <a:lnSpc>
                <a:spcPct val="100000"/>
              </a:lnSpc>
              <a:spcBef>
                <a:spcPts val="800"/>
              </a:spcBef>
              <a:spcAft>
                <a:spcPts val="0"/>
              </a:spcAft>
              <a:buClr>
                <a:schemeClr val="tx1"/>
              </a:buClr>
              <a:buSzPct val="75000"/>
              <a:buFont typeface="Symbol" panose="05050102010706020507" pitchFamily="18" charset="2"/>
              <a:buChar char="-"/>
              <a:tabLst>
                <a:tab pos="177800" algn="l"/>
              </a:tabLst>
              <a:defRPr/>
            </a:pPr>
            <a:r>
              <a:rPr lang="de-DE" sz="1800" kern="1200" dirty="0"/>
              <a:t>eine </a:t>
            </a:r>
            <a:r>
              <a:rPr lang="de-DE" sz="1800" b="1" kern="1200" dirty="0"/>
              <a:t>konstant niedrige Knochenmineraldichte </a:t>
            </a:r>
            <a:r>
              <a:rPr lang="de-DE" sz="1800" kern="1200" dirty="0"/>
              <a:t>haben: </a:t>
            </a:r>
          </a:p>
          <a:p>
            <a:pPr marL="625475" lvl="2" indent="-179388">
              <a:spcBef>
                <a:spcPts val="800"/>
              </a:spcBef>
              <a:spcAft>
                <a:spcPts val="0"/>
              </a:spcAft>
              <a:buClr>
                <a:srgbClr val="3B839F"/>
              </a:buClr>
            </a:pPr>
            <a:r>
              <a:rPr lang="de-DE" sz="1600" dirty="0"/>
              <a:t>T-Score von ≤ -2,5 am Schenkelhals oder an der Hüfte bei Frauen &lt; 65 Jahre oder nach 5 Jahren Therapie</a:t>
            </a:r>
          </a:p>
          <a:p>
            <a:pPr marL="625475" lvl="2" indent="-179388">
              <a:spcBef>
                <a:spcPts val="800"/>
              </a:spcBef>
              <a:spcAft>
                <a:spcPts val="0"/>
              </a:spcAft>
              <a:buClr>
                <a:srgbClr val="3B839F"/>
              </a:buClr>
            </a:pPr>
            <a:r>
              <a:rPr lang="de-DE" sz="1600" dirty="0"/>
              <a:t>T-Score von &lt; -2,0 bei Frauen &gt; 65 Jahre und/oder Personen mit Sturzneigung</a:t>
            </a:r>
          </a:p>
        </p:txBody>
      </p:sp>
      <p:sp>
        <p:nvSpPr>
          <p:cNvPr id="5" name="Title 4">
            <a:extLst>
              <a:ext uri="{FF2B5EF4-FFF2-40B4-BE49-F238E27FC236}">
                <a16:creationId xmlns:a16="http://schemas.microsoft.com/office/drawing/2014/main" id="{6CBF4540-44CE-465D-A0A4-CBDE3A7E12F3}"/>
              </a:ext>
            </a:extLst>
          </p:cNvPr>
          <p:cNvSpPr>
            <a:spLocks noGrp="1"/>
          </p:cNvSpPr>
          <p:nvPr>
            <p:ph type="title"/>
          </p:nvPr>
        </p:nvSpPr>
        <p:spPr>
          <a:xfrm>
            <a:off x="673100" y="114300"/>
            <a:ext cx="8875548" cy="609600"/>
          </a:xfrm>
        </p:spPr>
        <p:txBody>
          <a:bodyPr/>
          <a:lstStyle/>
          <a:p>
            <a:r>
              <a:rPr lang="de-DE" dirty="0"/>
              <a:t>Medikamentöse Osteoporosetherapie: Dauer und Management nach Therapieabbruch</a:t>
            </a:r>
            <a:r>
              <a:rPr lang="de-DE" b="1" dirty="0"/>
              <a:t> </a:t>
            </a:r>
            <a:endParaRPr lang="de-DE" b="1" strike="sngStrike" dirty="0"/>
          </a:p>
        </p:txBody>
      </p:sp>
      <p:sp>
        <p:nvSpPr>
          <p:cNvPr id="3" name="Text Placeholder 2">
            <a:extLst>
              <a:ext uri="{FF2B5EF4-FFF2-40B4-BE49-F238E27FC236}">
                <a16:creationId xmlns:a16="http://schemas.microsoft.com/office/drawing/2014/main" id="{DBDF28E8-FB4C-4B85-851A-70CDC689C5CE}"/>
              </a:ext>
            </a:extLst>
          </p:cNvPr>
          <p:cNvSpPr>
            <a:spLocks noGrp="1"/>
          </p:cNvSpPr>
          <p:nvPr>
            <p:ph type="body" sz="quarter" idx="10"/>
          </p:nvPr>
        </p:nvSpPr>
        <p:spPr/>
        <p:txBody>
          <a:bodyPr/>
          <a:lstStyle/>
          <a:p>
            <a:r>
              <a:rPr lang="de-DE" sz="800" dirty="0"/>
              <a:t>SVGO = Schweizerische Vereinigung gegen Osteoporose, ASCO = Association Suisse contre l‘Osteoporose, </a:t>
            </a:r>
            <a:r>
              <a:rPr lang="en-US" sz="800" dirty="0"/>
              <a:t>Swiss Association against Osteoporosis</a:t>
            </a:r>
            <a:r>
              <a:rPr lang="de-DE" sz="800" dirty="0"/>
              <a:t>. </a:t>
            </a:r>
          </a:p>
          <a:p>
            <a:r>
              <a:rPr lang="de-DE" dirty="0">
                <a:solidFill>
                  <a:srgbClr val="3B839F"/>
                </a:solidFill>
              </a:rPr>
              <a:t>Meier C et al. Swiss Med </a:t>
            </a:r>
            <a:r>
              <a:rPr lang="de-DE" dirty="0" err="1">
                <a:solidFill>
                  <a:srgbClr val="3B839F"/>
                </a:solidFill>
              </a:rPr>
              <a:t>Wkly</a:t>
            </a:r>
            <a:r>
              <a:rPr lang="de-DE" dirty="0">
                <a:solidFill>
                  <a:srgbClr val="3B839F"/>
                </a:solidFill>
              </a:rPr>
              <a:t> 2017; 147: w14484.</a:t>
            </a:r>
          </a:p>
        </p:txBody>
      </p:sp>
      <p:sp>
        <p:nvSpPr>
          <p:cNvPr id="6" name="Freihandform 11">
            <a:extLst>
              <a:ext uri="{FF2B5EF4-FFF2-40B4-BE49-F238E27FC236}">
                <a16:creationId xmlns:a16="http://schemas.microsoft.com/office/drawing/2014/main" id="{1500EBBB-FBE1-48EF-B3B9-3C5CE2D39A9D}"/>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Ein Positionspapier der Schweizerischen Vereinigung gegen Osteoporose (SVGO/ASCO)</a:t>
            </a:r>
            <a:endParaRPr lang="de-DE" sz="1600" dirty="0">
              <a:solidFill>
                <a:srgbClr val="3B839F"/>
              </a:solidFill>
              <a:latin typeface="Arial"/>
            </a:endParaRPr>
          </a:p>
        </p:txBody>
      </p:sp>
    </p:spTree>
    <p:extLst>
      <p:ext uri="{BB962C8B-B14F-4D97-AF65-F5344CB8AC3E}">
        <p14:creationId xmlns:p14="http://schemas.microsoft.com/office/powerpoint/2010/main" val="4175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Inhaltsplatzhalter 98">
            <a:extLst>
              <a:ext uri="{FF2B5EF4-FFF2-40B4-BE49-F238E27FC236}">
                <a16:creationId xmlns:a16="http://schemas.microsoft.com/office/drawing/2014/main" id="{2DEE3DA6-692B-416A-850D-8480CA494AEC}"/>
              </a:ext>
            </a:extLst>
          </p:cNvPr>
          <p:cNvSpPr>
            <a:spLocks noGrp="1"/>
          </p:cNvSpPr>
          <p:nvPr>
            <p:ph idx="1"/>
          </p:nvPr>
        </p:nvSpPr>
        <p:spPr>
          <a:xfrm>
            <a:off x="673100" y="1736599"/>
            <a:ext cx="11118851" cy="4435475"/>
          </a:xfrm>
        </p:spPr>
        <p:txBody>
          <a:bodyPr/>
          <a:lstStyle/>
          <a:p>
            <a:pPr marL="0" indent="0">
              <a:buNone/>
            </a:pPr>
            <a:r>
              <a:rPr lang="de-DE" sz="1800" dirty="0"/>
              <a:t>Empfehlungen zur Langzeittherapie postmenopausaler Frauen unter Osteoporosebehandlung und für das Management nach Therapieabbruch</a:t>
            </a:r>
          </a:p>
          <a:p>
            <a:pPr marL="0" indent="0">
              <a:buNone/>
            </a:pPr>
            <a:endParaRPr lang="de-DE" sz="1800" dirty="0"/>
          </a:p>
        </p:txBody>
      </p:sp>
      <p:sp>
        <p:nvSpPr>
          <p:cNvPr id="5" name="Title 4">
            <a:extLst>
              <a:ext uri="{FF2B5EF4-FFF2-40B4-BE49-F238E27FC236}">
                <a16:creationId xmlns:a16="http://schemas.microsoft.com/office/drawing/2014/main" id="{58BA1BD0-B8E1-4234-BF3C-54565CC0D389}"/>
              </a:ext>
            </a:extLst>
          </p:cNvPr>
          <p:cNvSpPr>
            <a:spLocks noGrp="1"/>
          </p:cNvSpPr>
          <p:nvPr>
            <p:ph type="title"/>
          </p:nvPr>
        </p:nvSpPr>
        <p:spPr/>
        <p:txBody>
          <a:bodyPr/>
          <a:lstStyle/>
          <a:p>
            <a:r>
              <a:rPr lang="de-DE" dirty="0"/>
              <a:t>Medikamentöse Osteoporosetherapie: Dauer und Management nach Therapieabbruch</a:t>
            </a:r>
            <a:endParaRPr lang="de-DE" strike="sngStrike" dirty="0"/>
          </a:p>
        </p:txBody>
      </p:sp>
      <p:sp>
        <p:nvSpPr>
          <p:cNvPr id="10" name="Textplatzhalter 9">
            <a:extLst>
              <a:ext uri="{FF2B5EF4-FFF2-40B4-BE49-F238E27FC236}">
                <a16:creationId xmlns:a16="http://schemas.microsoft.com/office/drawing/2014/main" id="{C851A503-D6EF-4B6E-8C06-AF75761CA084}"/>
              </a:ext>
            </a:extLst>
          </p:cNvPr>
          <p:cNvSpPr>
            <a:spLocks noGrp="1"/>
          </p:cNvSpPr>
          <p:nvPr>
            <p:ph type="body" sz="quarter" idx="10"/>
          </p:nvPr>
        </p:nvSpPr>
        <p:spPr/>
        <p:txBody>
          <a:bodyPr/>
          <a:lstStyle/>
          <a:p>
            <a:r>
              <a:rPr lang="de-DE" sz="800" dirty="0"/>
              <a:t>BPs = Bisphosphonate, Dmab = Denosumab, i. v. = intravenös, SERMs = selektive Estrogenrezeptormodulatoren, TPTD = Teriparatid.</a:t>
            </a:r>
          </a:p>
          <a:p>
            <a:r>
              <a:rPr lang="de-DE" dirty="0">
                <a:solidFill>
                  <a:srgbClr val="3B839F"/>
                </a:solidFill>
              </a:rPr>
              <a:t>Meier C et al. Swiss Med </a:t>
            </a:r>
            <a:r>
              <a:rPr lang="de-DE" dirty="0" err="1">
                <a:solidFill>
                  <a:srgbClr val="3B839F"/>
                </a:solidFill>
              </a:rPr>
              <a:t>Wkly</a:t>
            </a:r>
            <a:r>
              <a:rPr lang="de-DE" dirty="0">
                <a:solidFill>
                  <a:srgbClr val="3B839F"/>
                </a:solidFill>
              </a:rPr>
              <a:t> 2017; 147: w14484.</a:t>
            </a:r>
          </a:p>
        </p:txBody>
      </p:sp>
      <p:grpSp>
        <p:nvGrpSpPr>
          <p:cNvPr id="2" name="Gruppieren 1">
            <a:extLst>
              <a:ext uri="{FF2B5EF4-FFF2-40B4-BE49-F238E27FC236}">
                <a16:creationId xmlns:a16="http://schemas.microsoft.com/office/drawing/2014/main" id="{65DDBD83-8AF6-4251-8B49-CBCA109462B2}"/>
              </a:ext>
            </a:extLst>
          </p:cNvPr>
          <p:cNvGrpSpPr/>
          <p:nvPr/>
        </p:nvGrpSpPr>
        <p:grpSpPr>
          <a:xfrm>
            <a:off x="654048" y="2496977"/>
            <a:ext cx="11139490" cy="3852100"/>
            <a:chOff x="654048" y="2375379"/>
            <a:chExt cx="11139490" cy="3852100"/>
          </a:xfrm>
        </p:grpSpPr>
        <p:sp>
          <p:nvSpPr>
            <p:cNvPr id="7" name="Inhaltsplatzhalter 17">
              <a:extLst>
                <a:ext uri="{FF2B5EF4-FFF2-40B4-BE49-F238E27FC236}">
                  <a16:creationId xmlns:a16="http://schemas.microsoft.com/office/drawing/2014/main" id="{7DAE2CF1-08B9-4F46-ADF1-285566CD0001}"/>
                </a:ext>
              </a:extLst>
            </p:cNvPr>
            <p:cNvSpPr txBox="1">
              <a:spLocks/>
            </p:cNvSpPr>
            <p:nvPr/>
          </p:nvSpPr>
          <p:spPr bwMode="auto">
            <a:xfrm>
              <a:off x="654048"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über </a:t>
              </a:r>
              <a:r>
                <a:rPr lang="de-DE" sz="1400" b="1" kern="0" spc="-10" dirty="0"/>
                <a:t>Therapie-pause </a:t>
              </a:r>
              <a:r>
                <a:rPr lang="de-DE" sz="1400" kern="0" spc="-10" dirty="0"/>
                <a:t>nachdenken</a:t>
              </a:r>
              <a:br>
                <a:rPr lang="de-DE" sz="1400" kern="0" spc="-10" dirty="0"/>
              </a:br>
              <a:br>
                <a:rPr lang="de-DE" sz="1400" kern="0" spc="-10" dirty="0"/>
              </a:br>
              <a:endParaRPr lang="de-DE" sz="1400" b="1" kern="0" spc="-10" dirty="0"/>
            </a:p>
            <a:p>
              <a:pPr marL="0" indent="0" algn="ctr">
                <a:lnSpc>
                  <a:spcPct val="90000"/>
                </a:lnSpc>
                <a:buNone/>
              </a:pPr>
              <a:r>
                <a:rPr lang="de-DE" sz="1400" kern="0" spc="-10" dirty="0"/>
                <a:t>Reevaluation alle 2–3 Jahre</a:t>
              </a:r>
            </a:p>
          </p:txBody>
        </p:sp>
        <p:sp>
          <p:nvSpPr>
            <p:cNvPr id="9" name="Textfeld 8">
              <a:extLst>
                <a:ext uri="{FF2B5EF4-FFF2-40B4-BE49-F238E27FC236}">
                  <a16:creationId xmlns:a16="http://schemas.microsoft.com/office/drawing/2014/main" id="{2516E84F-A2EB-4FA5-9B1C-3F921760A70F}"/>
                </a:ext>
              </a:extLst>
            </p:cNvPr>
            <p:cNvSpPr txBox="1"/>
            <p:nvPr/>
          </p:nvSpPr>
          <p:spPr>
            <a:xfrm>
              <a:off x="654048" y="2375379"/>
              <a:ext cx="2632856" cy="714452"/>
            </a:xfrm>
            <a:prstGeom prst="rect">
              <a:avLst/>
            </a:prstGeom>
            <a:solidFill>
              <a:srgbClr val="3B839F"/>
            </a:solidFill>
            <a:ln w="19050">
              <a:noFill/>
            </a:ln>
          </p:spPr>
          <p:txBody>
            <a:bodyPr wrap="square" lIns="36000" rIns="36000" rtlCol="0" anchor="ctr" anchorCtr="0">
              <a:noAutofit/>
            </a:bodyPr>
            <a:lstStyle/>
            <a:p>
              <a:pPr algn="ctr">
                <a:lnSpc>
                  <a:spcPct val="95000"/>
                </a:lnSpc>
              </a:pPr>
              <a:r>
                <a:rPr lang="de-DE" sz="1400" b="1" dirty="0">
                  <a:solidFill>
                    <a:schemeClr val="bg1"/>
                  </a:solidFill>
                  <a:cs typeface="Calibri" panose="020F0502020204030204" pitchFamily="34" charset="0"/>
                </a:rPr>
                <a:t>SERMs</a:t>
              </a:r>
              <a:br>
                <a:rPr lang="de-DE" sz="1400" b="1" dirty="0">
                  <a:solidFill>
                    <a:schemeClr val="bg1"/>
                  </a:solidFill>
                  <a:cs typeface="Calibri" panose="020F0502020204030204" pitchFamily="34" charset="0"/>
                </a:rPr>
              </a:br>
              <a:r>
                <a:rPr lang="de-DE" sz="1400" dirty="0">
                  <a:solidFill>
                    <a:schemeClr val="bg1"/>
                  </a:solidFill>
                  <a:cs typeface="Calibri" panose="020F0502020204030204" pitchFamily="34" charset="0"/>
                </a:rPr>
                <a:t>3–5 Jahre</a:t>
              </a:r>
            </a:p>
          </p:txBody>
        </p:sp>
        <p:sp>
          <p:nvSpPr>
            <p:cNvPr id="13" name="Textfeld 12">
              <a:extLst>
                <a:ext uri="{FF2B5EF4-FFF2-40B4-BE49-F238E27FC236}">
                  <a16:creationId xmlns:a16="http://schemas.microsoft.com/office/drawing/2014/main" id="{3A3BE3C3-CBC2-413A-AF6C-3E5BF46DD838}"/>
                </a:ext>
              </a:extLst>
            </p:cNvPr>
            <p:cNvSpPr txBox="1"/>
            <p:nvPr/>
          </p:nvSpPr>
          <p:spPr>
            <a:xfrm>
              <a:off x="654048" y="3494380"/>
              <a:ext cx="1213498" cy="477732"/>
            </a:xfrm>
            <a:prstGeom prst="rect">
              <a:avLst/>
            </a:prstGeom>
            <a:solidFill>
              <a:schemeClr val="accent3">
                <a:lumMod val="75000"/>
              </a:schemeClr>
            </a:solidFill>
            <a:ln w="19050">
              <a:noFill/>
            </a:ln>
          </p:spPr>
          <p:txBody>
            <a:bodyPr wrap="square" lIns="36000" rIns="36000" rtlCol="0" anchor="ctr" anchorCtr="0">
              <a:noAutofit/>
            </a:bodyPr>
            <a:lstStyle/>
            <a:p>
              <a:pPr algn="ctr">
                <a:lnSpc>
                  <a:spcPct val="95000"/>
                </a:lnSpc>
              </a:pPr>
              <a:r>
                <a:rPr lang="de-DE" sz="1400" dirty="0">
                  <a:solidFill>
                    <a:schemeClr val="bg1"/>
                  </a:solidFill>
                  <a:cs typeface="Calibri" panose="020F0502020204030204" pitchFamily="34" charset="0"/>
                </a:rPr>
                <a:t>niedriges</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Risiko</a:t>
              </a:r>
            </a:p>
          </p:txBody>
        </p:sp>
        <p:sp>
          <p:nvSpPr>
            <p:cNvPr id="14" name="Textfeld 13">
              <a:extLst>
                <a:ext uri="{FF2B5EF4-FFF2-40B4-BE49-F238E27FC236}">
                  <a16:creationId xmlns:a16="http://schemas.microsoft.com/office/drawing/2014/main" id="{C954D0A3-8773-4B86-B903-79A44AEC10C6}"/>
                </a:ext>
              </a:extLst>
            </p:cNvPr>
            <p:cNvSpPr txBox="1"/>
            <p:nvPr/>
          </p:nvSpPr>
          <p:spPr>
            <a:xfrm>
              <a:off x="2073406" y="3494380"/>
              <a:ext cx="1213498" cy="477732"/>
            </a:xfrm>
            <a:prstGeom prst="rect">
              <a:avLst/>
            </a:prstGeom>
            <a:solidFill>
              <a:srgbClr val="F69B50"/>
            </a:solidFill>
            <a:ln w="19050">
              <a:noFill/>
            </a:ln>
          </p:spPr>
          <p:txBody>
            <a:bodyPr wrap="square" lIns="36000" rIns="36000" rtlCol="0" anchor="ctr" anchorCtr="0">
              <a:noAutofit/>
            </a:bodyPr>
            <a:lstStyle/>
            <a:p>
              <a:pPr algn="ctr">
                <a:lnSpc>
                  <a:spcPct val="95000"/>
                </a:lnSpc>
              </a:pPr>
              <a:r>
                <a:rPr lang="de-DE" sz="1400" dirty="0">
                  <a:solidFill>
                    <a:schemeClr val="bg1"/>
                  </a:solidFill>
                  <a:cs typeface="Calibri" panose="020F0502020204030204" pitchFamily="34" charset="0"/>
                </a:rPr>
                <a:t>hohes</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Risiko</a:t>
              </a:r>
            </a:p>
          </p:txBody>
        </p:sp>
        <p:cxnSp>
          <p:nvCxnSpPr>
            <p:cNvPr id="17" name="Verbinder: gewinkelt 16">
              <a:extLst>
                <a:ext uri="{FF2B5EF4-FFF2-40B4-BE49-F238E27FC236}">
                  <a16:creationId xmlns:a16="http://schemas.microsoft.com/office/drawing/2014/main" id="{DA93A296-5C20-4D94-B7C1-F2ED5B1C36F1}"/>
                </a:ext>
              </a:extLst>
            </p:cNvPr>
            <p:cNvCxnSpPr>
              <a:cxnSpLocks/>
              <a:stCxn id="9" idx="2"/>
              <a:endCxn id="13" idx="0"/>
            </p:cNvCxnSpPr>
            <p:nvPr/>
          </p:nvCxnSpPr>
          <p:spPr bwMode="auto">
            <a:xfrm rot="5400000">
              <a:off x="1413363" y="2937266"/>
              <a:ext cx="404549" cy="709679"/>
            </a:xfrm>
            <a:prstGeom prst="bentConnector3">
              <a:avLst/>
            </a:prstGeom>
            <a:noFill/>
            <a:ln w="28575" cap="flat" cmpd="sng" algn="ctr">
              <a:solidFill>
                <a:srgbClr val="6F7D7F"/>
              </a:solidFill>
              <a:prstDash val="solid"/>
              <a:round/>
              <a:headEnd type="none" w="med" len="med"/>
              <a:tailEnd type="triangle"/>
            </a:ln>
            <a:effectLst/>
          </p:spPr>
        </p:cxnSp>
        <p:cxnSp>
          <p:nvCxnSpPr>
            <p:cNvPr id="19" name="Verbinder: gewinkelt 18">
              <a:extLst>
                <a:ext uri="{FF2B5EF4-FFF2-40B4-BE49-F238E27FC236}">
                  <a16:creationId xmlns:a16="http://schemas.microsoft.com/office/drawing/2014/main" id="{50B96D9F-47D8-4B14-905B-44E60492D697}"/>
                </a:ext>
              </a:extLst>
            </p:cNvPr>
            <p:cNvCxnSpPr>
              <a:cxnSpLocks/>
              <a:stCxn id="9" idx="2"/>
              <a:endCxn id="14" idx="0"/>
            </p:cNvCxnSpPr>
            <p:nvPr/>
          </p:nvCxnSpPr>
          <p:spPr bwMode="auto">
            <a:xfrm rot="16200000" flipH="1">
              <a:off x="2123041" y="2937265"/>
              <a:ext cx="404549" cy="709679"/>
            </a:xfrm>
            <a:prstGeom prst="bentConnector3">
              <a:avLst/>
            </a:prstGeom>
            <a:noFill/>
            <a:ln w="28575" cap="flat" cmpd="sng" algn="ctr">
              <a:solidFill>
                <a:srgbClr val="6F7D7F"/>
              </a:solidFill>
              <a:prstDash val="solid"/>
              <a:round/>
              <a:headEnd type="none" w="med" len="med"/>
              <a:tailEnd type="triangle"/>
            </a:ln>
            <a:effectLst/>
          </p:spPr>
        </p:cxnSp>
        <p:sp>
          <p:nvSpPr>
            <p:cNvPr id="20" name="Inhaltsplatzhalter 17">
              <a:extLst>
                <a:ext uri="{FF2B5EF4-FFF2-40B4-BE49-F238E27FC236}">
                  <a16:creationId xmlns:a16="http://schemas.microsoft.com/office/drawing/2014/main" id="{D2DBAA5A-AC12-4043-A4A8-499D720CFBD8}"/>
                </a:ext>
              </a:extLst>
            </p:cNvPr>
            <p:cNvSpPr txBox="1">
              <a:spLocks/>
            </p:cNvSpPr>
            <p:nvPr/>
          </p:nvSpPr>
          <p:spPr bwMode="auto">
            <a:xfrm>
              <a:off x="2073406"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Wechsel zu BP/Dmab in Erwägung ziehen</a:t>
              </a:r>
            </a:p>
          </p:txBody>
        </p:sp>
        <p:cxnSp>
          <p:nvCxnSpPr>
            <p:cNvPr id="24" name="Gerade Verbindung mit Pfeil 23">
              <a:extLst>
                <a:ext uri="{FF2B5EF4-FFF2-40B4-BE49-F238E27FC236}">
                  <a16:creationId xmlns:a16="http://schemas.microsoft.com/office/drawing/2014/main" id="{361F051D-C3B4-4168-876F-2CB793892D3F}"/>
                </a:ext>
              </a:extLst>
            </p:cNvPr>
            <p:cNvCxnSpPr>
              <a:cxnSpLocks/>
              <a:stCxn id="13" idx="2"/>
              <a:endCxn id="7" idx="0"/>
            </p:cNvCxnSpPr>
            <p:nvPr/>
          </p:nvCxnSpPr>
          <p:spPr bwMode="auto">
            <a:xfrm>
              <a:off x="1260797" y="3972112"/>
              <a:ext cx="0" cy="264395"/>
            </a:xfrm>
            <a:prstGeom prst="straightConnector1">
              <a:avLst/>
            </a:prstGeom>
            <a:noFill/>
            <a:ln w="28575" cap="flat" cmpd="sng" algn="ctr">
              <a:solidFill>
                <a:schemeClr val="accent3">
                  <a:lumMod val="75000"/>
                </a:schemeClr>
              </a:solidFill>
              <a:prstDash val="solid"/>
              <a:round/>
              <a:headEnd type="none" w="med" len="med"/>
              <a:tailEnd type="triangle"/>
            </a:ln>
            <a:effectLst/>
          </p:spPr>
        </p:cxnSp>
        <p:cxnSp>
          <p:nvCxnSpPr>
            <p:cNvPr id="26" name="Gerade Verbindung mit Pfeil 25">
              <a:extLst>
                <a:ext uri="{FF2B5EF4-FFF2-40B4-BE49-F238E27FC236}">
                  <a16:creationId xmlns:a16="http://schemas.microsoft.com/office/drawing/2014/main" id="{791D382D-387C-4E42-8F54-A89D9B449184}"/>
                </a:ext>
              </a:extLst>
            </p:cNvPr>
            <p:cNvCxnSpPr>
              <a:cxnSpLocks/>
              <a:stCxn id="14" idx="2"/>
              <a:endCxn id="20" idx="0"/>
            </p:cNvCxnSpPr>
            <p:nvPr/>
          </p:nvCxnSpPr>
          <p:spPr bwMode="auto">
            <a:xfrm>
              <a:off x="2680155" y="3972112"/>
              <a:ext cx="0" cy="264395"/>
            </a:xfrm>
            <a:prstGeom prst="straightConnector1">
              <a:avLst/>
            </a:prstGeom>
            <a:noFill/>
            <a:ln w="28575" cap="flat" cmpd="sng" algn="ctr">
              <a:solidFill>
                <a:srgbClr val="F69B50"/>
              </a:solidFill>
              <a:prstDash val="solid"/>
              <a:round/>
              <a:headEnd type="none" w="med" len="med"/>
              <a:tailEnd type="triangle"/>
            </a:ln>
            <a:effectLst/>
          </p:spPr>
        </p:cxnSp>
        <p:sp>
          <p:nvSpPr>
            <p:cNvPr id="35" name="Inhaltsplatzhalter 17">
              <a:extLst>
                <a:ext uri="{FF2B5EF4-FFF2-40B4-BE49-F238E27FC236}">
                  <a16:creationId xmlns:a16="http://schemas.microsoft.com/office/drawing/2014/main" id="{A7677DC2-9865-49AB-96F8-3747BF248354}"/>
                </a:ext>
              </a:extLst>
            </p:cNvPr>
            <p:cNvSpPr txBox="1">
              <a:spLocks/>
            </p:cNvSpPr>
            <p:nvPr/>
          </p:nvSpPr>
          <p:spPr bwMode="auto">
            <a:xfrm>
              <a:off x="3489593"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über </a:t>
              </a:r>
              <a:r>
                <a:rPr lang="de-DE" sz="1400" b="1" kern="0" spc="-10" dirty="0"/>
                <a:t>Therapie-pause </a:t>
              </a:r>
              <a:r>
                <a:rPr lang="de-DE" sz="1400" kern="0" spc="-10" dirty="0"/>
                <a:t>nachdenken</a:t>
              </a:r>
              <a:br>
                <a:rPr lang="de-DE" sz="1400" kern="0" spc="-10" dirty="0"/>
              </a:br>
              <a:br>
                <a:rPr lang="de-DE" sz="1400" kern="0" spc="-10" dirty="0"/>
              </a:br>
              <a:endParaRPr lang="de-DE" sz="1400" kern="0" spc="-10" dirty="0"/>
            </a:p>
            <a:p>
              <a:pPr marL="0" indent="0" algn="ctr">
                <a:lnSpc>
                  <a:spcPct val="90000"/>
                </a:lnSpc>
                <a:buNone/>
              </a:pPr>
              <a:r>
                <a:rPr lang="de-DE" sz="1400" kern="0" spc="-10" dirty="0"/>
                <a:t>Reevaluation alle 2–3 Jahre</a:t>
              </a:r>
            </a:p>
          </p:txBody>
        </p:sp>
        <p:sp>
          <p:nvSpPr>
            <p:cNvPr id="36" name="Textfeld 35">
              <a:extLst>
                <a:ext uri="{FF2B5EF4-FFF2-40B4-BE49-F238E27FC236}">
                  <a16:creationId xmlns:a16="http://schemas.microsoft.com/office/drawing/2014/main" id="{BB815A59-B6F7-49CC-A324-112F07547FD1}"/>
                </a:ext>
              </a:extLst>
            </p:cNvPr>
            <p:cNvSpPr txBox="1"/>
            <p:nvPr/>
          </p:nvSpPr>
          <p:spPr>
            <a:xfrm>
              <a:off x="3489593" y="2375380"/>
              <a:ext cx="2632856" cy="694724"/>
            </a:xfrm>
            <a:prstGeom prst="rect">
              <a:avLst/>
            </a:prstGeom>
            <a:solidFill>
              <a:srgbClr val="3B839F"/>
            </a:solidFill>
            <a:ln w="19050">
              <a:noFill/>
            </a:ln>
          </p:spPr>
          <p:txBody>
            <a:bodyPr wrap="square" lIns="36000" rIns="36000" rtlCol="0">
              <a:noAutofit/>
            </a:bodyPr>
            <a:lstStyle/>
            <a:p>
              <a:pPr algn="ctr">
                <a:lnSpc>
                  <a:spcPct val="95000"/>
                </a:lnSpc>
              </a:pPr>
              <a:r>
                <a:rPr lang="de-DE" sz="1400" b="1" dirty="0">
                  <a:solidFill>
                    <a:schemeClr val="bg1"/>
                  </a:solidFill>
                  <a:cs typeface="Calibri" panose="020F0502020204030204" pitchFamily="34" charset="0"/>
                </a:rPr>
                <a:t>BPs</a:t>
              </a:r>
              <a:br>
                <a:rPr lang="de-DE" sz="1400" b="1" dirty="0">
                  <a:solidFill>
                    <a:schemeClr val="bg1"/>
                  </a:solidFill>
                  <a:cs typeface="Calibri" panose="020F0502020204030204" pitchFamily="34" charset="0"/>
                </a:rPr>
              </a:br>
              <a:r>
                <a:rPr lang="de-DE" sz="1400" dirty="0">
                  <a:solidFill>
                    <a:schemeClr val="bg1"/>
                  </a:solidFill>
                  <a:cs typeface="Calibri" panose="020F0502020204030204" pitchFamily="34" charset="0"/>
                </a:rPr>
                <a:t>3 Jahre (i. v. BPs) oder </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5 Jahre (orale BPs)</a:t>
              </a:r>
            </a:p>
          </p:txBody>
        </p:sp>
        <p:sp>
          <p:nvSpPr>
            <p:cNvPr id="37" name="Textfeld 36">
              <a:extLst>
                <a:ext uri="{FF2B5EF4-FFF2-40B4-BE49-F238E27FC236}">
                  <a16:creationId xmlns:a16="http://schemas.microsoft.com/office/drawing/2014/main" id="{777D58AA-E9A0-407B-98A3-337D29EA367E}"/>
                </a:ext>
              </a:extLst>
            </p:cNvPr>
            <p:cNvSpPr txBox="1"/>
            <p:nvPr/>
          </p:nvSpPr>
          <p:spPr>
            <a:xfrm>
              <a:off x="3489593" y="3494380"/>
              <a:ext cx="1213498" cy="477732"/>
            </a:xfrm>
            <a:prstGeom prst="rect">
              <a:avLst/>
            </a:prstGeom>
            <a:solidFill>
              <a:schemeClr val="accent3">
                <a:lumMod val="75000"/>
              </a:schemeClr>
            </a:solidFill>
            <a:ln w="19050">
              <a:noFill/>
            </a:ln>
          </p:spPr>
          <p:txBody>
            <a:bodyPr wrap="square" lIns="36000" rIns="36000" rtlCol="0" anchor="ctr" anchorCtr="0">
              <a:noAutofit/>
            </a:bodyPr>
            <a:lstStyle/>
            <a:p>
              <a:pPr algn="ctr">
                <a:lnSpc>
                  <a:spcPct val="95000"/>
                </a:lnSpc>
              </a:pPr>
              <a:r>
                <a:rPr lang="de-DE" sz="1400" dirty="0">
                  <a:solidFill>
                    <a:schemeClr val="bg1"/>
                  </a:solidFill>
                  <a:cs typeface="Calibri" panose="020F0502020204030204" pitchFamily="34" charset="0"/>
                </a:rPr>
                <a:t>niedriges</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Risiko</a:t>
              </a:r>
            </a:p>
          </p:txBody>
        </p:sp>
        <p:sp>
          <p:nvSpPr>
            <p:cNvPr id="38" name="Textfeld 37">
              <a:extLst>
                <a:ext uri="{FF2B5EF4-FFF2-40B4-BE49-F238E27FC236}">
                  <a16:creationId xmlns:a16="http://schemas.microsoft.com/office/drawing/2014/main" id="{C4E25D1E-8144-4709-8636-55987008626A}"/>
                </a:ext>
              </a:extLst>
            </p:cNvPr>
            <p:cNvSpPr txBox="1"/>
            <p:nvPr/>
          </p:nvSpPr>
          <p:spPr>
            <a:xfrm>
              <a:off x="4908951" y="3494380"/>
              <a:ext cx="1213498" cy="477732"/>
            </a:xfrm>
            <a:prstGeom prst="rect">
              <a:avLst/>
            </a:prstGeom>
            <a:solidFill>
              <a:srgbClr val="F69B50"/>
            </a:solidFill>
            <a:ln w="19050">
              <a:noFill/>
            </a:ln>
          </p:spPr>
          <p:txBody>
            <a:bodyPr wrap="square" lIns="36000" rIns="36000" rtlCol="0" anchor="ctr" anchorCtr="0">
              <a:noAutofit/>
            </a:bodyPr>
            <a:lstStyle/>
            <a:p>
              <a:pPr algn="ctr">
                <a:lnSpc>
                  <a:spcPct val="95000"/>
                </a:lnSpc>
              </a:pPr>
              <a:r>
                <a:rPr lang="de-DE" sz="1400" dirty="0">
                  <a:solidFill>
                    <a:schemeClr val="bg1"/>
                  </a:solidFill>
                  <a:cs typeface="Calibri" panose="020F0502020204030204" pitchFamily="34" charset="0"/>
                </a:rPr>
                <a:t>hohes</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Risiko</a:t>
              </a:r>
            </a:p>
          </p:txBody>
        </p:sp>
        <p:cxnSp>
          <p:nvCxnSpPr>
            <p:cNvPr id="39" name="Verbinder: gewinkelt 38">
              <a:extLst>
                <a:ext uri="{FF2B5EF4-FFF2-40B4-BE49-F238E27FC236}">
                  <a16:creationId xmlns:a16="http://schemas.microsoft.com/office/drawing/2014/main" id="{6EC31C53-AE14-4E2B-814D-84F3AB27AF2D}"/>
                </a:ext>
              </a:extLst>
            </p:cNvPr>
            <p:cNvCxnSpPr>
              <a:cxnSpLocks/>
              <a:stCxn id="36" idx="2"/>
              <a:endCxn id="37" idx="0"/>
            </p:cNvCxnSpPr>
            <p:nvPr/>
          </p:nvCxnSpPr>
          <p:spPr bwMode="auto">
            <a:xfrm rot="5400000">
              <a:off x="4239044" y="2927403"/>
              <a:ext cx="424276" cy="709679"/>
            </a:xfrm>
            <a:prstGeom prst="bentConnector3">
              <a:avLst/>
            </a:prstGeom>
            <a:noFill/>
            <a:ln w="28575" cap="flat" cmpd="sng" algn="ctr">
              <a:solidFill>
                <a:srgbClr val="6F7D7F"/>
              </a:solidFill>
              <a:prstDash val="solid"/>
              <a:round/>
              <a:headEnd type="none" w="med" len="med"/>
              <a:tailEnd type="triangle"/>
            </a:ln>
            <a:effectLst/>
          </p:spPr>
        </p:cxnSp>
        <p:cxnSp>
          <p:nvCxnSpPr>
            <p:cNvPr id="40" name="Verbinder: gewinkelt 39">
              <a:extLst>
                <a:ext uri="{FF2B5EF4-FFF2-40B4-BE49-F238E27FC236}">
                  <a16:creationId xmlns:a16="http://schemas.microsoft.com/office/drawing/2014/main" id="{C829459F-59A0-4C51-9CC4-F1C85D345DCA}"/>
                </a:ext>
              </a:extLst>
            </p:cNvPr>
            <p:cNvCxnSpPr>
              <a:cxnSpLocks/>
              <a:stCxn id="36" idx="2"/>
              <a:endCxn id="38" idx="0"/>
            </p:cNvCxnSpPr>
            <p:nvPr/>
          </p:nvCxnSpPr>
          <p:spPr bwMode="auto">
            <a:xfrm rot="16200000" flipH="1">
              <a:off x="4948722" y="2927402"/>
              <a:ext cx="424276" cy="709679"/>
            </a:xfrm>
            <a:prstGeom prst="bentConnector3">
              <a:avLst/>
            </a:prstGeom>
            <a:noFill/>
            <a:ln w="28575" cap="flat" cmpd="sng" algn="ctr">
              <a:solidFill>
                <a:srgbClr val="6F7D7F"/>
              </a:solidFill>
              <a:prstDash val="solid"/>
              <a:round/>
              <a:headEnd type="none" w="med" len="med"/>
              <a:tailEnd type="triangle"/>
            </a:ln>
            <a:effectLst/>
          </p:spPr>
        </p:cxnSp>
        <p:sp>
          <p:nvSpPr>
            <p:cNvPr id="41" name="Inhaltsplatzhalter 17">
              <a:extLst>
                <a:ext uri="{FF2B5EF4-FFF2-40B4-BE49-F238E27FC236}">
                  <a16:creationId xmlns:a16="http://schemas.microsoft.com/office/drawing/2014/main" id="{BA5ED88D-521B-49EF-AC9D-C67CC18EBAF0}"/>
                </a:ext>
              </a:extLst>
            </p:cNvPr>
            <p:cNvSpPr txBox="1">
              <a:spLocks/>
            </p:cNvSpPr>
            <p:nvPr/>
          </p:nvSpPr>
          <p:spPr bwMode="auto">
            <a:xfrm>
              <a:off x="4908951"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Wechsel zu TPTD oder Dmab in Erwägung ziehen</a:t>
              </a:r>
            </a:p>
          </p:txBody>
        </p:sp>
        <p:cxnSp>
          <p:nvCxnSpPr>
            <p:cNvPr id="42" name="Gerade Verbindung mit Pfeil 41">
              <a:extLst>
                <a:ext uri="{FF2B5EF4-FFF2-40B4-BE49-F238E27FC236}">
                  <a16:creationId xmlns:a16="http://schemas.microsoft.com/office/drawing/2014/main" id="{19C9A28A-7FD8-4CD6-A0BA-AE0DD7FA1022}"/>
                </a:ext>
              </a:extLst>
            </p:cNvPr>
            <p:cNvCxnSpPr>
              <a:cxnSpLocks/>
              <a:stCxn id="37" idx="2"/>
              <a:endCxn id="35" idx="0"/>
            </p:cNvCxnSpPr>
            <p:nvPr/>
          </p:nvCxnSpPr>
          <p:spPr bwMode="auto">
            <a:xfrm>
              <a:off x="4096342" y="3972112"/>
              <a:ext cx="0" cy="264395"/>
            </a:xfrm>
            <a:prstGeom prst="straightConnector1">
              <a:avLst/>
            </a:prstGeom>
            <a:noFill/>
            <a:ln w="28575" cap="flat" cmpd="sng" algn="ctr">
              <a:solidFill>
                <a:schemeClr val="accent3">
                  <a:lumMod val="75000"/>
                </a:schemeClr>
              </a:solidFill>
              <a:prstDash val="solid"/>
              <a:round/>
              <a:headEnd type="none" w="med" len="med"/>
              <a:tailEnd type="triangle"/>
            </a:ln>
            <a:effectLst/>
          </p:spPr>
        </p:cxnSp>
        <p:cxnSp>
          <p:nvCxnSpPr>
            <p:cNvPr id="43" name="Gerade Verbindung mit Pfeil 42">
              <a:extLst>
                <a:ext uri="{FF2B5EF4-FFF2-40B4-BE49-F238E27FC236}">
                  <a16:creationId xmlns:a16="http://schemas.microsoft.com/office/drawing/2014/main" id="{955FADAC-EF59-47D8-A622-0A5691B61120}"/>
                </a:ext>
              </a:extLst>
            </p:cNvPr>
            <p:cNvCxnSpPr>
              <a:cxnSpLocks/>
              <a:stCxn id="38" idx="2"/>
              <a:endCxn id="41" idx="0"/>
            </p:cNvCxnSpPr>
            <p:nvPr/>
          </p:nvCxnSpPr>
          <p:spPr bwMode="auto">
            <a:xfrm>
              <a:off x="5515700" y="3972112"/>
              <a:ext cx="0" cy="264395"/>
            </a:xfrm>
            <a:prstGeom prst="straightConnector1">
              <a:avLst/>
            </a:prstGeom>
            <a:noFill/>
            <a:ln w="28575" cap="flat" cmpd="sng" algn="ctr">
              <a:solidFill>
                <a:srgbClr val="F69B50"/>
              </a:solidFill>
              <a:prstDash val="solid"/>
              <a:round/>
              <a:headEnd type="none" w="med" len="med"/>
              <a:tailEnd type="triangle"/>
            </a:ln>
            <a:effectLst/>
          </p:spPr>
        </p:cxnSp>
        <p:sp>
          <p:nvSpPr>
            <p:cNvPr id="46" name="Inhaltsplatzhalter 17">
              <a:extLst>
                <a:ext uri="{FF2B5EF4-FFF2-40B4-BE49-F238E27FC236}">
                  <a16:creationId xmlns:a16="http://schemas.microsoft.com/office/drawing/2014/main" id="{CF964978-5415-4D94-8351-C2B6DB50628E}"/>
                </a:ext>
              </a:extLst>
            </p:cNvPr>
            <p:cNvSpPr txBox="1">
              <a:spLocks/>
            </p:cNvSpPr>
            <p:nvPr/>
          </p:nvSpPr>
          <p:spPr bwMode="auto">
            <a:xfrm>
              <a:off x="6325138"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keine </a:t>
              </a:r>
              <a:r>
                <a:rPr lang="de-DE" sz="1400" b="1" kern="0" spc="-10" dirty="0"/>
                <a:t>Therapie-pause, </a:t>
              </a:r>
              <a:br>
                <a:rPr lang="de-DE" sz="1400" b="1" kern="0" spc="-10" dirty="0"/>
              </a:br>
              <a:r>
                <a:rPr lang="de-DE" sz="1400" kern="0" spc="-10" dirty="0"/>
                <a:t>aber Wechsel zu BPs für </a:t>
              </a:r>
              <a:br>
                <a:rPr lang="de-DE" sz="1400" kern="0" spc="-10" dirty="0"/>
              </a:br>
              <a:r>
                <a:rPr lang="de-DE" sz="1400" kern="0" spc="-10" dirty="0"/>
                <a:t>12–24 Monate</a:t>
              </a:r>
              <a:endParaRPr lang="de-DE" sz="1400" b="1" kern="0" spc="-10" dirty="0"/>
            </a:p>
            <a:p>
              <a:pPr marL="0" indent="0" algn="ctr">
                <a:lnSpc>
                  <a:spcPct val="90000"/>
                </a:lnSpc>
                <a:buNone/>
              </a:pPr>
              <a:r>
                <a:rPr lang="de-DE" sz="1400" b="1" kern="0" spc="-10" dirty="0"/>
                <a:t>Sequenz-therapie</a:t>
              </a:r>
            </a:p>
          </p:txBody>
        </p:sp>
        <p:sp>
          <p:nvSpPr>
            <p:cNvPr id="47" name="Textfeld 46">
              <a:extLst>
                <a:ext uri="{FF2B5EF4-FFF2-40B4-BE49-F238E27FC236}">
                  <a16:creationId xmlns:a16="http://schemas.microsoft.com/office/drawing/2014/main" id="{4C61894F-635C-4A86-BE27-A9FD71EEC130}"/>
                </a:ext>
              </a:extLst>
            </p:cNvPr>
            <p:cNvSpPr txBox="1"/>
            <p:nvPr/>
          </p:nvSpPr>
          <p:spPr>
            <a:xfrm>
              <a:off x="6325138" y="2375379"/>
              <a:ext cx="2632856" cy="714452"/>
            </a:xfrm>
            <a:prstGeom prst="rect">
              <a:avLst/>
            </a:prstGeom>
            <a:solidFill>
              <a:srgbClr val="3B839F"/>
            </a:solidFill>
            <a:ln w="19050">
              <a:noFill/>
            </a:ln>
          </p:spPr>
          <p:txBody>
            <a:bodyPr wrap="square" lIns="36000" rIns="36000" rtlCol="0" anchor="ctr" anchorCtr="0">
              <a:noAutofit/>
            </a:bodyPr>
            <a:lstStyle/>
            <a:p>
              <a:pPr algn="ctr">
                <a:lnSpc>
                  <a:spcPct val="95000"/>
                </a:lnSpc>
              </a:pPr>
              <a:r>
                <a:rPr lang="de-DE" sz="1400" b="1" dirty="0">
                  <a:solidFill>
                    <a:schemeClr val="bg1"/>
                  </a:solidFill>
                  <a:cs typeface="Calibri" panose="020F0502020204030204" pitchFamily="34" charset="0"/>
                </a:rPr>
                <a:t>Dmab</a:t>
              </a:r>
              <a:br>
                <a:rPr lang="de-DE" sz="1400" b="1" dirty="0">
                  <a:solidFill>
                    <a:schemeClr val="bg1"/>
                  </a:solidFill>
                  <a:cs typeface="Calibri" panose="020F0502020204030204" pitchFamily="34" charset="0"/>
                </a:rPr>
              </a:br>
              <a:r>
                <a:rPr lang="de-DE" sz="1400" dirty="0">
                  <a:solidFill>
                    <a:schemeClr val="bg1"/>
                  </a:solidFill>
                  <a:cs typeface="Calibri" panose="020F0502020204030204" pitchFamily="34" charset="0"/>
                </a:rPr>
                <a:t>4–5 Jahre</a:t>
              </a:r>
            </a:p>
          </p:txBody>
        </p:sp>
        <p:sp>
          <p:nvSpPr>
            <p:cNvPr id="48" name="Textfeld 47">
              <a:extLst>
                <a:ext uri="{FF2B5EF4-FFF2-40B4-BE49-F238E27FC236}">
                  <a16:creationId xmlns:a16="http://schemas.microsoft.com/office/drawing/2014/main" id="{AFCBA3B5-C45C-453F-8CE5-5089ABA888D4}"/>
                </a:ext>
              </a:extLst>
            </p:cNvPr>
            <p:cNvSpPr txBox="1"/>
            <p:nvPr/>
          </p:nvSpPr>
          <p:spPr>
            <a:xfrm>
              <a:off x="6325138" y="3494380"/>
              <a:ext cx="1213498" cy="477732"/>
            </a:xfrm>
            <a:prstGeom prst="rect">
              <a:avLst/>
            </a:prstGeom>
            <a:solidFill>
              <a:schemeClr val="accent3">
                <a:lumMod val="75000"/>
              </a:schemeClr>
            </a:solidFill>
            <a:ln w="19050">
              <a:noFill/>
            </a:ln>
          </p:spPr>
          <p:txBody>
            <a:bodyPr wrap="square" lIns="36000" rIns="36000" rtlCol="0" anchor="ctr" anchorCtr="0">
              <a:noAutofit/>
            </a:bodyPr>
            <a:lstStyle/>
            <a:p>
              <a:pPr algn="ctr">
                <a:lnSpc>
                  <a:spcPct val="95000"/>
                </a:lnSpc>
              </a:pPr>
              <a:r>
                <a:rPr lang="de-DE" sz="1400" dirty="0">
                  <a:solidFill>
                    <a:schemeClr val="bg1"/>
                  </a:solidFill>
                  <a:cs typeface="Calibri" panose="020F0502020204030204" pitchFamily="34" charset="0"/>
                </a:rPr>
                <a:t>niedriges</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Risiko</a:t>
              </a:r>
            </a:p>
          </p:txBody>
        </p:sp>
        <p:sp>
          <p:nvSpPr>
            <p:cNvPr id="49" name="Textfeld 48">
              <a:extLst>
                <a:ext uri="{FF2B5EF4-FFF2-40B4-BE49-F238E27FC236}">
                  <a16:creationId xmlns:a16="http://schemas.microsoft.com/office/drawing/2014/main" id="{03628882-96C8-4A72-BE5D-57348B5B56EA}"/>
                </a:ext>
              </a:extLst>
            </p:cNvPr>
            <p:cNvSpPr txBox="1"/>
            <p:nvPr/>
          </p:nvSpPr>
          <p:spPr>
            <a:xfrm>
              <a:off x="7744496" y="3494380"/>
              <a:ext cx="1213498" cy="477732"/>
            </a:xfrm>
            <a:prstGeom prst="rect">
              <a:avLst/>
            </a:prstGeom>
            <a:solidFill>
              <a:srgbClr val="F69B50"/>
            </a:solidFill>
            <a:ln w="19050">
              <a:noFill/>
            </a:ln>
          </p:spPr>
          <p:txBody>
            <a:bodyPr wrap="square" lIns="36000" rIns="36000" rtlCol="0" anchor="ctr" anchorCtr="0">
              <a:noAutofit/>
            </a:bodyPr>
            <a:lstStyle/>
            <a:p>
              <a:pPr algn="ctr">
                <a:lnSpc>
                  <a:spcPct val="95000"/>
                </a:lnSpc>
              </a:pPr>
              <a:r>
                <a:rPr lang="de-DE" sz="1400" dirty="0">
                  <a:solidFill>
                    <a:schemeClr val="bg1"/>
                  </a:solidFill>
                  <a:cs typeface="Calibri" panose="020F0502020204030204" pitchFamily="34" charset="0"/>
                </a:rPr>
                <a:t>hohes</a:t>
              </a:r>
              <a:br>
                <a:rPr lang="de-DE" sz="1400" dirty="0">
                  <a:solidFill>
                    <a:schemeClr val="bg1"/>
                  </a:solidFill>
                  <a:cs typeface="Calibri" panose="020F0502020204030204" pitchFamily="34" charset="0"/>
                </a:rPr>
              </a:br>
              <a:r>
                <a:rPr lang="de-DE" sz="1400" dirty="0">
                  <a:solidFill>
                    <a:schemeClr val="bg1"/>
                  </a:solidFill>
                  <a:cs typeface="Calibri" panose="020F0502020204030204" pitchFamily="34" charset="0"/>
                </a:rPr>
                <a:t>Risiko</a:t>
              </a:r>
            </a:p>
          </p:txBody>
        </p:sp>
        <p:cxnSp>
          <p:nvCxnSpPr>
            <p:cNvPr id="50" name="Verbinder: gewinkelt 49">
              <a:extLst>
                <a:ext uri="{FF2B5EF4-FFF2-40B4-BE49-F238E27FC236}">
                  <a16:creationId xmlns:a16="http://schemas.microsoft.com/office/drawing/2014/main" id="{B1443047-8769-4FC5-B087-1724469F6CE8}"/>
                </a:ext>
              </a:extLst>
            </p:cNvPr>
            <p:cNvCxnSpPr>
              <a:cxnSpLocks/>
              <a:stCxn id="47" idx="2"/>
              <a:endCxn id="48" idx="0"/>
            </p:cNvCxnSpPr>
            <p:nvPr/>
          </p:nvCxnSpPr>
          <p:spPr bwMode="auto">
            <a:xfrm rot="5400000">
              <a:off x="7084453" y="2937266"/>
              <a:ext cx="404549" cy="709679"/>
            </a:xfrm>
            <a:prstGeom prst="bentConnector3">
              <a:avLst/>
            </a:prstGeom>
            <a:noFill/>
            <a:ln w="28575" cap="flat" cmpd="sng" algn="ctr">
              <a:solidFill>
                <a:srgbClr val="6F7D7F"/>
              </a:solidFill>
              <a:prstDash val="solid"/>
              <a:round/>
              <a:headEnd type="none" w="med" len="med"/>
              <a:tailEnd type="triangle"/>
            </a:ln>
            <a:effectLst/>
          </p:spPr>
        </p:cxnSp>
        <p:cxnSp>
          <p:nvCxnSpPr>
            <p:cNvPr id="51" name="Verbinder: gewinkelt 50">
              <a:extLst>
                <a:ext uri="{FF2B5EF4-FFF2-40B4-BE49-F238E27FC236}">
                  <a16:creationId xmlns:a16="http://schemas.microsoft.com/office/drawing/2014/main" id="{13591D9E-4A28-4479-8127-2FBFF74004C3}"/>
                </a:ext>
              </a:extLst>
            </p:cNvPr>
            <p:cNvCxnSpPr>
              <a:cxnSpLocks/>
              <a:stCxn id="47" idx="2"/>
              <a:endCxn id="49" idx="0"/>
            </p:cNvCxnSpPr>
            <p:nvPr/>
          </p:nvCxnSpPr>
          <p:spPr bwMode="auto">
            <a:xfrm rot="16200000" flipH="1">
              <a:off x="7794131" y="2937265"/>
              <a:ext cx="404549" cy="709679"/>
            </a:xfrm>
            <a:prstGeom prst="bentConnector3">
              <a:avLst/>
            </a:prstGeom>
            <a:noFill/>
            <a:ln w="28575" cap="flat" cmpd="sng" algn="ctr">
              <a:solidFill>
                <a:srgbClr val="6F7D7F"/>
              </a:solidFill>
              <a:prstDash val="solid"/>
              <a:round/>
              <a:headEnd type="none" w="med" len="med"/>
              <a:tailEnd type="triangle"/>
            </a:ln>
            <a:effectLst/>
          </p:spPr>
        </p:cxnSp>
        <p:sp>
          <p:nvSpPr>
            <p:cNvPr id="52" name="Inhaltsplatzhalter 17">
              <a:extLst>
                <a:ext uri="{FF2B5EF4-FFF2-40B4-BE49-F238E27FC236}">
                  <a16:creationId xmlns:a16="http://schemas.microsoft.com/office/drawing/2014/main" id="{77DCC3CE-8B89-4BF9-B432-8301405FD204}"/>
                </a:ext>
              </a:extLst>
            </p:cNvPr>
            <p:cNvSpPr txBox="1">
              <a:spLocks/>
            </p:cNvSpPr>
            <p:nvPr/>
          </p:nvSpPr>
          <p:spPr bwMode="auto">
            <a:xfrm>
              <a:off x="7744496"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Fortführen </a:t>
              </a:r>
              <a:br>
                <a:rPr lang="de-DE" sz="1400" kern="0" spc="-10" dirty="0"/>
              </a:br>
              <a:r>
                <a:rPr lang="de-DE" sz="1400" kern="0" spc="-10" dirty="0"/>
                <a:t>von Dmab oder TPTD zusätzlich, danach BPs</a:t>
              </a:r>
            </a:p>
          </p:txBody>
        </p:sp>
        <p:cxnSp>
          <p:nvCxnSpPr>
            <p:cNvPr id="53" name="Gerade Verbindung mit Pfeil 52">
              <a:extLst>
                <a:ext uri="{FF2B5EF4-FFF2-40B4-BE49-F238E27FC236}">
                  <a16:creationId xmlns:a16="http://schemas.microsoft.com/office/drawing/2014/main" id="{983F7CCE-D6A1-4975-9A0B-1716FEAA92C6}"/>
                </a:ext>
              </a:extLst>
            </p:cNvPr>
            <p:cNvCxnSpPr>
              <a:cxnSpLocks/>
              <a:stCxn id="48" idx="2"/>
              <a:endCxn id="46" idx="0"/>
            </p:cNvCxnSpPr>
            <p:nvPr/>
          </p:nvCxnSpPr>
          <p:spPr bwMode="auto">
            <a:xfrm>
              <a:off x="6931887" y="3972112"/>
              <a:ext cx="0" cy="264395"/>
            </a:xfrm>
            <a:prstGeom prst="straightConnector1">
              <a:avLst/>
            </a:prstGeom>
            <a:noFill/>
            <a:ln w="28575" cap="flat" cmpd="sng" algn="ctr">
              <a:solidFill>
                <a:schemeClr val="accent3">
                  <a:lumMod val="75000"/>
                </a:schemeClr>
              </a:solidFill>
              <a:prstDash val="solid"/>
              <a:round/>
              <a:headEnd type="none" w="med" len="med"/>
              <a:tailEnd type="triangle"/>
            </a:ln>
            <a:effectLst/>
          </p:spPr>
        </p:cxnSp>
        <p:cxnSp>
          <p:nvCxnSpPr>
            <p:cNvPr id="54" name="Gerade Verbindung mit Pfeil 53">
              <a:extLst>
                <a:ext uri="{FF2B5EF4-FFF2-40B4-BE49-F238E27FC236}">
                  <a16:creationId xmlns:a16="http://schemas.microsoft.com/office/drawing/2014/main" id="{71CA86EE-5BA0-482C-8702-40E0B17BB11A}"/>
                </a:ext>
              </a:extLst>
            </p:cNvPr>
            <p:cNvCxnSpPr>
              <a:cxnSpLocks/>
              <a:stCxn id="49" idx="2"/>
              <a:endCxn id="52" idx="0"/>
            </p:cNvCxnSpPr>
            <p:nvPr/>
          </p:nvCxnSpPr>
          <p:spPr bwMode="auto">
            <a:xfrm>
              <a:off x="8351245" y="3972112"/>
              <a:ext cx="0" cy="264395"/>
            </a:xfrm>
            <a:prstGeom prst="straightConnector1">
              <a:avLst/>
            </a:prstGeom>
            <a:noFill/>
            <a:ln w="28575" cap="flat" cmpd="sng" algn="ctr">
              <a:solidFill>
                <a:srgbClr val="F69B50"/>
              </a:solidFill>
              <a:prstDash val="solid"/>
              <a:round/>
              <a:headEnd type="none" w="med" len="med"/>
              <a:tailEnd type="triangle"/>
            </a:ln>
            <a:effectLst/>
          </p:spPr>
        </p:cxnSp>
        <p:sp>
          <p:nvSpPr>
            <p:cNvPr id="56" name="Inhaltsplatzhalter 17">
              <a:extLst>
                <a:ext uri="{FF2B5EF4-FFF2-40B4-BE49-F238E27FC236}">
                  <a16:creationId xmlns:a16="http://schemas.microsoft.com/office/drawing/2014/main" id="{767298A5-D948-4666-AE6B-954A706E6784}"/>
                </a:ext>
              </a:extLst>
            </p:cNvPr>
            <p:cNvSpPr txBox="1">
              <a:spLocks/>
            </p:cNvSpPr>
            <p:nvPr/>
          </p:nvSpPr>
          <p:spPr bwMode="auto">
            <a:xfrm>
              <a:off x="9870361" y="4236507"/>
              <a:ext cx="1213498" cy="1990972"/>
            </a:xfrm>
            <a:prstGeom prst="rect">
              <a:avLst/>
            </a:prstGeom>
            <a:noFill/>
            <a:ln w="9525">
              <a:noFill/>
              <a:miter lim="800000"/>
              <a:headEnd/>
              <a:tailEnd/>
            </a:ln>
          </p:spPr>
          <p:txBody>
            <a:bodyPr vert="horz" wrap="square" lIns="36000" tIns="72000" rIns="3600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lgn="ctr">
                <a:lnSpc>
                  <a:spcPct val="90000"/>
                </a:lnSpc>
                <a:spcBef>
                  <a:spcPts val="400"/>
                </a:spcBef>
                <a:buNone/>
              </a:pPr>
              <a:r>
                <a:rPr lang="de-DE" sz="1400" kern="0" spc="-10" dirty="0"/>
                <a:t>keine </a:t>
              </a:r>
              <a:r>
                <a:rPr lang="de-DE" sz="1400" b="1" kern="0" spc="-10" dirty="0"/>
                <a:t>Therapie-pause, </a:t>
              </a:r>
              <a:br>
                <a:rPr lang="de-DE" sz="1400" b="1" kern="0" spc="-10" dirty="0"/>
              </a:br>
              <a:r>
                <a:rPr lang="de-DE" sz="1400" kern="0" spc="-10" dirty="0"/>
                <a:t>aber Wechsel zu BPs oder Dmab</a:t>
              </a:r>
            </a:p>
            <a:p>
              <a:pPr marL="0" indent="0" algn="ctr">
                <a:lnSpc>
                  <a:spcPct val="90000"/>
                </a:lnSpc>
                <a:buNone/>
              </a:pPr>
              <a:r>
                <a:rPr lang="de-DE" sz="1400" b="1" kern="0" spc="-10" dirty="0"/>
                <a:t>Sequenz-therapie</a:t>
              </a:r>
            </a:p>
          </p:txBody>
        </p:sp>
        <p:sp>
          <p:nvSpPr>
            <p:cNvPr id="57" name="Textfeld 56">
              <a:extLst>
                <a:ext uri="{FF2B5EF4-FFF2-40B4-BE49-F238E27FC236}">
                  <a16:creationId xmlns:a16="http://schemas.microsoft.com/office/drawing/2014/main" id="{304A74A2-0027-4755-A651-C2142295AD1F}"/>
                </a:ext>
              </a:extLst>
            </p:cNvPr>
            <p:cNvSpPr txBox="1"/>
            <p:nvPr/>
          </p:nvSpPr>
          <p:spPr>
            <a:xfrm>
              <a:off x="9160682" y="2375379"/>
              <a:ext cx="2632856" cy="714452"/>
            </a:xfrm>
            <a:prstGeom prst="rect">
              <a:avLst/>
            </a:prstGeom>
            <a:solidFill>
              <a:srgbClr val="3B839F"/>
            </a:solidFill>
            <a:ln w="19050">
              <a:noFill/>
            </a:ln>
          </p:spPr>
          <p:txBody>
            <a:bodyPr wrap="square" lIns="36000" rIns="36000" rtlCol="0" anchor="ctr" anchorCtr="0">
              <a:noAutofit/>
            </a:bodyPr>
            <a:lstStyle/>
            <a:p>
              <a:pPr algn="ctr">
                <a:lnSpc>
                  <a:spcPct val="95000"/>
                </a:lnSpc>
              </a:pPr>
              <a:r>
                <a:rPr lang="de-DE" sz="1400" b="1" dirty="0">
                  <a:solidFill>
                    <a:schemeClr val="bg1"/>
                  </a:solidFill>
                  <a:cs typeface="Calibri" panose="020F0502020204030204" pitchFamily="34" charset="0"/>
                </a:rPr>
                <a:t>TPTD</a:t>
              </a:r>
              <a:br>
                <a:rPr lang="de-DE" sz="1400" b="1" dirty="0">
                  <a:solidFill>
                    <a:schemeClr val="bg1"/>
                  </a:solidFill>
                  <a:cs typeface="Calibri" panose="020F0502020204030204" pitchFamily="34" charset="0"/>
                </a:rPr>
              </a:br>
              <a:r>
                <a:rPr lang="de-DE" sz="1400" dirty="0">
                  <a:solidFill>
                    <a:schemeClr val="bg1"/>
                  </a:solidFill>
                  <a:cs typeface="Calibri" panose="020F0502020204030204" pitchFamily="34" charset="0"/>
                </a:rPr>
                <a:t>2 Jahre</a:t>
              </a:r>
            </a:p>
          </p:txBody>
        </p:sp>
        <p:cxnSp>
          <p:nvCxnSpPr>
            <p:cNvPr id="63" name="Gerade Verbindung mit Pfeil 62">
              <a:extLst>
                <a:ext uri="{FF2B5EF4-FFF2-40B4-BE49-F238E27FC236}">
                  <a16:creationId xmlns:a16="http://schemas.microsoft.com/office/drawing/2014/main" id="{EEEFB37B-7189-4D99-A819-738469778737}"/>
                </a:ext>
              </a:extLst>
            </p:cNvPr>
            <p:cNvCxnSpPr>
              <a:cxnSpLocks/>
              <a:stCxn id="57" idx="2"/>
              <a:endCxn id="56" idx="0"/>
            </p:cNvCxnSpPr>
            <p:nvPr/>
          </p:nvCxnSpPr>
          <p:spPr bwMode="auto">
            <a:xfrm>
              <a:off x="10477110" y="3089831"/>
              <a:ext cx="0" cy="1146676"/>
            </a:xfrm>
            <a:prstGeom prst="straightConnector1">
              <a:avLst/>
            </a:prstGeom>
            <a:noFill/>
            <a:ln w="28575" cap="flat" cmpd="sng" algn="ctr">
              <a:solidFill>
                <a:srgbClr val="6F7D7F"/>
              </a:solidFill>
              <a:prstDash val="solid"/>
              <a:round/>
              <a:headEnd type="none" w="med" len="med"/>
              <a:tailEnd type="triangle"/>
            </a:ln>
            <a:effectLst/>
          </p:spPr>
        </p:cxnSp>
      </p:grpSp>
      <p:sp>
        <p:nvSpPr>
          <p:cNvPr id="44" name="Freihandform 11">
            <a:extLst>
              <a:ext uri="{FF2B5EF4-FFF2-40B4-BE49-F238E27FC236}">
                <a16:creationId xmlns:a16="http://schemas.microsoft.com/office/drawing/2014/main" id="{6D03654E-1935-40FF-8D26-F528D3A5D021}"/>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Das Frakturrisiko sollte regelmäßig reevaluiert werden.</a:t>
            </a:r>
            <a:endParaRPr lang="de-DE" sz="1600" dirty="0">
              <a:solidFill>
                <a:srgbClr val="3B839F"/>
              </a:solidFill>
              <a:latin typeface="Arial"/>
            </a:endParaRPr>
          </a:p>
        </p:txBody>
      </p:sp>
    </p:spTree>
    <p:extLst>
      <p:ext uri="{BB962C8B-B14F-4D97-AF65-F5344CB8AC3E}">
        <p14:creationId xmlns:p14="http://schemas.microsoft.com/office/powerpoint/2010/main" val="32424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Diagramm 81">
            <a:extLst>
              <a:ext uri="{FF2B5EF4-FFF2-40B4-BE49-F238E27FC236}">
                <a16:creationId xmlns:a16="http://schemas.microsoft.com/office/drawing/2014/main" id="{DD80FEC2-F76E-4043-8950-F46FD3F9BBC0}"/>
              </a:ext>
            </a:extLst>
          </p:cNvPr>
          <p:cNvGraphicFramePr/>
          <p:nvPr>
            <p:extLst>
              <p:ext uri="{D42A27DB-BD31-4B8C-83A1-F6EECF244321}">
                <p14:modId xmlns:p14="http://schemas.microsoft.com/office/powerpoint/2010/main" val="1915720073"/>
              </p:ext>
            </p:extLst>
          </p:nvPr>
        </p:nvGraphicFramePr>
        <p:xfrm>
          <a:off x="2148068" y="1349115"/>
          <a:ext cx="7941076" cy="3968233"/>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uppieren 39">
            <a:extLst>
              <a:ext uri="{FF2B5EF4-FFF2-40B4-BE49-F238E27FC236}">
                <a16:creationId xmlns:a16="http://schemas.microsoft.com/office/drawing/2014/main" id="{2AB0FA6A-8230-4AD6-A9CF-A581C031A5F9}"/>
              </a:ext>
            </a:extLst>
          </p:cNvPr>
          <p:cNvGrpSpPr/>
          <p:nvPr/>
        </p:nvGrpSpPr>
        <p:grpSpPr>
          <a:xfrm>
            <a:off x="4172396" y="1735600"/>
            <a:ext cx="5786818" cy="2970927"/>
            <a:chOff x="4172396" y="1735600"/>
            <a:chExt cx="5786818" cy="2970927"/>
          </a:xfrm>
        </p:grpSpPr>
        <p:sp>
          <p:nvSpPr>
            <p:cNvPr id="4" name="Ellipse 3">
              <a:extLst>
                <a:ext uri="{FF2B5EF4-FFF2-40B4-BE49-F238E27FC236}">
                  <a16:creationId xmlns:a16="http://schemas.microsoft.com/office/drawing/2014/main" id="{54D021B4-7E16-4134-AA9D-885EBBACAFB4}"/>
                </a:ext>
              </a:extLst>
            </p:cNvPr>
            <p:cNvSpPr/>
            <p:nvPr/>
          </p:nvSpPr>
          <p:spPr bwMode="auto">
            <a:xfrm>
              <a:off x="4172396" y="1735600"/>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cxnSp>
          <p:nvCxnSpPr>
            <p:cNvPr id="5" name="Gerader Verbinder 4">
              <a:extLst>
                <a:ext uri="{FF2B5EF4-FFF2-40B4-BE49-F238E27FC236}">
                  <a16:creationId xmlns:a16="http://schemas.microsoft.com/office/drawing/2014/main" id="{DE954FC0-384F-4A0F-A70E-98F7D468DB49}"/>
                </a:ext>
              </a:extLst>
            </p:cNvPr>
            <p:cNvCxnSpPr>
              <a:cxnSpLocks/>
              <a:endCxn id="35" idx="1"/>
            </p:cNvCxnSpPr>
            <p:nvPr/>
          </p:nvCxnSpPr>
          <p:spPr bwMode="auto">
            <a:xfrm>
              <a:off x="4256750" y="1850112"/>
              <a:ext cx="639349" cy="1026531"/>
            </a:xfrm>
            <a:prstGeom prst="line">
              <a:avLst/>
            </a:prstGeom>
            <a:noFill/>
            <a:ln w="9525" cap="flat" cmpd="sng" algn="ctr">
              <a:solidFill>
                <a:schemeClr val="accent1"/>
              </a:solidFill>
              <a:prstDash val="solid"/>
              <a:round/>
              <a:headEnd type="none" w="med" len="med"/>
              <a:tailEnd type="none" w="med" len="med"/>
            </a:ln>
            <a:effectLst/>
          </p:spPr>
        </p:cxnSp>
        <p:sp>
          <p:nvSpPr>
            <p:cNvPr id="20" name="Freihandform: Form 19">
              <a:extLst>
                <a:ext uri="{FF2B5EF4-FFF2-40B4-BE49-F238E27FC236}">
                  <a16:creationId xmlns:a16="http://schemas.microsoft.com/office/drawing/2014/main" id="{0FFE7A6D-7919-4554-B8D3-37E20FA49964}"/>
                </a:ext>
              </a:extLst>
            </p:cNvPr>
            <p:cNvSpPr/>
            <p:nvPr/>
          </p:nvSpPr>
          <p:spPr bwMode="auto">
            <a:xfrm>
              <a:off x="4968906" y="2959812"/>
              <a:ext cx="2099893" cy="1355463"/>
            </a:xfrm>
            <a:custGeom>
              <a:avLst/>
              <a:gdLst>
                <a:gd name="connsiteX0" fmla="*/ 0 w 2099893"/>
                <a:gd name="connsiteY0" fmla="*/ 0 h 1355463"/>
                <a:gd name="connsiteX1" fmla="*/ 682035 w 2099893"/>
                <a:gd name="connsiteY1" fmla="*/ 669125 h 1355463"/>
                <a:gd name="connsiteX2" fmla="*/ 1396343 w 2099893"/>
                <a:gd name="connsiteY2" fmla="*/ 1092977 h 1355463"/>
                <a:gd name="connsiteX3" fmla="*/ 2099893 w 2099893"/>
                <a:gd name="connsiteY3" fmla="*/ 1355463 h 1355463"/>
              </a:gdLst>
              <a:ahLst/>
              <a:cxnLst>
                <a:cxn ang="0">
                  <a:pos x="connsiteX0" y="connsiteY0"/>
                </a:cxn>
                <a:cxn ang="0">
                  <a:pos x="connsiteX1" y="connsiteY1"/>
                </a:cxn>
                <a:cxn ang="0">
                  <a:pos x="connsiteX2" y="connsiteY2"/>
                </a:cxn>
                <a:cxn ang="0">
                  <a:pos x="connsiteX3" y="connsiteY3"/>
                </a:cxn>
              </a:cxnLst>
              <a:rect l="l" t="t" r="r" b="b"/>
              <a:pathLst>
                <a:path w="2099893" h="1355463">
                  <a:moveTo>
                    <a:pt x="0" y="0"/>
                  </a:moveTo>
                  <a:lnTo>
                    <a:pt x="682035" y="669125"/>
                  </a:lnTo>
                  <a:lnTo>
                    <a:pt x="1396343" y="1092977"/>
                  </a:lnTo>
                  <a:lnTo>
                    <a:pt x="2099893" y="1355463"/>
                  </a:lnTo>
                </a:path>
              </a:pathLst>
            </a:custGeom>
            <a:noFill/>
            <a:ln w="9525" cap="flat" cmpd="sng" algn="ctr">
              <a:solidFill>
                <a:schemeClr val="accent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9" name="Ellipse 38">
              <a:extLst>
                <a:ext uri="{FF2B5EF4-FFF2-40B4-BE49-F238E27FC236}">
                  <a16:creationId xmlns:a16="http://schemas.microsoft.com/office/drawing/2014/main" id="{0F939415-7FF2-4B58-B960-1B9D91E2F214}"/>
                </a:ext>
              </a:extLst>
            </p:cNvPr>
            <p:cNvSpPr/>
            <p:nvPr/>
          </p:nvSpPr>
          <p:spPr bwMode="auto">
            <a:xfrm>
              <a:off x="5583319" y="3577694"/>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1" name="Ellipse 50">
              <a:extLst>
                <a:ext uri="{FF2B5EF4-FFF2-40B4-BE49-F238E27FC236}">
                  <a16:creationId xmlns:a16="http://schemas.microsoft.com/office/drawing/2014/main" id="{B98ED05A-AB9E-4415-B259-D4BB446EE86B}"/>
                </a:ext>
              </a:extLst>
            </p:cNvPr>
            <p:cNvSpPr/>
            <p:nvPr/>
          </p:nvSpPr>
          <p:spPr bwMode="auto">
            <a:xfrm>
              <a:off x="6295672" y="3994272"/>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5" name="Ellipse 34">
              <a:extLst>
                <a:ext uri="{FF2B5EF4-FFF2-40B4-BE49-F238E27FC236}">
                  <a16:creationId xmlns:a16="http://schemas.microsoft.com/office/drawing/2014/main" id="{47C1C330-6C93-455E-BA9A-5CEA7FAA1751}"/>
                </a:ext>
              </a:extLst>
            </p:cNvPr>
            <p:cNvSpPr/>
            <p:nvPr/>
          </p:nvSpPr>
          <p:spPr bwMode="auto">
            <a:xfrm>
              <a:off x="4879329" y="2859873"/>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4" name="Freihandform: Form 23">
              <a:extLst>
                <a:ext uri="{FF2B5EF4-FFF2-40B4-BE49-F238E27FC236}">
                  <a16:creationId xmlns:a16="http://schemas.microsoft.com/office/drawing/2014/main" id="{0985D244-990D-4A26-9E7C-212B83FE8B26}"/>
                </a:ext>
              </a:extLst>
            </p:cNvPr>
            <p:cNvSpPr/>
            <p:nvPr/>
          </p:nvSpPr>
          <p:spPr bwMode="auto">
            <a:xfrm>
              <a:off x="7075253" y="4317427"/>
              <a:ext cx="2840019" cy="324881"/>
            </a:xfrm>
            <a:custGeom>
              <a:avLst/>
              <a:gdLst>
                <a:gd name="connsiteX0" fmla="*/ 0 w 2840019"/>
                <a:gd name="connsiteY0" fmla="*/ 0 h 324881"/>
                <a:gd name="connsiteX1" fmla="*/ 703550 w 2840019"/>
                <a:gd name="connsiteY1" fmla="*/ 154910 h 324881"/>
                <a:gd name="connsiteX2" fmla="*/ 1424313 w 2840019"/>
                <a:gd name="connsiteY2" fmla="*/ 234517 h 324881"/>
                <a:gd name="connsiteX3" fmla="*/ 2136469 w 2840019"/>
                <a:gd name="connsiteY3" fmla="*/ 290456 h 324881"/>
                <a:gd name="connsiteX4" fmla="*/ 2840019 w 2840019"/>
                <a:gd name="connsiteY4" fmla="*/ 324881 h 32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019" h="324881">
                  <a:moveTo>
                    <a:pt x="0" y="0"/>
                  </a:moveTo>
                  <a:lnTo>
                    <a:pt x="703550" y="154910"/>
                  </a:lnTo>
                  <a:lnTo>
                    <a:pt x="1424313" y="234517"/>
                  </a:lnTo>
                  <a:lnTo>
                    <a:pt x="2136469" y="290456"/>
                  </a:lnTo>
                  <a:lnTo>
                    <a:pt x="2840019" y="324881"/>
                  </a:lnTo>
                </a:path>
              </a:pathLst>
            </a:custGeom>
            <a:noFill/>
            <a:ln w="9525" cap="flat" cmpd="sng" algn="ctr">
              <a:solidFill>
                <a:schemeClr val="accent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77" name="Ellipse 76">
              <a:extLst>
                <a:ext uri="{FF2B5EF4-FFF2-40B4-BE49-F238E27FC236}">
                  <a16:creationId xmlns:a16="http://schemas.microsoft.com/office/drawing/2014/main" id="{C80438C4-FE72-4BC0-9C7B-0CD5415C75F8}"/>
                </a:ext>
              </a:extLst>
            </p:cNvPr>
            <p:cNvSpPr/>
            <p:nvPr/>
          </p:nvSpPr>
          <p:spPr bwMode="auto">
            <a:xfrm>
              <a:off x="7716985" y="4421239"/>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67" name="Ellipse 66">
              <a:extLst>
                <a:ext uri="{FF2B5EF4-FFF2-40B4-BE49-F238E27FC236}">
                  <a16:creationId xmlns:a16="http://schemas.microsoft.com/office/drawing/2014/main" id="{98DEB6A1-2860-47C5-A324-345ACBB0C3B6}"/>
                </a:ext>
              </a:extLst>
            </p:cNvPr>
            <p:cNvSpPr/>
            <p:nvPr/>
          </p:nvSpPr>
          <p:spPr bwMode="auto">
            <a:xfrm>
              <a:off x="7010052" y="4252791"/>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4" name="Ellipse 83">
              <a:extLst>
                <a:ext uri="{FF2B5EF4-FFF2-40B4-BE49-F238E27FC236}">
                  <a16:creationId xmlns:a16="http://schemas.microsoft.com/office/drawing/2014/main" id="{336BD465-004C-43D4-8F09-E90C45EF670D}"/>
                </a:ext>
              </a:extLst>
            </p:cNvPr>
            <p:cNvSpPr/>
            <p:nvPr/>
          </p:nvSpPr>
          <p:spPr bwMode="auto">
            <a:xfrm>
              <a:off x="8431365" y="4507104"/>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8" name="Ellipse 87">
              <a:extLst>
                <a:ext uri="{FF2B5EF4-FFF2-40B4-BE49-F238E27FC236}">
                  <a16:creationId xmlns:a16="http://schemas.microsoft.com/office/drawing/2014/main" id="{0ECBE3EE-0F7A-451D-BD72-8F84E133EFAF}"/>
                </a:ext>
              </a:extLst>
            </p:cNvPr>
            <p:cNvSpPr/>
            <p:nvPr/>
          </p:nvSpPr>
          <p:spPr bwMode="auto">
            <a:xfrm>
              <a:off x="9145745" y="4570940"/>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90" name="Ellipse 89">
              <a:extLst>
                <a:ext uri="{FF2B5EF4-FFF2-40B4-BE49-F238E27FC236}">
                  <a16:creationId xmlns:a16="http://schemas.microsoft.com/office/drawing/2014/main" id="{CC8A306B-FD34-4333-9D42-224F5C4A422D}"/>
                </a:ext>
              </a:extLst>
            </p:cNvPr>
            <p:cNvSpPr/>
            <p:nvPr/>
          </p:nvSpPr>
          <p:spPr bwMode="auto">
            <a:xfrm>
              <a:off x="9844702" y="4592015"/>
              <a:ext cx="114512" cy="114512"/>
            </a:xfrm>
            <a:prstGeom prst="ellipse">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
        <p:nvSpPr>
          <p:cNvPr id="41" name="Titel 40">
            <a:extLst>
              <a:ext uri="{FF2B5EF4-FFF2-40B4-BE49-F238E27FC236}">
                <a16:creationId xmlns:a16="http://schemas.microsoft.com/office/drawing/2014/main" id="{08E08165-78CA-4F20-9661-7B6D1DE1F011}"/>
              </a:ext>
            </a:extLst>
          </p:cNvPr>
          <p:cNvSpPr>
            <a:spLocks noGrp="1"/>
          </p:cNvSpPr>
          <p:nvPr>
            <p:ph type="title"/>
          </p:nvPr>
        </p:nvSpPr>
        <p:spPr/>
        <p:txBody>
          <a:bodyPr/>
          <a:lstStyle/>
          <a:p>
            <a:r>
              <a:rPr lang="de-DE" b="1" dirty="0"/>
              <a:t>Alter: einer der wichtigsten Risikofaktoren</a:t>
            </a:r>
          </a:p>
        </p:txBody>
      </p:sp>
      <p:sp>
        <p:nvSpPr>
          <p:cNvPr id="43" name="Textplatzhalter 42">
            <a:extLst>
              <a:ext uri="{FF2B5EF4-FFF2-40B4-BE49-F238E27FC236}">
                <a16:creationId xmlns:a16="http://schemas.microsoft.com/office/drawing/2014/main" id="{4B7D1827-0695-4868-9825-03D6A4B1D068}"/>
              </a:ext>
            </a:extLst>
          </p:cNvPr>
          <p:cNvSpPr>
            <a:spLocks noGrp="1"/>
          </p:cNvSpPr>
          <p:nvPr>
            <p:ph type="body" sz="quarter" idx="10"/>
          </p:nvPr>
        </p:nvSpPr>
        <p:spPr>
          <a:xfrm>
            <a:off x="661988" y="6617678"/>
            <a:ext cx="11131550" cy="173533"/>
          </a:xfrm>
        </p:spPr>
        <p:txBody>
          <a:bodyPr/>
          <a:lstStyle/>
          <a:p>
            <a:endParaRPr lang="de-DE" sz="800" dirty="0"/>
          </a:p>
          <a:p>
            <a:r>
              <a:rPr lang="de-DE" sz="800" dirty="0"/>
              <a:t>SD = Standardabweichung (</a:t>
            </a:r>
            <a:r>
              <a:rPr lang="en-US" sz="800" dirty="0"/>
              <a:t>standard deviation</a:t>
            </a:r>
            <a:r>
              <a:rPr lang="de-DE" sz="800" dirty="0"/>
              <a:t>).</a:t>
            </a:r>
          </a:p>
          <a:p>
            <a:r>
              <a:rPr lang="de-DE" sz="880" dirty="0" err="1">
                <a:solidFill>
                  <a:srgbClr val="3B839F"/>
                </a:solidFill>
              </a:rPr>
              <a:t>Hernlund</a:t>
            </a:r>
            <a:r>
              <a:rPr lang="de-DE" sz="880" dirty="0">
                <a:solidFill>
                  <a:srgbClr val="3B839F"/>
                </a:solidFill>
              </a:rPr>
              <a:t> E et al. Arch </a:t>
            </a:r>
            <a:r>
              <a:rPr lang="de-DE" sz="880" dirty="0" err="1">
                <a:solidFill>
                  <a:srgbClr val="3B839F"/>
                </a:solidFill>
              </a:rPr>
              <a:t>Osteoporos</a:t>
            </a:r>
            <a:r>
              <a:rPr lang="de-DE" sz="880" dirty="0">
                <a:solidFill>
                  <a:srgbClr val="3B839F"/>
                </a:solidFill>
              </a:rPr>
              <a:t> 2013; 8 (1</a:t>
            </a:r>
            <a:r>
              <a:rPr lang="de-DE" dirty="0">
                <a:solidFill>
                  <a:srgbClr val="3B839F"/>
                </a:solidFill>
              </a:rPr>
              <a:t>–</a:t>
            </a:r>
            <a:r>
              <a:rPr lang="de-DE" sz="880" dirty="0">
                <a:solidFill>
                  <a:srgbClr val="3B839F"/>
                </a:solidFill>
              </a:rPr>
              <a:t>2): 36.</a:t>
            </a:r>
          </a:p>
        </p:txBody>
      </p:sp>
      <p:sp>
        <p:nvSpPr>
          <p:cNvPr id="56" name="Textfeld 55">
            <a:extLst>
              <a:ext uri="{FF2B5EF4-FFF2-40B4-BE49-F238E27FC236}">
                <a16:creationId xmlns:a16="http://schemas.microsoft.com/office/drawing/2014/main" id="{69537D0F-6F22-4130-8394-D2895628CAA9}"/>
              </a:ext>
            </a:extLst>
          </p:cNvPr>
          <p:cNvSpPr txBox="1"/>
          <p:nvPr/>
        </p:nvSpPr>
        <p:spPr>
          <a:xfrm rot="16200000">
            <a:off x="2032137" y="2919662"/>
            <a:ext cx="3096575" cy="338554"/>
          </a:xfrm>
          <a:prstGeom prst="rect">
            <a:avLst/>
          </a:prstGeom>
          <a:noFill/>
        </p:spPr>
        <p:txBody>
          <a:bodyPr wrap="square" rtlCol="0">
            <a:spAutoFit/>
          </a:bodyPr>
          <a:lstStyle/>
          <a:p>
            <a:pPr algn="ctr"/>
            <a:r>
              <a:rPr lang="de-DE" sz="1600" dirty="0">
                <a:solidFill>
                  <a:srgbClr val="515151"/>
                </a:solidFill>
                <a:latin typeface="Arial" panose="020B0604020202020204" pitchFamily="34" charset="0"/>
                <a:cs typeface="Arial" panose="020B0604020202020204" pitchFamily="34" charset="0"/>
              </a:rPr>
              <a:t>Frakturwahrscheinlichkeit (%)</a:t>
            </a:r>
          </a:p>
        </p:txBody>
      </p:sp>
      <p:sp>
        <p:nvSpPr>
          <p:cNvPr id="71" name="Rectangle: Rounded Corners 70">
            <a:extLst>
              <a:ext uri="{FF2B5EF4-FFF2-40B4-BE49-F238E27FC236}">
                <a16:creationId xmlns:a16="http://schemas.microsoft.com/office/drawing/2014/main" id="{27F888DD-048F-4F9D-B7BB-05B1545B9797}"/>
              </a:ext>
            </a:extLst>
          </p:cNvPr>
          <p:cNvSpPr/>
          <p:nvPr/>
        </p:nvSpPr>
        <p:spPr bwMode="auto">
          <a:xfrm>
            <a:off x="2283280" y="5355050"/>
            <a:ext cx="2662484" cy="264365"/>
          </a:xfrm>
          <a:prstGeom prst="roundRect">
            <a:avLst>
              <a:gd name="adj" fmla="val 0"/>
            </a:avLst>
          </a:prstGeom>
          <a:gradFill flip="none" rotWithShape="1">
            <a:gsLst>
              <a:gs pos="51000">
                <a:srgbClr val="F1AEB1"/>
              </a:gs>
              <a:gs pos="8000">
                <a:schemeClr val="bg1"/>
              </a:gs>
              <a:gs pos="76000">
                <a:srgbClr val="E5656B"/>
              </a:gs>
              <a:gs pos="100000">
                <a:srgbClr val="E5656B"/>
              </a:gs>
            </a:gsLst>
            <a:lin ang="0" scaled="1"/>
            <a:tileRect/>
          </a:gradFill>
          <a:ln w="19050" cap="flat" cmpd="sng" algn="ctr">
            <a:solidFill>
              <a:schemeClr val="bg1"/>
            </a:solidFill>
            <a:prstDash val="solid"/>
            <a:round/>
            <a:headEnd type="none" w="med" len="med"/>
            <a:tailEnd type="none" w="med" len="med"/>
          </a:ln>
          <a:effectLst/>
        </p:spPr>
        <p:txBody>
          <a:bodyPr vert="horz" wrap="none" lIns="1188000" tIns="36363" rIns="72726" bIns="36363" numCol="1" rtlCol="0" anchor="ctr" anchorCtr="0" compatLnSpc="1">
            <a:prstTxWarp prst="textNoShape">
              <a:avLst/>
            </a:prstTxWarp>
            <a:noAutofit/>
          </a:bodyPr>
          <a:lstStyle/>
          <a:p>
            <a:pPr algn="ctr" defTabSz="727272" fontAlgn="base">
              <a:spcBef>
                <a:spcPct val="0"/>
              </a:spcBef>
              <a:spcAft>
                <a:spcPct val="0"/>
              </a:spcAft>
            </a:pPr>
            <a:r>
              <a:rPr lang="de-DE" sz="1400" b="1" dirty="0">
                <a:solidFill>
                  <a:srgbClr val="FFFFFF"/>
                </a:solidFill>
                <a:latin typeface="Arial" charset="0"/>
              </a:rPr>
              <a:t>Osteoporose</a:t>
            </a:r>
          </a:p>
        </p:txBody>
      </p:sp>
      <p:sp>
        <p:nvSpPr>
          <p:cNvPr id="68" name="Rectangle 67">
            <a:extLst>
              <a:ext uri="{FF2B5EF4-FFF2-40B4-BE49-F238E27FC236}">
                <a16:creationId xmlns:a16="http://schemas.microsoft.com/office/drawing/2014/main" id="{ADC8D097-F6EE-48FD-9286-DFEA25E5F319}"/>
              </a:ext>
            </a:extLst>
          </p:cNvPr>
          <p:cNvSpPr/>
          <p:nvPr/>
        </p:nvSpPr>
        <p:spPr>
          <a:xfrm>
            <a:off x="8820053" y="4713873"/>
            <a:ext cx="1588207" cy="312714"/>
          </a:xfrm>
          <a:prstGeom prst="rect">
            <a:avLst/>
          </a:prstGeom>
        </p:spPr>
        <p:txBody>
          <a:bodyPr wrap="square" anchor="ctr">
            <a:spAutoFit/>
          </a:bodyPr>
          <a:lstStyle/>
          <a:p>
            <a:pPr algn="ctr" defTabSz="727272"/>
            <a:endParaRPr lang="en-US" sz="1432" dirty="0">
              <a:solidFill>
                <a:srgbClr val="FFFFFF"/>
              </a:solidFill>
              <a:latin typeface="Arial"/>
            </a:endParaRPr>
          </a:p>
        </p:txBody>
      </p:sp>
      <p:sp>
        <p:nvSpPr>
          <p:cNvPr id="96" name="Rectangle: Rounded Corners 70">
            <a:extLst>
              <a:ext uri="{FF2B5EF4-FFF2-40B4-BE49-F238E27FC236}">
                <a16:creationId xmlns:a16="http://schemas.microsoft.com/office/drawing/2014/main" id="{2015FF85-5A23-47E8-B650-50C6B79E60E3}"/>
              </a:ext>
            </a:extLst>
          </p:cNvPr>
          <p:cNvSpPr/>
          <p:nvPr/>
        </p:nvSpPr>
        <p:spPr bwMode="auto">
          <a:xfrm>
            <a:off x="4946170" y="5355050"/>
            <a:ext cx="2143133" cy="264365"/>
          </a:xfrm>
          <a:prstGeom prst="roundRect">
            <a:avLst>
              <a:gd name="adj" fmla="val 0"/>
            </a:avLst>
          </a:prstGeom>
          <a:solidFill>
            <a:srgbClr val="E69C08"/>
          </a:solidFill>
          <a:ln w="19050" cap="flat" cmpd="sng" algn="ctr">
            <a:solidFill>
              <a:schemeClr val="bg1"/>
            </a:solid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algn="ctr" defTabSz="727272" fontAlgn="base">
              <a:spcBef>
                <a:spcPct val="0"/>
              </a:spcBef>
              <a:spcAft>
                <a:spcPct val="0"/>
              </a:spcAft>
            </a:pPr>
            <a:r>
              <a:rPr lang="de-DE" sz="1400" b="1" dirty="0">
                <a:solidFill>
                  <a:srgbClr val="FFFFFF"/>
                </a:solidFill>
                <a:latin typeface="Arial" charset="0"/>
              </a:rPr>
              <a:t>Osteopenie</a:t>
            </a:r>
          </a:p>
        </p:txBody>
      </p:sp>
      <p:sp>
        <p:nvSpPr>
          <p:cNvPr id="98" name="Rectangle: Rounded Corners 70">
            <a:extLst>
              <a:ext uri="{FF2B5EF4-FFF2-40B4-BE49-F238E27FC236}">
                <a16:creationId xmlns:a16="http://schemas.microsoft.com/office/drawing/2014/main" id="{259B97C4-8B5C-4AC7-8AC8-E9950FEEC9C5}"/>
              </a:ext>
            </a:extLst>
          </p:cNvPr>
          <p:cNvSpPr/>
          <p:nvPr/>
        </p:nvSpPr>
        <p:spPr bwMode="auto">
          <a:xfrm>
            <a:off x="7101968" y="5355050"/>
            <a:ext cx="2841812" cy="264365"/>
          </a:xfrm>
          <a:prstGeom prst="roundRect">
            <a:avLst>
              <a:gd name="adj" fmla="val 0"/>
            </a:avLst>
          </a:prstGeom>
          <a:solidFill>
            <a:schemeClr val="accent3">
              <a:lumMod val="75000"/>
            </a:schemeClr>
          </a:solidFill>
          <a:ln w="19050" cap="flat" cmpd="sng" algn="ctr">
            <a:solidFill>
              <a:schemeClr val="bg1"/>
            </a:solidFill>
            <a:prstDash val="solid"/>
            <a:round/>
            <a:headEnd type="none" w="med" len="med"/>
            <a:tailEnd type="none" w="med" len="med"/>
          </a:ln>
          <a:effectLst/>
        </p:spPr>
        <p:txBody>
          <a:bodyPr vert="horz" wrap="none" lIns="72726" tIns="36363" rIns="72726" bIns="36363" numCol="1" rtlCol="0" anchor="ctr" anchorCtr="0" compatLnSpc="1">
            <a:prstTxWarp prst="textNoShape">
              <a:avLst/>
            </a:prstTxWarp>
            <a:noAutofit/>
          </a:bodyPr>
          <a:lstStyle/>
          <a:p>
            <a:pPr algn="ctr" defTabSz="727272" fontAlgn="base">
              <a:spcBef>
                <a:spcPct val="0"/>
              </a:spcBef>
              <a:spcAft>
                <a:spcPct val="0"/>
              </a:spcAft>
            </a:pPr>
            <a:r>
              <a:rPr lang="de-DE" sz="1400" b="1" dirty="0">
                <a:solidFill>
                  <a:srgbClr val="FFFFFF"/>
                </a:solidFill>
                <a:latin typeface="Arial" charset="0"/>
              </a:rPr>
              <a:t>gesunder Knochen</a:t>
            </a:r>
          </a:p>
        </p:txBody>
      </p:sp>
      <p:sp>
        <p:nvSpPr>
          <p:cNvPr id="33" name="Ellipse 32">
            <a:extLst>
              <a:ext uri="{FF2B5EF4-FFF2-40B4-BE49-F238E27FC236}">
                <a16:creationId xmlns:a16="http://schemas.microsoft.com/office/drawing/2014/main" id="{E5C8CD3D-B04B-4C1D-B6CE-B7D37555B8AE}"/>
              </a:ext>
            </a:extLst>
          </p:cNvPr>
          <p:cNvSpPr/>
          <p:nvPr/>
        </p:nvSpPr>
        <p:spPr bwMode="auto">
          <a:xfrm>
            <a:off x="4172396" y="3525392"/>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cxnSp>
        <p:nvCxnSpPr>
          <p:cNvPr id="14" name="Gerader Verbinder 13">
            <a:extLst>
              <a:ext uri="{FF2B5EF4-FFF2-40B4-BE49-F238E27FC236}">
                <a16:creationId xmlns:a16="http://schemas.microsoft.com/office/drawing/2014/main" id="{75709325-293C-4B01-8C70-DCE7633B5AC4}"/>
              </a:ext>
            </a:extLst>
          </p:cNvPr>
          <p:cNvCxnSpPr>
            <a:cxnSpLocks/>
            <a:endCxn id="33" idx="5"/>
          </p:cNvCxnSpPr>
          <p:nvPr/>
        </p:nvCxnSpPr>
        <p:spPr bwMode="auto">
          <a:xfrm flipH="1" flipV="1">
            <a:off x="4270138" y="3623134"/>
            <a:ext cx="609191" cy="350275"/>
          </a:xfrm>
          <a:prstGeom prst="line">
            <a:avLst/>
          </a:prstGeom>
          <a:noFill/>
          <a:ln w="9525" cap="flat" cmpd="sng" algn="ctr">
            <a:solidFill>
              <a:schemeClr val="accent3">
                <a:lumMod val="60000"/>
                <a:lumOff val="40000"/>
              </a:schemeClr>
            </a:solidFill>
            <a:prstDash val="solid"/>
            <a:round/>
            <a:headEnd type="none" w="med" len="med"/>
            <a:tailEnd type="none" w="med" len="med"/>
          </a:ln>
          <a:effectLst/>
        </p:spPr>
      </p:cxnSp>
      <p:sp>
        <p:nvSpPr>
          <p:cNvPr id="22" name="Freihandform: Form 21">
            <a:extLst>
              <a:ext uri="{FF2B5EF4-FFF2-40B4-BE49-F238E27FC236}">
                <a16:creationId xmlns:a16="http://schemas.microsoft.com/office/drawing/2014/main" id="{CC6D839B-D0F8-406D-B1FA-0149020B4EF8}"/>
              </a:ext>
            </a:extLst>
          </p:cNvPr>
          <p:cNvSpPr/>
          <p:nvPr/>
        </p:nvSpPr>
        <p:spPr bwMode="auto">
          <a:xfrm>
            <a:off x="4945239" y="4001152"/>
            <a:ext cx="2119257" cy="533579"/>
          </a:xfrm>
          <a:custGeom>
            <a:avLst/>
            <a:gdLst>
              <a:gd name="connsiteX0" fmla="*/ 0 w 2119257"/>
              <a:gd name="connsiteY0" fmla="*/ 0 h 533579"/>
              <a:gd name="connsiteX1" fmla="*/ 694944 w 2119257"/>
              <a:gd name="connsiteY1" fmla="*/ 256032 h 533579"/>
              <a:gd name="connsiteX2" fmla="*/ 1407100 w 2119257"/>
              <a:gd name="connsiteY2" fmla="*/ 402336 h 533579"/>
              <a:gd name="connsiteX3" fmla="*/ 2119257 w 2119257"/>
              <a:gd name="connsiteY3" fmla="*/ 533579 h 533579"/>
              <a:gd name="connsiteX0" fmla="*/ 0 w 2119257"/>
              <a:gd name="connsiteY0" fmla="*/ 0 h 533579"/>
              <a:gd name="connsiteX1" fmla="*/ 694944 w 2119257"/>
              <a:gd name="connsiteY1" fmla="*/ 256032 h 533579"/>
              <a:gd name="connsiteX2" fmla="*/ 1400646 w 2119257"/>
              <a:gd name="connsiteY2" fmla="*/ 421700 h 533579"/>
              <a:gd name="connsiteX3" fmla="*/ 2119257 w 2119257"/>
              <a:gd name="connsiteY3" fmla="*/ 533579 h 533579"/>
            </a:gdLst>
            <a:ahLst/>
            <a:cxnLst>
              <a:cxn ang="0">
                <a:pos x="connsiteX0" y="connsiteY0"/>
              </a:cxn>
              <a:cxn ang="0">
                <a:pos x="connsiteX1" y="connsiteY1"/>
              </a:cxn>
              <a:cxn ang="0">
                <a:pos x="connsiteX2" y="connsiteY2"/>
              </a:cxn>
              <a:cxn ang="0">
                <a:pos x="connsiteX3" y="connsiteY3"/>
              </a:cxn>
            </a:cxnLst>
            <a:rect l="l" t="t" r="r" b="b"/>
            <a:pathLst>
              <a:path w="2119257" h="533579">
                <a:moveTo>
                  <a:pt x="0" y="0"/>
                </a:moveTo>
                <a:lnTo>
                  <a:pt x="694944" y="256032"/>
                </a:lnTo>
                <a:lnTo>
                  <a:pt x="1400646" y="421700"/>
                </a:lnTo>
                <a:lnTo>
                  <a:pt x="2119257" y="533579"/>
                </a:lnTo>
              </a:path>
            </a:pathLst>
          </a:custGeom>
          <a:noFill/>
          <a:ln w="9525" cap="flat" cmpd="sng" algn="ctr">
            <a:solidFill>
              <a:schemeClr val="accent3">
                <a:lumMod val="60000"/>
                <a:lumOff val="40000"/>
              </a:schemeClr>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4" name="Ellipse 43">
            <a:extLst>
              <a:ext uri="{FF2B5EF4-FFF2-40B4-BE49-F238E27FC236}">
                <a16:creationId xmlns:a16="http://schemas.microsoft.com/office/drawing/2014/main" id="{E95D5BCF-8607-4E56-96F5-D6198AE39674}"/>
              </a:ext>
            </a:extLst>
          </p:cNvPr>
          <p:cNvSpPr/>
          <p:nvPr/>
        </p:nvSpPr>
        <p:spPr bwMode="auto">
          <a:xfrm>
            <a:off x="5583319" y="4196879"/>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3" name="Ellipse 52">
            <a:extLst>
              <a:ext uri="{FF2B5EF4-FFF2-40B4-BE49-F238E27FC236}">
                <a16:creationId xmlns:a16="http://schemas.microsoft.com/office/drawing/2014/main" id="{22DD0556-7897-45B5-B5A2-97050E103F27}"/>
              </a:ext>
            </a:extLst>
          </p:cNvPr>
          <p:cNvSpPr/>
          <p:nvPr/>
        </p:nvSpPr>
        <p:spPr bwMode="auto">
          <a:xfrm>
            <a:off x="6295672" y="4361215"/>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7" name="Ellipse 36">
            <a:extLst>
              <a:ext uri="{FF2B5EF4-FFF2-40B4-BE49-F238E27FC236}">
                <a16:creationId xmlns:a16="http://schemas.microsoft.com/office/drawing/2014/main" id="{0A013E8B-2CB6-4AFF-BC85-F5C9F2BB1FC4}"/>
              </a:ext>
            </a:extLst>
          </p:cNvPr>
          <p:cNvSpPr/>
          <p:nvPr/>
        </p:nvSpPr>
        <p:spPr bwMode="auto">
          <a:xfrm>
            <a:off x="4879329" y="3938513"/>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11" name="Gruppieren 10">
            <a:extLst>
              <a:ext uri="{FF2B5EF4-FFF2-40B4-BE49-F238E27FC236}">
                <a16:creationId xmlns:a16="http://schemas.microsoft.com/office/drawing/2014/main" id="{63C0A573-6EEF-4287-9BD2-341CC4BBA614}"/>
              </a:ext>
            </a:extLst>
          </p:cNvPr>
          <p:cNvGrpSpPr/>
          <p:nvPr/>
        </p:nvGrpSpPr>
        <p:grpSpPr>
          <a:xfrm>
            <a:off x="4945775" y="5026587"/>
            <a:ext cx="4988625" cy="328434"/>
            <a:chOff x="4945775" y="5026587"/>
            <a:chExt cx="4988625" cy="537202"/>
          </a:xfrm>
        </p:grpSpPr>
        <p:cxnSp>
          <p:nvCxnSpPr>
            <p:cNvPr id="93" name="Gerader Verbinder 92">
              <a:extLst>
                <a:ext uri="{FF2B5EF4-FFF2-40B4-BE49-F238E27FC236}">
                  <a16:creationId xmlns:a16="http://schemas.microsoft.com/office/drawing/2014/main" id="{644955FF-910B-4FB3-9020-416A351585AB}"/>
                </a:ext>
              </a:extLst>
            </p:cNvPr>
            <p:cNvCxnSpPr>
              <a:cxnSpLocks/>
            </p:cNvCxnSpPr>
            <p:nvPr/>
          </p:nvCxnSpPr>
          <p:spPr bwMode="auto">
            <a:xfrm>
              <a:off x="4945775" y="5076147"/>
              <a:ext cx="0" cy="487642"/>
            </a:xfrm>
            <a:prstGeom prst="line">
              <a:avLst/>
            </a:prstGeom>
            <a:noFill/>
            <a:ln w="9525" cap="flat" cmpd="sng" algn="ctr">
              <a:solidFill>
                <a:srgbClr val="515151"/>
              </a:solidFill>
              <a:prstDash val="dash"/>
              <a:round/>
              <a:headEnd type="none" w="med" len="med"/>
              <a:tailEnd type="none" w="med" len="med"/>
            </a:ln>
            <a:effectLst/>
          </p:spPr>
        </p:cxnSp>
        <p:cxnSp>
          <p:nvCxnSpPr>
            <p:cNvPr id="94" name="Gerader Verbinder 93">
              <a:extLst>
                <a:ext uri="{FF2B5EF4-FFF2-40B4-BE49-F238E27FC236}">
                  <a16:creationId xmlns:a16="http://schemas.microsoft.com/office/drawing/2014/main" id="{36A2C93E-E89C-4670-9472-2607354AB170}"/>
                </a:ext>
              </a:extLst>
            </p:cNvPr>
            <p:cNvCxnSpPr>
              <a:cxnSpLocks/>
            </p:cNvCxnSpPr>
            <p:nvPr/>
          </p:nvCxnSpPr>
          <p:spPr bwMode="auto">
            <a:xfrm>
              <a:off x="7098683" y="5026587"/>
              <a:ext cx="0" cy="498267"/>
            </a:xfrm>
            <a:prstGeom prst="line">
              <a:avLst/>
            </a:prstGeom>
            <a:noFill/>
            <a:ln w="9525" cap="flat" cmpd="sng" algn="ctr">
              <a:solidFill>
                <a:srgbClr val="515151"/>
              </a:solidFill>
              <a:prstDash val="dash"/>
              <a:round/>
              <a:headEnd type="none" w="med" len="med"/>
              <a:tailEnd type="none" w="med" len="med"/>
            </a:ln>
            <a:effectLst/>
          </p:spPr>
        </p:cxnSp>
        <p:cxnSp>
          <p:nvCxnSpPr>
            <p:cNvPr id="99" name="Gerader Verbinder 98">
              <a:extLst>
                <a:ext uri="{FF2B5EF4-FFF2-40B4-BE49-F238E27FC236}">
                  <a16:creationId xmlns:a16="http://schemas.microsoft.com/office/drawing/2014/main" id="{AE96B8FD-46AE-4A5B-B8E7-55998C62C54C}"/>
                </a:ext>
              </a:extLst>
            </p:cNvPr>
            <p:cNvCxnSpPr>
              <a:cxnSpLocks/>
            </p:cNvCxnSpPr>
            <p:nvPr/>
          </p:nvCxnSpPr>
          <p:spPr bwMode="auto">
            <a:xfrm>
              <a:off x="9934400" y="5026587"/>
              <a:ext cx="0" cy="510398"/>
            </a:xfrm>
            <a:prstGeom prst="line">
              <a:avLst/>
            </a:prstGeom>
            <a:noFill/>
            <a:ln w="9525" cap="flat" cmpd="sng" algn="ctr">
              <a:solidFill>
                <a:srgbClr val="515151"/>
              </a:solidFill>
              <a:prstDash val="dash"/>
              <a:round/>
              <a:headEnd type="none" w="med" len="med"/>
              <a:tailEnd type="none" w="med" len="med"/>
            </a:ln>
            <a:effectLst/>
          </p:spPr>
        </p:cxnSp>
      </p:grpSp>
      <p:grpSp>
        <p:nvGrpSpPr>
          <p:cNvPr id="46" name="Gruppieren 45">
            <a:extLst>
              <a:ext uri="{FF2B5EF4-FFF2-40B4-BE49-F238E27FC236}">
                <a16:creationId xmlns:a16="http://schemas.microsoft.com/office/drawing/2014/main" id="{2E5E22D5-CA72-40F3-B5C5-4BD81DDF8922}"/>
              </a:ext>
            </a:extLst>
          </p:cNvPr>
          <p:cNvGrpSpPr/>
          <p:nvPr/>
        </p:nvGrpSpPr>
        <p:grpSpPr>
          <a:xfrm>
            <a:off x="4270138" y="2550450"/>
            <a:ext cx="5638680" cy="2102615"/>
            <a:chOff x="4270138" y="2550450"/>
            <a:chExt cx="5638680" cy="2102615"/>
          </a:xfrm>
        </p:grpSpPr>
        <p:cxnSp>
          <p:nvCxnSpPr>
            <p:cNvPr id="10" name="Gerader Verbinder 9">
              <a:extLst>
                <a:ext uri="{FF2B5EF4-FFF2-40B4-BE49-F238E27FC236}">
                  <a16:creationId xmlns:a16="http://schemas.microsoft.com/office/drawing/2014/main" id="{C999A810-38F2-4F50-B29A-DC202FDD444D}"/>
                </a:ext>
              </a:extLst>
            </p:cNvPr>
            <p:cNvCxnSpPr>
              <a:cxnSpLocks/>
              <a:stCxn id="32" idx="5"/>
              <a:endCxn id="36" idx="1"/>
            </p:cNvCxnSpPr>
            <p:nvPr/>
          </p:nvCxnSpPr>
          <p:spPr bwMode="auto">
            <a:xfrm>
              <a:off x="4270138" y="2550450"/>
              <a:ext cx="625961" cy="750516"/>
            </a:xfrm>
            <a:prstGeom prst="line">
              <a:avLst/>
            </a:prstGeom>
            <a:noFill/>
            <a:ln w="9525" cap="flat" cmpd="sng" algn="ctr">
              <a:solidFill>
                <a:schemeClr val="accent3"/>
              </a:solidFill>
              <a:prstDash val="solid"/>
              <a:round/>
              <a:headEnd type="none" w="med" len="med"/>
              <a:tailEnd type="none" w="med" len="med"/>
            </a:ln>
            <a:effectLst/>
          </p:spPr>
        </p:cxnSp>
        <p:sp>
          <p:nvSpPr>
            <p:cNvPr id="21" name="Freihandform: Form 20">
              <a:extLst>
                <a:ext uri="{FF2B5EF4-FFF2-40B4-BE49-F238E27FC236}">
                  <a16:creationId xmlns:a16="http://schemas.microsoft.com/office/drawing/2014/main" id="{BAB35176-E903-4355-9DD1-AB0F9403A53A}"/>
                </a:ext>
              </a:extLst>
            </p:cNvPr>
            <p:cNvSpPr/>
            <p:nvPr/>
          </p:nvSpPr>
          <p:spPr bwMode="auto">
            <a:xfrm>
              <a:off x="4962451" y="3372905"/>
              <a:ext cx="2097742" cy="1015522"/>
            </a:xfrm>
            <a:custGeom>
              <a:avLst/>
              <a:gdLst>
                <a:gd name="connsiteX0" fmla="*/ 0 w 2097742"/>
                <a:gd name="connsiteY0" fmla="*/ 0 h 1015522"/>
                <a:gd name="connsiteX1" fmla="*/ 694944 w 2097742"/>
                <a:gd name="connsiteY1" fmla="*/ 484095 h 1015522"/>
                <a:gd name="connsiteX2" fmla="*/ 1394192 w 2097742"/>
                <a:gd name="connsiteY2" fmla="*/ 808975 h 1015522"/>
                <a:gd name="connsiteX3" fmla="*/ 2097742 w 2097742"/>
                <a:gd name="connsiteY3" fmla="*/ 1015522 h 1015522"/>
              </a:gdLst>
              <a:ahLst/>
              <a:cxnLst>
                <a:cxn ang="0">
                  <a:pos x="connsiteX0" y="connsiteY0"/>
                </a:cxn>
                <a:cxn ang="0">
                  <a:pos x="connsiteX1" y="connsiteY1"/>
                </a:cxn>
                <a:cxn ang="0">
                  <a:pos x="connsiteX2" y="connsiteY2"/>
                </a:cxn>
                <a:cxn ang="0">
                  <a:pos x="connsiteX3" y="connsiteY3"/>
                </a:cxn>
              </a:cxnLst>
              <a:rect l="l" t="t" r="r" b="b"/>
              <a:pathLst>
                <a:path w="2097742" h="1015522">
                  <a:moveTo>
                    <a:pt x="0" y="0"/>
                  </a:moveTo>
                  <a:lnTo>
                    <a:pt x="694944" y="484095"/>
                  </a:lnTo>
                  <a:lnTo>
                    <a:pt x="1394192" y="808975"/>
                  </a:lnTo>
                  <a:lnTo>
                    <a:pt x="2097742" y="1015522"/>
                  </a:lnTo>
                </a:path>
              </a:pathLst>
            </a:custGeom>
            <a:noFill/>
            <a:ln w="9525"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5" name="Freihandform: Form 24">
              <a:extLst>
                <a:ext uri="{FF2B5EF4-FFF2-40B4-BE49-F238E27FC236}">
                  <a16:creationId xmlns:a16="http://schemas.microsoft.com/office/drawing/2014/main" id="{B24CFDDA-EACA-40F8-8FC7-D13494B76674}"/>
                </a:ext>
              </a:extLst>
            </p:cNvPr>
            <p:cNvSpPr/>
            <p:nvPr/>
          </p:nvSpPr>
          <p:spPr bwMode="auto">
            <a:xfrm>
              <a:off x="7075253" y="4394882"/>
              <a:ext cx="2833565" cy="258183"/>
            </a:xfrm>
            <a:custGeom>
              <a:avLst/>
              <a:gdLst>
                <a:gd name="connsiteX0" fmla="*/ 0 w 2833565"/>
                <a:gd name="connsiteY0" fmla="*/ 0 h 258183"/>
                <a:gd name="connsiteX1" fmla="*/ 694944 w 2833565"/>
                <a:gd name="connsiteY1" fmla="*/ 122637 h 258183"/>
                <a:gd name="connsiteX2" fmla="*/ 1420010 w 2833565"/>
                <a:gd name="connsiteY2" fmla="*/ 178577 h 258183"/>
                <a:gd name="connsiteX3" fmla="*/ 2130014 w 2833565"/>
                <a:gd name="connsiteY3" fmla="*/ 228062 h 258183"/>
                <a:gd name="connsiteX4" fmla="*/ 2833565 w 2833565"/>
                <a:gd name="connsiteY4" fmla="*/ 258183 h 258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565" h="258183">
                  <a:moveTo>
                    <a:pt x="0" y="0"/>
                  </a:moveTo>
                  <a:lnTo>
                    <a:pt x="694944" y="122637"/>
                  </a:lnTo>
                  <a:lnTo>
                    <a:pt x="1420010" y="178577"/>
                  </a:lnTo>
                  <a:lnTo>
                    <a:pt x="2130014" y="228062"/>
                  </a:lnTo>
                  <a:lnTo>
                    <a:pt x="2833565" y="258183"/>
                  </a:lnTo>
                </a:path>
              </a:pathLst>
            </a:custGeom>
            <a:noFill/>
            <a:ln w="9525"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
        <p:nvSpPr>
          <p:cNvPr id="26" name="Freihandform: Form 25">
            <a:extLst>
              <a:ext uri="{FF2B5EF4-FFF2-40B4-BE49-F238E27FC236}">
                <a16:creationId xmlns:a16="http://schemas.microsoft.com/office/drawing/2014/main" id="{5B562648-2B75-4BC1-AB33-BB22D8B2A691}"/>
              </a:ext>
            </a:extLst>
          </p:cNvPr>
          <p:cNvSpPr/>
          <p:nvPr/>
        </p:nvSpPr>
        <p:spPr bwMode="auto">
          <a:xfrm>
            <a:off x="7073102" y="4534731"/>
            <a:ext cx="2840019" cy="131244"/>
          </a:xfrm>
          <a:custGeom>
            <a:avLst/>
            <a:gdLst>
              <a:gd name="connsiteX0" fmla="*/ 0 w 2840019"/>
              <a:gd name="connsiteY0" fmla="*/ 0 h 131244"/>
              <a:gd name="connsiteX1" fmla="*/ 697095 w 2840019"/>
              <a:gd name="connsiteY1" fmla="*/ 58092 h 131244"/>
              <a:gd name="connsiteX2" fmla="*/ 1417858 w 2840019"/>
              <a:gd name="connsiteY2" fmla="*/ 83910 h 131244"/>
              <a:gd name="connsiteX3" fmla="*/ 2130014 w 2840019"/>
              <a:gd name="connsiteY3" fmla="*/ 114031 h 131244"/>
              <a:gd name="connsiteX4" fmla="*/ 2840019 w 2840019"/>
              <a:gd name="connsiteY4" fmla="*/ 131244 h 1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019" h="131244">
                <a:moveTo>
                  <a:pt x="0" y="0"/>
                </a:moveTo>
                <a:lnTo>
                  <a:pt x="697095" y="58092"/>
                </a:lnTo>
                <a:lnTo>
                  <a:pt x="1417858" y="83910"/>
                </a:lnTo>
                <a:lnTo>
                  <a:pt x="2130014" y="114031"/>
                </a:lnTo>
                <a:lnTo>
                  <a:pt x="2840019" y="131244"/>
                </a:lnTo>
              </a:path>
            </a:pathLst>
          </a:custGeom>
          <a:noFill/>
          <a:ln w="9525" cap="flat" cmpd="sng" algn="ctr">
            <a:solidFill>
              <a:schemeClr val="accent3">
                <a:lumMod val="60000"/>
                <a:lumOff val="40000"/>
              </a:schemeClr>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75" name="Ellipse 74">
            <a:extLst>
              <a:ext uri="{FF2B5EF4-FFF2-40B4-BE49-F238E27FC236}">
                <a16:creationId xmlns:a16="http://schemas.microsoft.com/office/drawing/2014/main" id="{2EB2E8CA-4808-4155-B758-7CC953343545}"/>
              </a:ext>
            </a:extLst>
          </p:cNvPr>
          <p:cNvSpPr/>
          <p:nvPr/>
        </p:nvSpPr>
        <p:spPr bwMode="auto">
          <a:xfrm>
            <a:off x="7010052" y="4467010"/>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7" name="Ellipse 86">
            <a:extLst>
              <a:ext uri="{FF2B5EF4-FFF2-40B4-BE49-F238E27FC236}">
                <a16:creationId xmlns:a16="http://schemas.microsoft.com/office/drawing/2014/main" id="{5E155EC8-FE4B-49A7-9F50-433641214282}"/>
              </a:ext>
            </a:extLst>
          </p:cNvPr>
          <p:cNvSpPr/>
          <p:nvPr/>
        </p:nvSpPr>
        <p:spPr bwMode="auto">
          <a:xfrm>
            <a:off x="9145745" y="4577200"/>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13" name="Gruppieren 12">
            <a:extLst>
              <a:ext uri="{FF2B5EF4-FFF2-40B4-BE49-F238E27FC236}">
                <a16:creationId xmlns:a16="http://schemas.microsoft.com/office/drawing/2014/main" id="{FD7E9EC1-8C62-4BBB-B49C-AEB0B07DEFB2}"/>
              </a:ext>
            </a:extLst>
          </p:cNvPr>
          <p:cNvGrpSpPr/>
          <p:nvPr/>
        </p:nvGrpSpPr>
        <p:grpSpPr>
          <a:xfrm>
            <a:off x="4670866" y="4671806"/>
            <a:ext cx="538930" cy="404341"/>
            <a:chOff x="4355180" y="5020150"/>
            <a:chExt cx="538930" cy="404341"/>
          </a:xfrm>
        </p:grpSpPr>
        <p:sp>
          <p:nvSpPr>
            <p:cNvPr id="2" name="Textfeld 1">
              <a:extLst>
                <a:ext uri="{FF2B5EF4-FFF2-40B4-BE49-F238E27FC236}">
                  <a16:creationId xmlns:a16="http://schemas.microsoft.com/office/drawing/2014/main" id="{9225ED39-9AC5-4C38-8709-82607139322C}"/>
                </a:ext>
              </a:extLst>
            </p:cNvPr>
            <p:cNvSpPr txBox="1"/>
            <p:nvPr/>
          </p:nvSpPr>
          <p:spPr>
            <a:xfrm>
              <a:off x="4355180" y="5085937"/>
              <a:ext cx="538930" cy="338554"/>
            </a:xfrm>
            <a:prstGeom prst="rect">
              <a:avLst/>
            </a:prstGeom>
            <a:noFill/>
          </p:spPr>
          <p:txBody>
            <a:bodyPr wrap="none" rtlCol="0">
              <a:spAutoFit/>
            </a:bodyPr>
            <a:lstStyle/>
            <a:p>
              <a:r>
                <a:rPr lang="de-DE" sz="1600" dirty="0">
                  <a:solidFill>
                    <a:srgbClr val="515151"/>
                  </a:solidFill>
                </a:rPr>
                <a:t>-2,5</a:t>
              </a:r>
            </a:p>
          </p:txBody>
        </p:sp>
        <p:cxnSp>
          <p:nvCxnSpPr>
            <p:cNvPr id="8" name="Gerader Verbinder 7">
              <a:extLst>
                <a:ext uri="{FF2B5EF4-FFF2-40B4-BE49-F238E27FC236}">
                  <a16:creationId xmlns:a16="http://schemas.microsoft.com/office/drawing/2014/main" id="{CE6765D7-27C3-4066-BFCF-1D4DB6D5BEA4}"/>
                </a:ext>
              </a:extLst>
            </p:cNvPr>
            <p:cNvCxnSpPr>
              <a:cxnSpLocks/>
            </p:cNvCxnSpPr>
            <p:nvPr/>
          </p:nvCxnSpPr>
          <p:spPr bwMode="auto">
            <a:xfrm>
              <a:off x="4629553" y="5020150"/>
              <a:ext cx="0" cy="65787"/>
            </a:xfrm>
            <a:prstGeom prst="line">
              <a:avLst/>
            </a:prstGeom>
            <a:noFill/>
            <a:ln w="9525" cap="flat" cmpd="sng" algn="ctr">
              <a:solidFill>
                <a:srgbClr val="515151"/>
              </a:solidFill>
              <a:prstDash val="solid"/>
              <a:round/>
              <a:headEnd type="none" w="med" len="med"/>
              <a:tailEnd type="none" w="med" len="med"/>
            </a:ln>
            <a:effectLst/>
          </p:spPr>
        </p:cxnSp>
      </p:grpSp>
      <p:sp>
        <p:nvSpPr>
          <p:cNvPr id="7" name="Textfeld 6">
            <a:extLst>
              <a:ext uri="{FF2B5EF4-FFF2-40B4-BE49-F238E27FC236}">
                <a16:creationId xmlns:a16="http://schemas.microsoft.com/office/drawing/2014/main" id="{06A18856-45AF-43D2-9380-DCC38D241E23}"/>
              </a:ext>
            </a:extLst>
          </p:cNvPr>
          <p:cNvSpPr txBox="1"/>
          <p:nvPr/>
        </p:nvSpPr>
        <p:spPr>
          <a:xfrm>
            <a:off x="1944981" y="5919792"/>
            <a:ext cx="8463279" cy="338554"/>
          </a:xfrm>
          <a:prstGeom prst="rect">
            <a:avLst/>
          </a:prstGeom>
          <a:noFill/>
        </p:spPr>
        <p:txBody>
          <a:bodyPr wrap="none" rtlCol="0">
            <a:spAutoFit/>
          </a:bodyPr>
          <a:lstStyle>
            <a:defPPr>
              <a:defRPr lang="de-DE"/>
            </a:defPPr>
            <a:lvl1pPr>
              <a:defRPr sz="1600">
                <a:solidFill>
                  <a:srgbClr val="515151"/>
                </a:solidFill>
              </a:defRPr>
            </a:lvl1pPr>
          </a:lstStyle>
          <a:p>
            <a:r>
              <a:rPr lang="de-DE" dirty="0"/>
              <a:t>Frakturwahrscheinlichkeit bei Frauen unterschiedlichen Alters in Abhängigkeit des T-Scores</a:t>
            </a:r>
          </a:p>
        </p:txBody>
      </p:sp>
      <p:grpSp>
        <p:nvGrpSpPr>
          <p:cNvPr id="19" name="Gruppieren 18">
            <a:extLst>
              <a:ext uri="{FF2B5EF4-FFF2-40B4-BE49-F238E27FC236}">
                <a16:creationId xmlns:a16="http://schemas.microsoft.com/office/drawing/2014/main" id="{91B936D9-C3DF-4078-91BD-02F6A0EDEFF8}"/>
              </a:ext>
            </a:extLst>
          </p:cNvPr>
          <p:cNvGrpSpPr/>
          <p:nvPr/>
        </p:nvGrpSpPr>
        <p:grpSpPr>
          <a:xfrm>
            <a:off x="8820053" y="1709576"/>
            <a:ext cx="1225321" cy="830997"/>
            <a:chOff x="8034936" y="1711612"/>
            <a:chExt cx="1225321" cy="830997"/>
          </a:xfrm>
        </p:grpSpPr>
        <p:sp>
          <p:nvSpPr>
            <p:cNvPr id="81" name="TextBox 65">
              <a:extLst>
                <a:ext uri="{FF2B5EF4-FFF2-40B4-BE49-F238E27FC236}">
                  <a16:creationId xmlns:a16="http://schemas.microsoft.com/office/drawing/2014/main" id="{F027D2D4-3346-4FF5-9C7D-3996AFAC2C71}"/>
                </a:ext>
              </a:extLst>
            </p:cNvPr>
            <p:cNvSpPr txBox="1"/>
            <p:nvPr/>
          </p:nvSpPr>
          <p:spPr>
            <a:xfrm>
              <a:off x="8034936" y="1711612"/>
              <a:ext cx="1225321" cy="830997"/>
            </a:xfrm>
            <a:prstGeom prst="rect">
              <a:avLst/>
            </a:prstGeom>
            <a:noFill/>
          </p:spPr>
          <p:txBody>
            <a:bodyPr wrap="square" rtlCol="0">
              <a:spAutoFit/>
            </a:bodyPr>
            <a:lstStyle/>
            <a:p>
              <a:pPr marL="268288" defTabSz="727272">
                <a:defRPr/>
              </a:pPr>
              <a:r>
                <a:rPr lang="de-DE" sz="1200" dirty="0">
                  <a:solidFill>
                    <a:srgbClr val="515151"/>
                  </a:solidFill>
                  <a:cs typeface="Arial"/>
                </a:rPr>
                <a:t>80 Jahre</a:t>
              </a:r>
            </a:p>
            <a:p>
              <a:pPr marL="268288" defTabSz="727272">
                <a:defRPr/>
              </a:pPr>
              <a:r>
                <a:rPr lang="de-DE" sz="1200" dirty="0">
                  <a:solidFill>
                    <a:srgbClr val="515151"/>
                  </a:solidFill>
                  <a:cs typeface="Arial"/>
                </a:rPr>
                <a:t>70 Jahre</a:t>
              </a:r>
            </a:p>
            <a:p>
              <a:pPr marL="268288" defTabSz="727272">
                <a:defRPr/>
              </a:pPr>
              <a:r>
                <a:rPr lang="de-DE" sz="1200" dirty="0">
                  <a:solidFill>
                    <a:srgbClr val="515151"/>
                  </a:solidFill>
                  <a:cs typeface="Arial"/>
                </a:rPr>
                <a:t>60 Jahre</a:t>
              </a:r>
            </a:p>
            <a:p>
              <a:pPr marL="268288" defTabSz="727272">
                <a:defRPr/>
              </a:pPr>
              <a:r>
                <a:rPr lang="de-DE" sz="1200" dirty="0">
                  <a:solidFill>
                    <a:srgbClr val="515151"/>
                  </a:solidFill>
                  <a:cs typeface="Arial"/>
                </a:rPr>
                <a:t>50 Jahre</a:t>
              </a:r>
              <a:endParaRPr lang="de-DE" sz="1200" dirty="0">
                <a:cs typeface="Arial"/>
              </a:endParaRPr>
            </a:p>
          </p:txBody>
        </p:sp>
        <p:cxnSp>
          <p:nvCxnSpPr>
            <p:cNvPr id="16" name="Gerader Verbinder 15">
              <a:extLst>
                <a:ext uri="{FF2B5EF4-FFF2-40B4-BE49-F238E27FC236}">
                  <a16:creationId xmlns:a16="http://schemas.microsoft.com/office/drawing/2014/main" id="{257F2D12-A260-4EE0-9CE9-9135823861DF}"/>
                </a:ext>
              </a:extLst>
            </p:cNvPr>
            <p:cNvCxnSpPr>
              <a:cxnSpLocks/>
            </p:cNvCxnSpPr>
            <p:nvPr/>
          </p:nvCxnSpPr>
          <p:spPr bwMode="auto">
            <a:xfrm>
              <a:off x="8138631" y="2037159"/>
              <a:ext cx="181957" cy="0"/>
            </a:xfrm>
            <a:prstGeom prst="line">
              <a:avLst/>
            </a:prstGeom>
            <a:noFill/>
            <a:ln w="19050" cap="flat" cmpd="sng" algn="ctr">
              <a:solidFill>
                <a:schemeClr val="accent3"/>
              </a:solidFill>
              <a:prstDash val="solid"/>
              <a:round/>
              <a:headEnd type="none" w="med" len="med"/>
              <a:tailEnd type="none" w="med" len="med"/>
            </a:ln>
            <a:effectLst/>
          </p:spPr>
        </p:cxnSp>
        <p:cxnSp>
          <p:nvCxnSpPr>
            <p:cNvPr id="100" name="Gerader Verbinder 99">
              <a:extLst>
                <a:ext uri="{FF2B5EF4-FFF2-40B4-BE49-F238E27FC236}">
                  <a16:creationId xmlns:a16="http://schemas.microsoft.com/office/drawing/2014/main" id="{70072256-C5A7-4E35-B9D3-DA6D6F66683B}"/>
                </a:ext>
              </a:extLst>
            </p:cNvPr>
            <p:cNvCxnSpPr>
              <a:cxnSpLocks/>
            </p:cNvCxnSpPr>
            <p:nvPr/>
          </p:nvCxnSpPr>
          <p:spPr bwMode="auto">
            <a:xfrm>
              <a:off x="8138631" y="1857711"/>
              <a:ext cx="181957" cy="0"/>
            </a:xfrm>
            <a:prstGeom prst="line">
              <a:avLst/>
            </a:prstGeom>
            <a:noFill/>
            <a:ln w="19050" cap="flat" cmpd="sng" algn="ctr">
              <a:solidFill>
                <a:schemeClr val="accent1"/>
              </a:solidFill>
              <a:prstDash val="solid"/>
              <a:round/>
              <a:headEnd type="none" w="med" len="med"/>
              <a:tailEnd type="none" w="med" len="med"/>
            </a:ln>
            <a:effectLst/>
          </p:spPr>
        </p:cxnSp>
        <p:cxnSp>
          <p:nvCxnSpPr>
            <p:cNvPr id="101" name="Gerader Verbinder 100">
              <a:extLst>
                <a:ext uri="{FF2B5EF4-FFF2-40B4-BE49-F238E27FC236}">
                  <a16:creationId xmlns:a16="http://schemas.microsoft.com/office/drawing/2014/main" id="{BEC49021-0442-4BDF-8522-ED6030DC895E}"/>
                </a:ext>
              </a:extLst>
            </p:cNvPr>
            <p:cNvCxnSpPr>
              <a:cxnSpLocks/>
            </p:cNvCxnSpPr>
            <p:nvPr/>
          </p:nvCxnSpPr>
          <p:spPr bwMode="auto">
            <a:xfrm>
              <a:off x="8138631" y="2401037"/>
              <a:ext cx="181957" cy="0"/>
            </a:xfrm>
            <a:prstGeom prst="line">
              <a:avLst/>
            </a:prstGeom>
            <a:noFill/>
            <a:ln w="19050" cap="flat" cmpd="sng" algn="ctr">
              <a:solidFill>
                <a:schemeClr val="accent4"/>
              </a:solidFill>
              <a:prstDash val="solid"/>
              <a:round/>
              <a:headEnd type="none" w="med" len="med"/>
              <a:tailEnd type="none" w="med" len="med"/>
            </a:ln>
            <a:effectLst/>
          </p:spPr>
        </p:cxnSp>
        <p:cxnSp>
          <p:nvCxnSpPr>
            <p:cNvPr id="102" name="Gerader Verbinder 101">
              <a:extLst>
                <a:ext uri="{FF2B5EF4-FFF2-40B4-BE49-F238E27FC236}">
                  <a16:creationId xmlns:a16="http://schemas.microsoft.com/office/drawing/2014/main" id="{0606D1B3-84DA-41E5-AC68-F427B8BFC82F}"/>
                </a:ext>
              </a:extLst>
            </p:cNvPr>
            <p:cNvCxnSpPr>
              <a:cxnSpLocks/>
            </p:cNvCxnSpPr>
            <p:nvPr/>
          </p:nvCxnSpPr>
          <p:spPr bwMode="auto">
            <a:xfrm>
              <a:off x="8138631" y="2221589"/>
              <a:ext cx="181957" cy="0"/>
            </a:xfrm>
            <a:prstGeom prst="line">
              <a:avLst/>
            </a:prstGeom>
            <a:noFill/>
            <a:ln w="19050" cap="flat" cmpd="sng" algn="ctr">
              <a:solidFill>
                <a:schemeClr val="accent3">
                  <a:lumMod val="60000"/>
                  <a:lumOff val="40000"/>
                </a:schemeClr>
              </a:solidFill>
              <a:prstDash val="solid"/>
              <a:round/>
              <a:headEnd type="none" w="med" len="med"/>
              <a:tailEnd type="none" w="med" len="med"/>
            </a:ln>
            <a:effectLst/>
          </p:spPr>
        </p:cxnSp>
      </p:grpSp>
      <p:sp>
        <p:nvSpPr>
          <p:cNvPr id="32" name="Ellipse 31">
            <a:extLst>
              <a:ext uri="{FF2B5EF4-FFF2-40B4-BE49-F238E27FC236}">
                <a16:creationId xmlns:a16="http://schemas.microsoft.com/office/drawing/2014/main" id="{2E52EDC7-0A20-4AA0-865A-F334CB303AAA}"/>
              </a:ext>
            </a:extLst>
          </p:cNvPr>
          <p:cNvSpPr/>
          <p:nvPr/>
        </p:nvSpPr>
        <p:spPr bwMode="auto">
          <a:xfrm>
            <a:off x="4172396" y="2452708"/>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2" name="Ellipse 41">
            <a:extLst>
              <a:ext uri="{FF2B5EF4-FFF2-40B4-BE49-F238E27FC236}">
                <a16:creationId xmlns:a16="http://schemas.microsoft.com/office/drawing/2014/main" id="{A6105903-61E9-4619-974E-1669849A86AE}"/>
              </a:ext>
            </a:extLst>
          </p:cNvPr>
          <p:cNvSpPr/>
          <p:nvPr/>
        </p:nvSpPr>
        <p:spPr bwMode="auto">
          <a:xfrm>
            <a:off x="5583319" y="3795959"/>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2" name="Ellipse 51">
            <a:extLst>
              <a:ext uri="{FF2B5EF4-FFF2-40B4-BE49-F238E27FC236}">
                <a16:creationId xmlns:a16="http://schemas.microsoft.com/office/drawing/2014/main" id="{1407CE62-DE13-4E2F-A615-49B2D6B8A989}"/>
              </a:ext>
            </a:extLst>
          </p:cNvPr>
          <p:cNvSpPr/>
          <p:nvPr/>
        </p:nvSpPr>
        <p:spPr bwMode="auto">
          <a:xfrm>
            <a:off x="6295672" y="4133000"/>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6" name="Ellipse 35">
            <a:extLst>
              <a:ext uri="{FF2B5EF4-FFF2-40B4-BE49-F238E27FC236}">
                <a16:creationId xmlns:a16="http://schemas.microsoft.com/office/drawing/2014/main" id="{85C72F92-8725-4CA1-A09B-7617D38E8F91}"/>
              </a:ext>
            </a:extLst>
          </p:cNvPr>
          <p:cNvSpPr/>
          <p:nvPr/>
        </p:nvSpPr>
        <p:spPr bwMode="auto">
          <a:xfrm>
            <a:off x="4879329" y="3284196"/>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74" name="Ellipse 73">
            <a:extLst>
              <a:ext uri="{FF2B5EF4-FFF2-40B4-BE49-F238E27FC236}">
                <a16:creationId xmlns:a16="http://schemas.microsoft.com/office/drawing/2014/main" id="{C07F4EFE-8CE4-4964-8FB5-8F46083B515A}"/>
              </a:ext>
            </a:extLst>
          </p:cNvPr>
          <p:cNvSpPr/>
          <p:nvPr/>
        </p:nvSpPr>
        <p:spPr bwMode="auto">
          <a:xfrm>
            <a:off x="7010052" y="4337693"/>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78" name="Ellipse 77">
            <a:extLst>
              <a:ext uri="{FF2B5EF4-FFF2-40B4-BE49-F238E27FC236}">
                <a16:creationId xmlns:a16="http://schemas.microsoft.com/office/drawing/2014/main" id="{C221E30C-32EB-4B31-9316-8A5D4B8A222B}"/>
              </a:ext>
            </a:extLst>
          </p:cNvPr>
          <p:cNvSpPr/>
          <p:nvPr/>
        </p:nvSpPr>
        <p:spPr bwMode="auto">
          <a:xfrm>
            <a:off x="7716985" y="4471977"/>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5" name="Ellipse 84">
            <a:extLst>
              <a:ext uri="{FF2B5EF4-FFF2-40B4-BE49-F238E27FC236}">
                <a16:creationId xmlns:a16="http://schemas.microsoft.com/office/drawing/2014/main" id="{A30C71AD-FD7A-4779-826A-60366337D73C}"/>
              </a:ext>
            </a:extLst>
          </p:cNvPr>
          <p:cNvSpPr/>
          <p:nvPr/>
        </p:nvSpPr>
        <p:spPr bwMode="auto">
          <a:xfrm>
            <a:off x="8431365" y="4532374"/>
            <a:ext cx="114512" cy="114512"/>
          </a:xfrm>
          <a:prstGeom prst="ellipse">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03" name="Ellipse 102">
            <a:extLst>
              <a:ext uri="{FF2B5EF4-FFF2-40B4-BE49-F238E27FC236}">
                <a16:creationId xmlns:a16="http://schemas.microsoft.com/office/drawing/2014/main" id="{F7485BC6-FB1D-423E-ABE7-1BD3ED1E4849}"/>
              </a:ext>
            </a:extLst>
          </p:cNvPr>
          <p:cNvSpPr/>
          <p:nvPr/>
        </p:nvSpPr>
        <p:spPr bwMode="auto">
          <a:xfrm>
            <a:off x="8431365" y="4569930"/>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79" name="Ellipse 78">
            <a:extLst>
              <a:ext uri="{FF2B5EF4-FFF2-40B4-BE49-F238E27FC236}">
                <a16:creationId xmlns:a16="http://schemas.microsoft.com/office/drawing/2014/main" id="{20A6D3F1-A6C3-4368-8088-4A43EE0A265B}"/>
              </a:ext>
            </a:extLst>
          </p:cNvPr>
          <p:cNvSpPr/>
          <p:nvPr/>
        </p:nvSpPr>
        <p:spPr bwMode="auto">
          <a:xfrm>
            <a:off x="7716985" y="4522715"/>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04" name="Ellipse 103">
            <a:extLst>
              <a:ext uri="{FF2B5EF4-FFF2-40B4-BE49-F238E27FC236}">
                <a16:creationId xmlns:a16="http://schemas.microsoft.com/office/drawing/2014/main" id="{C460A44A-B29F-4A16-A268-2DB293995050}"/>
              </a:ext>
            </a:extLst>
          </p:cNvPr>
          <p:cNvSpPr/>
          <p:nvPr/>
        </p:nvSpPr>
        <p:spPr bwMode="auto">
          <a:xfrm>
            <a:off x="9145745" y="4590277"/>
            <a:ext cx="114512" cy="114512"/>
          </a:xfrm>
          <a:prstGeom prst="ellipse">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48" name="Gruppieren 47">
            <a:extLst>
              <a:ext uri="{FF2B5EF4-FFF2-40B4-BE49-F238E27FC236}">
                <a16:creationId xmlns:a16="http://schemas.microsoft.com/office/drawing/2014/main" id="{C1C00124-C1ED-46FD-94EF-4E4D367EA1D7}"/>
              </a:ext>
            </a:extLst>
          </p:cNvPr>
          <p:cNvGrpSpPr/>
          <p:nvPr/>
        </p:nvGrpSpPr>
        <p:grpSpPr>
          <a:xfrm>
            <a:off x="4172396" y="4179219"/>
            <a:ext cx="5786818" cy="543819"/>
            <a:chOff x="4172396" y="4179219"/>
            <a:chExt cx="5786818" cy="543819"/>
          </a:xfrm>
          <a:solidFill>
            <a:schemeClr val="accent4"/>
          </a:solidFill>
        </p:grpSpPr>
        <p:sp>
          <p:nvSpPr>
            <p:cNvPr id="34" name="Ellipse 33">
              <a:extLst>
                <a:ext uri="{FF2B5EF4-FFF2-40B4-BE49-F238E27FC236}">
                  <a16:creationId xmlns:a16="http://schemas.microsoft.com/office/drawing/2014/main" id="{53518037-0258-451A-BB28-C0B3AF72DBB0}"/>
                </a:ext>
              </a:extLst>
            </p:cNvPr>
            <p:cNvSpPr/>
            <p:nvPr/>
          </p:nvSpPr>
          <p:spPr bwMode="auto">
            <a:xfrm>
              <a:off x="4172396" y="4179219"/>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cxnSp>
          <p:nvCxnSpPr>
            <p:cNvPr id="18" name="Gerader Verbinder 17">
              <a:extLst>
                <a:ext uri="{FF2B5EF4-FFF2-40B4-BE49-F238E27FC236}">
                  <a16:creationId xmlns:a16="http://schemas.microsoft.com/office/drawing/2014/main" id="{FC2537BF-CF71-4EAE-B3BC-50AE3127F9F4}"/>
                </a:ext>
              </a:extLst>
            </p:cNvPr>
            <p:cNvCxnSpPr>
              <a:cxnSpLocks/>
              <a:endCxn id="38" idx="2"/>
            </p:cNvCxnSpPr>
            <p:nvPr/>
          </p:nvCxnSpPr>
          <p:spPr bwMode="auto">
            <a:xfrm>
              <a:off x="4276518" y="4243654"/>
              <a:ext cx="602811" cy="151270"/>
            </a:xfrm>
            <a:prstGeom prst="line">
              <a:avLst/>
            </a:prstGeom>
            <a:grpFill/>
            <a:ln w="9525" cap="flat" cmpd="sng" algn="ctr">
              <a:solidFill>
                <a:schemeClr val="accent4"/>
              </a:solidFill>
              <a:prstDash val="solid"/>
              <a:round/>
              <a:headEnd type="none" w="med" len="med"/>
              <a:tailEnd type="none" w="med" len="med"/>
            </a:ln>
            <a:effectLst/>
          </p:spPr>
        </p:cxnSp>
        <p:sp>
          <p:nvSpPr>
            <p:cNvPr id="23" name="Freihandform: Form 22">
              <a:extLst>
                <a:ext uri="{FF2B5EF4-FFF2-40B4-BE49-F238E27FC236}">
                  <a16:creationId xmlns:a16="http://schemas.microsoft.com/office/drawing/2014/main" id="{95C179A8-C6DF-41D7-93B5-9B322174AA67}"/>
                </a:ext>
              </a:extLst>
            </p:cNvPr>
            <p:cNvSpPr/>
            <p:nvPr/>
          </p:nvSpPr>
          <p:spPr bwMode="auto">
            <a:xfrm>
              <a:off x="4934482" y="4403488"/>
              <a:ext cx="2136468" cy="221608"/>
            </a:xfrm>
            <a:custGeom>
              <a:avLst/>
              <a:gdLst>
                <a:gd name="connsiteX0" fmla="*/ 0 w 2136468"/>
                <a:gd name="connsiteY0" fmla="*/ 0 h 221608"/>
                <a:gd name="connsiteX1" fmla="*/ 707853 w 2136468"/>
                <a:gd name="connsiteY1" fmla="*/ 107576 h 221608"/>
                <a:gd name="connsiteX2" fmla="*/ 1424312 w 2136468"/>
                <a:gd name="connsiteY2" fmla="*/ 176425 h 221608"/>
                <a:gd name="connsiteX3" fmla="*/ 2136468 w 2136468"/>
                <a:gd name="connsiteY3" fmla="*/ 221608 h 221608"/>
              </a:gdLst>
              <a:ahLst/>
              <a:cxnLst>
                <a:cxn ang="0">
                  <a:pos x="connsiteX0" y="connsiteY0"/>
                </a:cxn>
                <a:cxn ang="0">
                  <a:pos x="connsiteX1" y="connsiteY1"/>
                </a:cxn>
                <a:cxn ang="0">
                  <a:pos x="connsiteX2" y="connsiteY2"/>
                </a:cxn>
                <a:cxn ang="0">
                  <a:pos x="connsiteX3" y="connsiteY3"/>
                </a:cxn>
              </a:cxnLst>
              <a:rect l="l" t="t" r="r" b="b"/>
              <a:pathLst>
                <a:path w="2136468" h="221608">
                  <a:moveTo>
                    <a:pt x="0" y="0"/>
                  </a:moveTo>
                  <a:lnTo>
                    <a:pt x="707853" y="107576"/>
                  </a:lnTo>
                  <a:lnTo>
                    <a:pt x="1424312" y="176425"/>
                  </a:lnTo>
                  <a:lnTo>
                    <a:pt x="2136468" y="221608"/>
                  </a:lnTo>
                </a:path>
              </a:pathLst>
            </a:custGeom>
            <a:no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45" name="Ellipse 44">
              <a:extLst>
                <a:ext uri="{FF2B5EF4-FFF2-40B4-BE49-F238E27FC236}">
                  <a16:creationId xmlns:a16="http://schemas.microsoft.com/office/drawing/2014/main" id="{4476E654-3D19-4036-94DA-0ABF6171BEEB}"/>
                </a:ext>
              </a:extLst>
            </p:cNvPr>
            <p:cNvSpPr/>
            <p:nvPr/>
          </p:nvSpPr>
          <p:spPr bwMode="auto">
            <a:xfrm>
              <a:off x="5583319" y="4449786"/>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5" name="Ellipse 54">
              <a:extLst>
                <a:ext uri="{FF2B5EF4-FFF2-40B4-BE49-F238E27FC236}">
                  <a16:creationId xmlns:a16="http://schemas.microsoft.com/office/drawing/2014/main" id="{ED4A5E91-9F8B-4087-B7F9-781A71AE81F0}"/>
                </a:ext>
              </a:extLst>
            </p:cNvPr>
            <p:cNvSpPr/>
            <p:nvPr/>
          </p:nvSpPr>
          <p:spPr bwMode="auto">
            <a:xfrm>
              <a:off x="6295672" y="4524457"/>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8" name="Ellipse 37">
              <a:extLst>
                <a:ext uri="{FF2B5EF4-FFF2-40B4-BE49-F238E27FC236}">
                  <a16:creationId xmlns:a16="http://schemas.microsoft.com/office/drawing/2014/main" id="{85F505F9-A80A-47FB-9073-6755FB3AFF95}"/>
                </a:ext>
              </a:extLst>
            </p:cNvPr>
            <p:cNvSpPr/>
            <p:nvPr/>
          </p:nvSpPr>
          <p:spPr bwMode="auto">
            <a:xfrm>
              <a:off x="4879329" y="4337668"/>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7" name="Freihandform: Form 26">
              <a:extLst>
                <a:ext uri="{FF2B5EF4-FFF2-40B4-BE49-F238E27FC236}">
                  <a16:creationId xmlns:a16="http://schemas.microsoft.com/office/drawing/2014/main" id="{E006E3CB-D4B3-4801-8644-FB794F91E301}"/>
                </a:ext>
              </a:extLst>
            </p:cNvPr>
            <p:cNvSpPr/>
            <p:nvPr/>
          </p:nvSpPr>
          <p:spPr bwMode="auto">
            <a:xfrm>
              <a:off x="7066647" y="4627247"/>
              <a:ext cx="2829261" cy="38728"/>
            </a:xfrm>
            <a:custGeom>
              <a:avLst/>
              <a:gdLst>
                <a:gd name="connsiteX0" fmla="*/ 0 w 2829261"/>
                <a:gd name="connsiteY0" fmla="*/ 0 h 38728"/>
                <a:gd name="connsiteX1" fmla="*/ 684187 w 2829261"/>
                <a:gd name="connsiteY1" fmla="*/ 6455 h 38728"/>
                <a:gd name="connsiteX2" fmla="*/ 1417858 w 2829261"/>
                <a:gd name="connsiteY2" fmla="*/ 25818 h 38728"/>
                <a:gd name="connsiteX3" fmla="*/ 2132166 w 2829261"/>
                <a:gd name="connsiteY3" fmla="*/ 36576 h 38728"/>
                <a:gd name="connsiteX4" fmla="*/ 2829261 w 2829261"/>
                <a:gd name="connsiteY4" fmla="*/ 38728 h 38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261" h="38728">
                  <a:moveTo>
                    <a:pt x="0" y="0"/>
                  </a:moveTo>
                  <a:lnTo>
                    <a:pt x="684187" y="6455"/>
                  </a:lnTo>
                  <a:lnTo>
                    <a:pt x="1417858" y="25818"/>
                  </a:lnTo>
                  <a:lnTo>
                    <a:pt x="2132166" y="36576"/>
                  </a:lnTo>
                  <a:lnTo>
                    <a:pt x="2829261" y="38728"/>
                  </a:lnTo>
                </a:path>
              </a:pathLst>
            </a:custGeom>
            <a:no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6" name="Ellipse 85">
              <a:extLst>
                <a:ext uri="{FF2B5EF4-FFF2-40B4-BE49-F238E27FC236}">
                  <a16:creationId xmlns:a16="http://schemas.microsoft.com/office/drawing/2014/main" id="{0A928D79-3D30-4ED4-87D2-544130FCAA45}"/>
                </a:ext>
              </a:extLst>
            </p:cNvPr>
            <p:cNvSpPr/>
            <p:nvPr/>
          </p:nvSpPr>
          <p:spPr bwMode="auto">
            <a:xfrm>
              <a:off x="8431365" y="4592130"/>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92" name="Ellipse 91">
              <a:extLst>
                <a:ext uri="{FF2B5EF4-FFF2-40B4-BE49-F238E27FC236}">
                  <a16:creationId xmlns:a16="http://schemas.microsoft.com/office/drawing/2014/main" id="{FB693441-FA70-4D0A-ACFE-C7F432A8F50E}"/>
                </a:ext>
              </a:extLst>
            </p:cNvPr>
            <p:cNvSpPr/>
            <p:nvPr/>
          </p:nvSpPr>
          <p:spPr bwMode="auto">
            <a:xfrm>
              <a:off x="9844702" y="4602658"/>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76" name="Ellipse 75">
              <a:extLst>
                <a:ext uri="{FF2B5EF4-FFF2-40B4-BE49-F238E27FC236}">
                  <a16:creationId xmlns:a16="http://schemas.microsoft.com/office/drawing/2014/main" id="{B81740B2-BB70-406E-82EB-7953551AA422}"/>
                </a:ext>
              </a:extLst>
            </p:cNvPr>
            <p:cNvSpPr/>
            <p:nvPr/>
          </p:nvSpPr>
          <p:spPr bwMode="auto">
            <a:xfrm>
              <a:off x="7010052" y="4566717"/>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0" name="Ellipse 79">
              <a:extLst>
                <a:ext uri="{FF2B5EF4-FFF2-40B4-BE49-F238E27FC236}">
                  <a16:creationId xmlns:a16="http://schemas.microsoft.com/office/drawing/2014/main" id="{5838A2B9-B249-4665-8B7E-5E95327C115E}"/>
                </a:ext>
              </a:extLst>
            </p:cNvPr>
            <p:cNvSpPr/>
            <p:nvPr/>
          </p:nvSpPr>
          <p:spPr bwMode="auto">
            <a:xfrm>
              <a:off x="7716985" y="4573453"/>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89" name="Ellipse 88">
              <a:extLst>
                <a:ext uri="{FF2B5EF4-FFF2-40B4-BE49-F238E27FC236}">
                  <a16:creationId xmlns:a16="http://schemas.microsoft.com/office/drawing/2014/main" id="{762B2FE5-CF91-4207-860F-0EB39FAA8E27}"/>
                </a:ext>
              </a:extLst>
            </p:cNvPr>
            <p:cNvSpPr/>
            <p:nvPr/>
          </p:nvSpPr>
          <p:spPr bwMode="auto">
            <a:xfrm>
              <a:off x="9145745" y="4608526"/>
              <a:ext cx="114512" cy="114512"/>
            </a:xfrm>
            <a:prstGeom prst="ellipse">
              <a:avLst/>
            </a:prstGeom>
            <a:grpFill/>
            <a:ln w="9525" cap="flat" cmpd="sng" algn="ctr">
              <a:solidFill>
                <a:schemeClr val="accent4"/>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1059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16A9-9CCC-42C3-9402-D12FBDFF7950}"/>
              </a:ext>
            </a:extLst>
          </p:cNvPr>
          <p:cNvSpPr>
            <a:spLocks noGrp="1"/>
          </p:cNvSpPr>
          <p:nvPr>
            <p:ph type="title"/>
          </p:nvPr>
        </p:nvSpPr>
        <p:spPr/>
        <p:txBody>
          <a:bodyPr/>
          <a:lstStyle/>
          <a:p>
            <a:r>
              <a:rPr lang="de-AT" b="1" dirty="0"/>
              <a:t>Empfehlungen zur Osteoporose-Therapie basierend auf dem </a:t>
            </a:r>
            <a:r>
              <a:rPr lang="de-AT" b="1" dirty="0" err="1"/>
              <a:t>Fakturrisiko</a:t>
            </a:r>
            <a:r>
              <a:rPr lang="de-AT" b="1" dirty="0"/>
              <a:t> laut SVGO</a:t>
            </a:r>
            <a:endParaRPr lang="de-DE" b="1" dirty="0"/>
          </a:p>
        </p:txBody>
      </p:sp>
      <p:sp>
        <p:nvSpPr>
          <p:cNvPr id="8" name="TextBox 7">
            <a:extLst>
              <a:ext uri="{FF2B5EF4-FFF2-40B4-BE49-F238E27FC236}">
                <a16:creationId xmlns:a16="http://schemas.microsoft.com/office/drawing/2014/main" id="{D354FFB6-237A-4B78-8293-A2F5A73E4D21}"/>
              </a:ext>
            </a:extLst>
          </p:cNvPr>
          <p:cNvSpPr txBox="1"/>
          <p:nvPr/>
        </p:nvSpPr>
        <p:spPr>
          <a:xfrm>
            <a:off x="311731" y="6273056"/>
            <a:ext cx="956146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7A8C8E"/>
                </a:solidFill>
                <a:effectLst/>
                <a:uLnTx/>
                <a:uFillTx/>
                <a:latin typeface="Arial"/>
                <a:ea typeface="+mn-ea"/>
                <a:cs typeface="+mn-cs"/>
              </a:rPr>
              <a:t>SVGO = Swiss </a:t>
            </a:r>
            <a:r>
              <a:rPr kumimoji="0" lang="de-DE" altLang="de-DE" sz="800" b="0" i="0" u="none" strike="noStrike" kern="1200" cap="none" spc="0" normalizeH="0" baseline="0" noProof="0" dirty="0" err="1">
                <a:ln>
                  <a:noFill/>
                </a:ln>
                <a:solidFill>
                  <a:srgbClr val="7A8C8E"/>
                </a:solidFill>
                <a:effectLst/>
                <a:uLnTx/>
                <a:uFillTx/>
                <a:latin typeface="Arial"/>
                <a:ea typeface="+mn-ea"/>
                <a:cs typeface="+mn-cs"/>
              </a:rPr>
              <a:t>Association</a:t>
            </a:r>
            <a:r>
              <a:rPr kumimoji="0" lang="de-DE" altLang="de-DE" sz="800" b="0" i="0" u="none" strike="noStrike" kern="1200" cap="none" spc="0" normalizeH="0" baseline="0" noProof="0" dirty="0">
                <a:ln>
                  <a:noFill/>
                </a:ln>
                <a:solidFill>
                  <a:srgbClr val="7A8C8E"/>
                </a:solidFill>
                <a:effectLst/>
                <a:uLnTx/>
                <a:uFillTx/>
                <a:latin typeface="Arial"/>
                <a:ea typeface="+mn-ea"/>
                <a:cs typeface="+mn-cs"/>
              </a:rPr>
              <a:t> </a:t>
            </a:r>
            <a:r>
              <a:rPr kumimoji="0" lang="de-DE" altLang="de-DE" sz="800" b="0" i="0" u="none" strike="noStrike" kern="1200" cap="none" spc="0" normalizeH="0" baseline="0" noProof="0" dirty="0" err="1">
                <a:ln>
                  <a:noFill/>
                </a:ln>
                <a:solidFill>
                  <a:srgbClr val="7A8C8E"/>
                </a:solidFill>
                <a:effectLst/>
                <a:uLnTx/>
                <a:uFillTx/>
                <a:latin typeface="Arial"/>
                <a:ea typeface="+mn-ea"/>
                <a:cs typeface="+mn-cs"/>
              </a:rPr>
              <a:t>against</a:t>
            </a:r>
            <a:r>
              <a:rPr kumimoji="0" lang="de-DE" altLang="de-DE" sz="800" b="0" i="0" u="none" strike="noStrike" kern="1200" cap="none" spc="0" normalizeH="0" baseline="0" noProof="0" dirty="0">
                <a:ln>
                  <a:noFill/>
                </a:ln>
                <a:solidFill>
                  <a:srgbClr val="7A8C8E"/>
                </a:solidFill>
                <a:effectLst/>
                <a:uLnTx/>
                <a:uFillTx/>
                <a:latin typeface="Arial"/>
                <a:ea typeface="+mn-ea"/>
                <a:cs typeface="+mn-cs"/>
              </a:rPr>
              <a:t> </a:t>
            </a:r>
            <a:r>
              <a:rPr kumimoji="0" lang="de-DE" altLang="de-DE" sz="800" b="0" i="0" u="none" strike="noStrike" kern="1200" cap="none" spc="0" normalizeH="0" baseline="0" noProof="0" dirty="0" err="1">
                <a:ln>
                  <a:noFill/>
                </a:ln>
                <a:solidFill>
                  <a:srgbClr val="7A8C8E"/>
                </a:solidFill>
                <a:effectLst/>
                <a:uLnTx/>
                <a:uFillTx/>
                <a:latin typeface="Arial"/>
                <a:ea typeface="+mn-ea"/>
                <a:cs typeface="+mn-cs"/>
              </a:rPr>
              <a:t>Osteoporosis</a:t>
            </a:r>
            <a:r>
              <a:rPr kumimoji="0" lang="de-DE" altLang="de-DE" sz="800" b="0" i="0" u="none" strike="noStrike" kern="1200" cap="none" spc="0" normalizeH="0" baseline="0" noProof="0" dirty="0">
                <a:ln>
                  <a:noFill/>
                </a:ln>
                <a:solidFill>
                  <a:srgbClr val="7A8C8E"/>
                </a:solidFill>
                <a:effectLst/>
                <a:uLnTx/>
                <a:uFillTx/>
                <a:latin typeface="Arial"/>
                <a:ea typeface="+mn-ea"/>
                <a:cs typeface="+mn-cs"/>
              </a:rPr>
              <a:t>; </a:t>
            </a:r>
            <a:r>
              <a:rPr kumimoji="0" lang="de-DE" sz="800" b="0" i="0" u="none" strike="noStrike" kern="1200" cap="none" spc="0" normalizeH="0" baseline="0" noProof="0" dirty="0">
                <a:ln>
                  <a:noFill/>
                </a:ln>
                <a:solidFill>
                  <a:srgbClr val="777777"/>
                </a:solidFill>
                <a:effectLst/>
                <a:uLnTx/>
                <a:uFillTx/>
                <a:latin typeface="Arial"/>
                <a:ea typeface="+mn-ea"/>
                <a:cs typeface="+mn-cs"/>
              </a:rPr>
              <a:t>SERM = selektive </a:t>
            </a:r>
            <a:r>
              <a:rPr kumimoji="0" lang="de-DE" sz="800" b="0" i="0" u="none" strike="noStrike" kern="1200" cap="none" spc="0" normalizeH="0" baseline="0" noProof="0" dirty="0" err="1">
                <a:ln>
                  <a:noFill/>
                </a:ln>
                <a:solidFill>
                  <a:srgbClr val="777777"/>
                </a:solidFill>
                <a:effectLst/>
                <a:uLnTx/>
                <a:uFillTx/>
                <a:latin typeface="Arial"/>
                <a:ea typeface="+mn-ea"/>
                <a:cs typeface="+mn-cs"/>
              </a:rPr>
              <a:t>Estrogenrezeptomodulator</a:t>
            </a:r>
            <a:r>
              <a:rPr kumimoji="0" lang="de-DE" sz="800" b="0" i="0" u="none" strike="noStrike" kern="1200" cap="none" spc="0" normalizeH="0" baseline="0" noProof="0" dirty="0">
                <a:ln>
                  <a:noFill/>
                </a:ln>
                <a:solidFill>
                  <a:srgbClr val="777777"/>
                </a:solidFill>
                <a:effectLst/>
                <a:uLnTx/>
                <a:uFillTx/>
                <a:latin typeface="Arial"/>
                <a:ea typeface="+mn-ea"/>
                <a:cs typeface="+mn-cs"/>
              </a:rPr>
              <a:t>; BP = </a:t>
            </a:r>
            <a:r>
              <a:rPr kumimoji="0" lang="de-DE" sz="800" b="0" i="0" u="none" strike="noStrike" kern="1200" cap="none" spc="0" normalizeH="0" baseline="0" noProof="0" dirty="0" err="1">
                <a:ln>
                  <a:noFill/>
                </a:ln>
                <a:solidFill>
                  <a:srgbClr val="777777"/>
                </a:solidFill>
                <a:effectLst/>
                <a:uLnTx/>
                <a:uFillTx/>
                <a:latin typeface="Arial"/>
                <a:ea typeface="+mn-ea"/>
                <a:cs typeface="+mn-cs"/>
              </a:rPr>
              <a:t>Bisphosphonate</a:t>
            </a:r>
            <a:r>
              <a:rPr kumimoji="0" lang="de-DE" sz="800" b="0" i="0" u="none" strike="noStrike" kern="1200" cap="none" spc="0" normalizeH="0" baseline="0" noProof="0" dirty="0">
                <a:ln>
                  <a:noFill/>
                </a:ln>
                <a:solidFill>
                  <a:srgbClr val="777777"/>
                </a:solidFill>
                <a:effectLst/>
                <a:uLnTx/>
                <a:uFillTx/>
                <a:latin typeface="Arial"/>
                <a:ea typeface="+mn-ea"/>
                <a:cs typeface="+mn-cs"/>
              </a:rPr>
              <a:t>; TPT = </a:t>
            </a:r>
            <a:r>
              <a:rPr kumimoji="0" lang="de-DE" sz="800" b="0" i="0" u="none" strike="noStrike" kern="1200" cap="none" spc="0" normalizeH="0" baseline="0" noProof="0" dirty="0" err="1">
                <a:ln>
                  <a:noFill/>
                </a:ln>
                <a:solidFill>
                  <a:srgbClr val="777777"/>
                </a:solidFill>
                <a:effectLst/>
                <a:uLnTx/>
                <a:uFillTx/>
                <a:latin typeface="Arial"/>
                <a:ea typeface="+mn-ea"/>
                <a:cs typeface="+mn-cs"/>
              </a:rPr>
              <a:t>Teriparatid</a:t>
            </a:r>
            <a:r>
              <a:rPr kumimoji="0" lang="de-DE" sz="800" b="0" i="0" u="none" strike="noStrike" kern="1200" cap="none" spc="0" normalizeH="0" baseline="0" noProof="0" dirty="0">
                <a:ln>
                  <a:noFill/>
                </a:ln>
                <a:solidFill>
                  <a:srgbClr val="777777"/>
                </a:solidFill>
                <a:effectLst/>
                <a:uLnTx/>
                <a:uFillTx/>
                <a:latin typeface="Arial"/>
                <a:ea typeface="+mn-ea"/>
                <a:cs typeface="+mn-cs"/>
              </a:rPr>
              <a:t>; MOF = Major </a:t>
            </a:r>
            <a:r>
              <a:rPr kumimoji="0" lang="de-DE" sz="800" b="0" i="0" u="none" strike="noStrike" kern="1200" cap="none" spc="0" normalizeH="0" baseline="0" noProof="0" dirty="0" err="1">
                <a:ln>
                  <a:noFill/>
                </a:ln>
                <a:solidFill>
                  <a:srgbClr val="777777"/>
                </a:solidFill>
                <a:effectLst/>
                <a:uLnTx/>
                <a:uFillTx/>
                <a:latin typeface="Arial"/>
                <a:ea typeface="+mn-ea"/>
                <a:cs typeface="+mn-cs"/>
              </a:rPr>
              <a:t>osteoporotic</a:t>
            </a:r>
            <a:r>
              <a:rPr kumimoji="0" lang="de-DE" sz="800" b="0" i="0" u="none" strike="noStrike" kern="1200" cap="none" spc="0" normalizeH="0" baseline="0" noProof="0" dirty="0">
                <a:ln>
                  <a:noFill/>
                </a:ln>
                <a:solidFill>
                  <a:srgbClr val="777777"/>
                </a:solidFill>
                <a:effectLst/>
                <a:uLnTx/>
                <a:uFillTx/>
                <a:latin typeface="Arial"/>
                <a:ea typeface="+mn-ea"/>
                <a:cs typeface="+mn-cs"/>
              </a:rPr>
              <a:t> </a:t>
            </a:r>
            <a:r>
              <a:rPr kumimoji="0" lang="de-DE" sz="800" b="0" i="0" u="none" strike="noStrike" kern="1200" cap="none" spc="0" normalizeH="0" baseline="0" noProof="0" dirty="0" err="1">
                <a:ln>
                  <a:noFill/>
                </a:ln>
                <a:solidFill>
                  <a:srgbClr val="777777"/>
                </a:solidFill>
                <a:effectLst/>
                <a:uLnTx/>
                <a:uFillTx/>
                <a:latin typeface="Arial"/>
                <a:ea typeface="+mn-ea"/>
                <a:cs typeface="+mn-cs"/>
              </a:rPr>
              <a:t>fracture</a:t>
            </a:r>
            <a:r>
              <a:rPr kumimoji="0" lang="de-DE" sz="800" b="0" i="0" u="none" strike="noStrike" kern="1200" cap="none" spc="0" normalizeH="0" baseline="0" noProof="0" dirty="0">
                <a:ln>
                  <a:noFill/>
                </a:ln>
                <a:solidFill>
                  <a:srgbClr val="777777"/>
                </a:solidFill>
                <a:effectLst/>
                <a:uLnTx/>
                <a:uFillTx/>
                <a:latin typeface="Arial"/>
                <a:ea typeface="+mn-ea"/>
                <a:cs typeface="+mn-cs"/>
              </a:rPr>
              <a:t>; ZOL = </a:t>
            </a:r>
            <a:r>
              <a:rPr kumimoji="0" lang="de-DE" sz="800" b="0" i="0" u="none" strike="noStrike" kern="1200" cap="none" spc="0" normalizeH="0" baseline="0" noProof="0" dirty="0" err="1">
                <a:ln>
                  <a:noFill/>
                </a:ln>
                <a:solidFill>
                  <a:srgbClr val="777777"/>
                </a:solidFill>
                <a:effectLst/>
                <a:uLnTx/>
                <a:uFillTx/>
                <a:latin typeface="Arial"/>
                <a:ea typeface="+mn-ea"/>
                <a:cs typeface="+mn-cs"/>
              </a:rPr>
              <a:t>Zoledronat</a:t>
            </a:r>
            <a:r>
              <a:rPr kumimoji="0" lang="de-DE" altLang="de-DE" sz="800" b="0" i="0" u="none" strike="noStrike" kern="1200" cap="none" spc="0" normalizeH="0" baseline="0" noProof="0" dirty="0">
                <a:ln>
                  <a:noFill/>
                </a:ln>
                <a:solidFill>
                  <a:srgbClr val="7A8C8E"/>
                </a:solidFill>
                <a:effectLst/>
                <a:uLnTx/>
                <a:uFillTx/>
                <a:latin typeface="Arial"/>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800" b="0" i="0" u="none" strike="noStrike" kern="1200" cap="none" spc="0" normalizeH="0" baseline="0" noProof="0" dirty="0">
              <a:ln>
                <a:noFill/>
              </a:ln>
              <a:solidFill>
                <a:srgbClr val="3494BA"/>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3494BA"/>
                </a:solidFill>
                <a:effectLst/>
                <a:uLnTx/>
                <a:uFillTx/>
                <a:latin typeface="Arial"/>
                <a:ea typeface="+mn-ea"/>
                <a:cs typeface="+mn-cs"/>
              </a:rPr>
              <a:t>Ferrari S. et al. Swiss Med </a:t>
            </a:r>
            <a:r>
              <a:rPr kumimoji="0" lang="de-DE" altLang="de-DE" sz="800" b="0" i="0" u="none" strike="noStrike" kern="1200" cap="none" spc="0" normalizeH="0" baseline="0" noProof="0" dirty="0" err="1">
                <a:ln>
                  <a:noFill/>
                </a:ln>
                <a:solidFill>
                  <a:srgbClr val="3494BA"/>
                </a:solidFill>
                <a:effectLst/>
                <a:uLnTx/>
                <a:uFillTx/>
                <a:latin typeface="Arial"/>
                <a:ea typeface="+mn-ea"/>
                <a:cs typeface="+mn-cs"/>
              </a:rPr>
              <a:t>Wkly</a:t>
            </a:r>
            <a:r>
              <a:rPr kumimoji="0" lang="de-DE" altLang="de-DE" sz="800" b="0" i="0" u="none" strike="noStrike" kern="1200" cap="none" spc="0" normalizeH="0" baseline="0" noProof="0" dirty="0">
                <a:ln>
                  <a:noFill/>
                </a:ln>
                <a:solidFill>
                  <a:srgbClr val="3494BA"/>
                </a:solidFill>
                <a:effectLst/>
                <a:uLnTx/>
                <a:uFillTx/>
                <a:latin typeface="Arial"/>
                <a:ea typeface="+mn-ea"/>
                <a:cs typeface="+mn-cs"/>
              </a:rPr>
              <a:t> 2020 Sep 29;150:w20352.</a:t>
            </a:r>
          </a:p>
        </p:txBody>
      </p:sp>
      <p:grpSp>
        <p:nvGrpSpPr>
          <p:cNvPr id="3" name="Group 2">
            <a:extLst>
              <a:ext uri="{FF2B5EF4-FFF2-40B4-BE49-F238E27FC236}">
                <a16:creationId xmlns:a16="http://schemas.microsoft.com/office/drawing/2014/main" id="{C2D2F84A-ADCC-47D1-BE21-8F472A061449}"/>
              </a:ext>
            </a:extLst>
          </p:cNvPr>
          <p:cNvGrpSpPr/>
          <p:nvPr/>
        </p:nvGrpSpPr>
        <p:grpSpPr>
          <a:xfrm>
            <a:off x="1607117" y="1006344"/>
            <a:ext cx="7367662" cy="4845312"/>
            <a:chOff x="800398" y="1364059"/>
            <a:chExt cx="5986888" cy="3937252"/>
          </a:xfrm>
        </p:grpSpPr>
        <p:sp>
          <p:nvSpPr>
            <p:cNvPr id="53" name="Rectangle 52">
              <a:extLst>
                <a:ext uri="{FF2B5EF4-FFF2-40B4-BE49-F238E27FC236}">
                  <a16:creationId xmlns:a16="http://schemas.microsoft.com/office/drawing/2014/main" id="{906526F9-C0FB-4B3D-830D-3EA72BDB7C6E}"/>
                </a:ext>
              </a:extLst>
            </p:cNvPr>
            <p:cNvSpPr/>
            <p:nvPr/>
          </p:nvSpPr>
          <p:spPr bwMode="auto">
            <a:xfrm>
              <a:off x="3284172" y="1500692"/>
              <a:ext cx="3503114" cy="3797979"/>
            </a:xfrm>
            <a:prstGeom prst="rect">
              <a:avLst/>
            </a:prstGeom>
            <a:solidFill>
              <a:srgbClr val="FFB8B3"/>
            </a:solidFill>
            <a:ln w="19050" cap="flat" cmpd="sng" algn="ctr">
              <a:no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2" name="Rectangle 51">
              <a:extLst>
                <a:ext uri="{FF2B5EF4-FFF2-40B4-BE49-F238E27FC236}">
                  <a16:creationId xmlns:a16="http://schemas.microsoft.com/office/drawing/2014/main" id="{769D1FAD-22DC-4FD2-A84E-0A8E6FF3B93B}"/>
                </a:ext>
              </a:extLst>
            </p:cNvPr>
            <p:cNvSpPr/>
            <p:nvPr/>
          </p:nvSpPr>
          <p:spPr bwMode="auto">
            <a:xfrm>
              <a:off x="2015771" y="1446904"/>
              <a:ext cx="1260000" cy="3854406"/>
            </a:xfrm>
            <a:prstGeom prst="rect">
              <a:avLst/>
            </a:prstGeom>
            <a:solidFill>
              <a:srgbClr val="F2FEB4"/>
            </a:solidFill>
            <a:ln w="19050" cap="flat" cmpd="sng" algn="ctr">
              <a:no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0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1" name="Rectangle 50">
              <a:extLst>
                <a:ext uri="{FF2B5EF4-FFF2-40B4-BE49-F238E27FC236}">
                  <a16:creationId xmlns:a16="http://schemas.microsoft.com/office/drawing/2014/main" id="{3A0A685B-E350-47A2-B729-36E845E9D484}"/>
                </a:ext>
              </a:extLst>
            </p:cNvPr>
            <p:cNvSpPr/>
            <p:nvPr/>
          </p:nvSpPr>
          <p:spPr bwMode="auto">
            <a:xfrm>
              <a:off x="800398" y="1446905"/>
              <a:ext cx="1227747" cy="3854406"/>
            </a:xfrm>
            <a:prstGeom prst="rect">
              <a:avLst/>
            </a:prstGeom>
            <a:solidFill>
              <a:srgbClr val="B6FCCA"/>
            </a:solidFill>
            <a:ln w="19050" cap="flat" cmpd="sng" algn="ctr">
              <a:no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0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 name="TextBox 4">
              <a:extLst>
                <a:ext uri="{FF2B5EF4-FFF2-40B4-BE49-F238E27FC236}">
                  <a16:creationId xmlns:a16="http://schemas.microsoft.com/office/drawing/2014/main" id="{D0BA9CEF-1E9A-4264-B61B-A95783421442}"/>
                </a:ext>
              </a:extLst>
            </p:cNvPr>
            <p:cNvSpPr txBox="1"/>
            <p:nvPr/>
          </p:nvSpPr>
          <p:spPr>
            <a:xfrm>
              <a:off x="1022001" y="1758899"/>
              <a:ext cx="671804"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Niedrig</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D153803B-F756-477E-9658-2650ACC33FA1}"/>
                </a:ext>
              </a:extLst>
            </p:cNvPr>
            <p:cNvSpPr txBox="1"/>
            <p:nvPr/>
          </p:nvSpPr>
          <p:spPr>
            <a:xfrm>
              <a:off x="2334822" y="1758531"/>
              <a:ext cx="671804"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Moderat</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69BBC96B-3462-4BDB-8649-58A2785CE206}"/>
                </a:ext>
              </a:extLst>
            </p:cNvPr>
            <p:cNvSpPr txBox="1"/>
            <p:nvPr/>
          </p:nvSpPr>
          <p:spPr>
            <a:xfrm>
              <a:off x="1022001" y="2944808"/>
              <a:ext cx="5694523" cy="20007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Veränderungen</a:t>
              </a:r>
              <a:r>
                <a:rPr kumimoji="0" lang="en-US" sz="1000" b="0" i="0" u="none" strike="noStrike" kern="1200" cap="none" spc="0" normalizeH="0" baseline="0" noProof="0" dirty="0">
                  <a:ln>
                    <a:noFill/>
                  </a:ln>
                  <a:solidFill>
                    <a:prstClr val="black"/>
                  </a:solidFill>
                  <a:effectLst/>
                  <a:uLnTx/>
                  <a:uFillTx/>
                  <a:latin typeface="Arial"/>
                  <a:ea typeface="+mn-ea"/>
                  <a:cs typeface="+mn-cs"/>
                </a:rPr>
                <a:t> des </a:t>
              </a:r>
              <a:r>
                <a:rPr kumimoji="0" lang="en-US" sz="1000" b="0" i="0" u="none" strike="noStrike" kern="1200" cap="none" spc="0" normalizeH="0" baseline="0" noProof="0" dirty="0" err="1">
                  <a:ln>
                    <a:noFill/>
                  </a:ln>
                  <a:solidFill>
                    <a:prstClr val="black"/>
                  </a:solidFill>
                  <a:effectLst/>
                  <a:uLnTx/>
                  <a:uFillTx/>
                  <a:latin typeface="Arial"/>
                  <a:ea typeface="+mn-ea"/>
                  <a:cs typeface="+mn-cs"/>
                </a:rPr>
                <a:t>Lebensstils</a:t>
              </a:r>
              <a:r>
                <a:rPr kumimoji="0" lang="en-US" sz="1000" b="0" i="0" u="none" strike="noStrike" kern="1200" cap="none" spc="0" normalizeH="0" baseline="0" noProof="0" dirty="0">
                  <a:ln>
                    <a:noFill/>
                  </a:ln>
                  <a:solidFill>
                    <a:prstClr val="black"/>
                  </a:solidFill>
                  <a:effectLst/>
                  <a:uLnTx/>
                  <a:uFillTx/>
                  <a:latin typeface="Arial"/>
                  <a:ea typeface="+mn-ea"/>
                  <a:cs typeface="+mn-cs"/>
                </a:rPr>
                <a:t>, Vitamin D ± </a:t>
              </a:r>
              <a:r>
                <a:rPr kumimoji="0" lang="en-US" sz="1000" b="0" i="0" u="none" strike="noStrike" kern="1200" cap="none" spc="0" normalizeH="0" baseline="0" noProof="0" dirty="0" err="1">
                  <a:ln>
                    <a:noFill/>
                  </a:ln>
                  <a:solidFill>
                    <a:prstClr val="black"/>
                  </a:solidFill>
                  <a:effectLst/>
                  <a:uLnTx/>
                  <a:uFillTx/>
                  <a:latin typeface="Arial"/>
                  <a:ea typeface="+mn-ea"/>
                  <a:cs typeface="+mn-cs"/>
                </a:rPr>
                <a:t>Kalzium</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AB7E41A1-D0F1-4FD8-A4C5-95A24FFAE7CB}"/>
                </a:ext>
              </a:extLst>
            </p:cNvPr>
            <p:cNvSpPr txBox="1"/>
            <p:nvPr/>
          </p:nvSpPr>
          <p:spPr>
            <a:xfrm>
              <a:off x="4076276" y="3666987"/>
              <a:ext cx="504000"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TPT</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BB88C4FA-EA9A-44BB-B5A8-AF6965A4C44D}"/>
                </a:ext>
              </a:extLst>
            </p:cNvPr>
            <p:cNvSpPr txBox="1"/>
            <p:nvPr/>
          </p:nvSpPr>
          <p:spPr>
            <a:xfrm>
              <a:off x="5601837" y="3857122"/>
              <a:ext cx="1049697"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BP, Denosumab</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TextBox 25">
              <a:extLst>
                <a:ext uri="{FF2B5EF4-FFF2-40B4-BE49-F238E27FC236}">
                  <a16:creationId xmlns:a16="http://schemas.microsoft.com/office/drawing/2014/main" id="{9E63D25B-7DCD-40A2-8F33-07C3ED809D00}"/>
                </a:ext>
              </a:extLst>
            </p:cNvPr>
            <p:cNvSpPr txBox="1"/>
            <p:nvPr/>
          </p:nvSpPr>
          <p:spPr>
            <a:xfrm>
              <a:off x="5601837" y="3402999"/>
              <a:ext cx="1049697"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Romosozumab</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30" name="Straight Connector 29">
              <a:extLst>
                <a:ext uri="{FF2B5EF4-FFF2-40B4-BE49-F238E27FC236}">
                  <a16:creationId xmlns:a16="http://schemas.microsoft.com/office/drawing/2014/main" id="{97B2CF8C-E22E-4579-A6C2-8A67C22A4262}"/>
                </a:ext>
              </a:extLst>
            </p:cNvPr>
            <p:cNvCxnSpPr>
              <a:cxnSpLocks/>
            </p:cNvCxnSpPr>
            <p:nvPr/>
          </p:nvCxnSpPr>
          <p:spPr bwMode="auto">
            <a:xfrm>
              <a:off x="1357903" y="1992921"/>
              <a:ext cx="0" cy="9504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84124EA7-8236-4092-825B-1257B577494D}"/>
                </a:ext>
              </a:extLst>
            </p:cNvPr>
            <p:cNvCxnSpPr>
              <a:cxnSpLocks/>
            </p:cNvCxnSpPr>
            <p:nvPr/>
          </p:nvCxnSpPr>
          <p:spPr bwMode="auto">
            <a:xfrm>
              <a:off x="1357903" y="3180981"/>
              <a:ext cx="0" cy="11736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9994ED12-42F2-4F6D-91DA-B9D586A10CD5}"/>
                </a:ext>
              </a:extLst>
            </p:cNvPr>
            <p:cNvCxnSpPr>
              <a:cxnSpLocks/>
            </p:cNvCxnSpPr>
            <p:nvPr/>
          </p:nvCxnSpPr>
          <p:spPr bwMode="auto">
            <a:xfrm>
              <a:off x="2503653" y="1992695"/>
              <a:ext cx="0" cy="9504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F401CFFB-EEED-49EA-A0EC-7FBFFD67C4EE}"/>
                </a:ext>
              </a:extLst>
            </p:cNvPr>
            <p:cNvCxnSpPr>
              <a:cxnSpLocks/>
            </p:cNvCxnSpPr>
            <p:nvPr/>
          </p:nvCxnSpPr>
          <p:spPr bwMode="auto">
            <a:xfrm>
              <a:off x="5138873" y="1989363"/>
              <a:ext cx="0" cy="360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5A9EE8FC-7324-4F4D-835D-F805C9D7479A}"/>
                </a:ext>
              </a:extLst>
            </p:cNvPr>
            <p:cNvCxnSpPr>
              <a:cxnSpLocks/>
            </p:cNvCxnSpPr>
            <p:nvPr/>
          </p:nvCxnSpPr>
          <p:spPr bwMode="auto">
            <a:xfrm>
              <a:off x="3727878" y="1990575"/>
              <a:ext cx="0" cy="9504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9" name="Straight Connector 38">
              <a:extLst>
                <a:ext uri="{FF2B5EF4-FFF2-40B4-BE49-F238E27FC236}">
                  <a16:creationId xmlns:a16="http://schemas.microsoft.com/office/drawing/2014/main" id="{FD03AD03-ED69-4C9A-BC18-2D2E4868EF8C}"/>
                </a:ext>
              </a:extLst>
            </p:cNvPr>
            <p:cNvCxnSpPr>
              <a:cxnSpLocks/>
            </p:cNvCxnSpPr>
            <p:nvPr/>
          </p:nvCxnSpPr>
          <p:spPr bwMode="auto">
            <a:xfrm>
              <a:off x="3727878" y="3173771"/>
              <a:ext cx="0" cy="48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4A27205E-C823-40EE-8C55-555EAF2C3E0C}"/>
                </a:ext>
              </a:extLst>
            </p:cNvPr>
            <p:cNvCxnSpPr>
              <a:cxnSpLocks/>
            </p:cNvCxnSpPr>
            <p:nvPr/>
          </p:nvCxnSpPr>
          <p:spPr bwMode="auto">
            <a:xfrm>
              <a:off x="2503653" y="3180981"/>
              <a:ext cx="0" cy="1008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110A80A4-F5D2-4EEE-A7B9-021F45AA86CD}"/>
                </a:ext>
              </a:extLst>
            </p:cNvPr>
            <p:cNvCxnSpPr>
              <a:cxnSpLocks/>
            </p:cNvCxnSpPr>
            <p:nvPr/>
          </p:nvCxnSpPr>
          <p:spPr bwMode="auto">
            <a:xfrm>
              <a:off x="2849207" y="1995138"/>
              <a:ext cx="0" cy="950400"/>
            </a:xfrm>
            <a:prstGeom prst="line">
              <a:avLst/>
            </a:prstGeom>
            <a:ln w="19050">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3" name="Straight Connector 42">
              <a:extLst>
                <a:ext uri="{FF2B5EF4-FFF2-40B4-BE49-F238E27FC236}">
                  <a16:creationId xmlns:a16="http://schemas.microsoft.com/office/drawing/2014/main" id="{474AE19E-1C22-45A9-96C2-B1165D896229}"/>
                </a:ext>
              </a:extLst>
            </p:cNvPr>
            <p:cNvCxnSpPr>
              <a:cxnSpLocks/>
            </p:cNvCxnSpPr>
            <p:nvPr/>
          </p:nvCxnSpPr>
          <p:spPr bwMode="auto">
            <a:xfrm>
              <a:off x="2849207" y="4036510"/>
              <a:ext cx="0" cy="342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2E3BA142-798C-418A-9A95-7987E6A4C31D}"/>
                </a:ext>
              </a:extLst>
            </p:cNvPr>
            <p:cNvCxnSpPr>
              <a:cxnSpLocks/>
            </p:cNvCxnSpPr>
            <p:nvPr/>
          </p:nvCxnSpPr>
          <p:spPr bwMode="auto">
            <a:xfrm>
              <a:off x="3727878" y="4605357"/>
              <a:ext cx="0" cy="2592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07BB2E42-94CE-4503-A17D-5A8CCCFBECFC}"/>
                </a:ext>
              </a:extLst>
            </p:cNvPr>
            <p:cNvCxnSpPr>
              <a:cxnSpLocks/>
            </p:cNvCxnSpPr>
            <p:nvPr/>
          </p:nvCxnSpPr>
          <p:spPr bwMode="auto">
            <a:xfrm>
              <a:off x="4328276" y="4605545"/>
              <a:ext cx="0" cy="2592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6" name="Straight Connector 45">
              <a:extLst>
                <a:ext uri="{FF2B5EF4-FFF2-40B4-BE49-F238E27FC236}">
                  <a16:creationId xmlns:a16="http://schemas.microsoft.com/office/drawing/2014/main" id="{D9879ECA-C36B-4C1F-95A9-146D2B21D120}"/>
                </a:ext>
              </a:extLst>
            </p:cNvPr>
            <p:cNvCxnSpPr>
              <a:cxnSpLocks/>
            </p:cNvCxnSpPr>
            <p:nvPr/>
          </p:nvCxnSpPr>
          <p:spPr bwMode="auto">
            <a:xfrm>
              <a:off x="5149677" y="4605545"/>
              <a:ext cx="0" cy="2592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7" name="Straight Connector 46">
              <a:extLst>
                <a:ext uri="{FF2B5EF4-FFF2-40B4-BE49-F238E27FC236}">
                  <a16:creationId xmlns:a16="http://schemas.microsoft.com/office/drawing/2014/main" id="{6C65F6F9-0109-42E0-8A35-7ABF2CB54915}"/>
                </a:ext>
              </a:extLst>
            </p:cNvPr>
            <p:cNvCxnSpPr>
              <a:cxnSpLocks/>
            </p:cNvCxnSpPr>
            <p:nvPr/>
          </p:nvCxnSpPr>
          <p:spPr bwMode="auto">
            <a:xfrm>
              <a:off x="6134200" y="4605545"/>
              <a:ext cx="0" cy="2592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5" name="Arrow: Striped Right 54">
              <a:extLst>
                <a:ext uri="{FF2B5EF4-FFF2-40B4-BE49-F238E27FC236}">
                  <a16:creationId xmlns:a16="http://schemas.microsoft.com/office/drawing/2014/main" id="{8557C9E1-5355-4EC9-8AC6-E80A8D00CF8F}"/>
                </a:ext>
              </a:extLst>
            </p:cNvPr>
            <p:cNvSpPr/>
            <p:nvPr/>
          </p:nvSpPr>
          <p:spPr bwMode="auto">
            <a:xfrm>
              <a:off x="800398" y="1364059"/>
              <a:ext cx="5986888" cy="306250"/>
            </a:xfrm>
            <a:prstGeom prst="stripedRightArrow">
              <a:avLst>
                <a:gd name="adj1" fmla="val 60537"/>
                <a:gd name="adj2" fmla="val 50000"/>
              </a:avLst>
            </a:prstGeom>
            <a:solidFill>
              <a:srgbClr val="FFB8B3"/>
            </a:solidFill>
            <a:ln w="12700" cap="flat" cmpd="sng" algn="ctr">
              <a:solidFill>
                <a:schemeClr val="tx1"/>
              </a:solid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DE" sz="10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50" name="TextBox 49">
              <a:extLst>
                <a:ext uri="{FF2B5EF4-FFF2-40B4-BE49-F238E27FC236}">
                  <a16:creationId xmlns:a16="http://schemas.microsoft.com/office/drawing/2014/main" id="{AAA545F6-EABE-47F8-BC6E-508DCB8CD971}"/>
                </a:ext>
              </a:extLst>
            </p:cNvPr>
            <p:cNvSpPr txBox="1"/>
            <p:nvPr/>
          </p:nvSpPr>
          <p:spPr>
            <a:xfrm>
              <a:off x="2134428" y="1393828"/>
              <a:ext cx="2901301" cy="2000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Frakturrisiko</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56" name="Straight Connector 55">
              <a:extLst>
                <a:ext uri="{FF2B5EF4-FFF2-40B4-BE49-F238E27FC236}">
                  <a16:creationId xmlns:a16="http://schemas.microsoft.com/office/drawing/2014/main" id="{CF5EB291-0D7B-4F59-9C20-10805C5303CB}"/>
                </a:ext>
              </a:extLst>
            </p:cNvPr>
            <p:cNvCxnSpPr>
              <a:cxnSpLocks/>
              <a:endCxn id="29" idx="0"/>
            </p:cNvCxnSpPr>
            <p:nvPr/>
          </p:nvCxnSpPr>
          <p:spPr bwMode="auto">
            <a:xfrm flipH="1">
              <a:off x="4300761" y="1989363"/>
              <a:ext cx="836585" cy="363883"/>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58" name="Straight Connector 57">
              <a:extLst>
                <a:ext uri="{FF2B5EF4-FFF2-40B4-BE49-F238E27FC236}">
                  <a16:creationId xmlns:a16="http://schemas.microsoft.com/office/drawing/2014/main" id="{E2AE59A4-A399-48C7-910A-636A8F739E6D}"/>
                </a:ext>
              </a:extLst>
            </p:cNvPr>
            <p:cNvCxnSpPr>
              <a:cxnSpLocks/>
              <a:endCxn id="10" idx="2"/>
            </p:cNvCxnSpPr>
            <p:nvPr/>
          </p:nvCxnSpPr>
          <p:spPr bwMode="auto">
            <a:xfrm flipH="1" flipV="1">
              <a:off x="3727878" y="1953869"/>
              <a:ext cx="600399" cy="390756"/>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1" name="Straight Connector 60">
              <a:extLst>
                <a:ext uri="{FF2B5EF4-FFF2-40B4-BE49-F238E27FC236}">
                  <a16:creationId xmlns:a16="http://schemas.microsoft.com/office/drawing/2014/main" id="{E69EA667-514D-48AC-A6E4-4E97EA8C4603}"/>
                </a:ext>
              </a:extLst>
            </p:cNvPr>
            <p:cNvCxnSpPr>
              <a:cxnSpLocks/>
              <a:stCxn id="27" idx="0"/>
            </p:cNvCxnSpPr>
            <p:nvPr/>
          </p:nvCxnSpPr>
          <p:spPr bwMode="auto">
            <a:xfrm flipH="1" flipV="1">
              <a:off x="5144497" y="1990109"/>
              <a:ext cx="984962" cy="3643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3" name="Straight Connector 82">
              <a:extLst>
                <a:ext uri="{FF2B5EF4-FFF2-40B4-BE49-F238E27FC236}">
                  <a16:creationId xmlns:a16="http://schemas.microsoft.com/office/drawing/2014/main" id="{7CDC1F90-5D72-403E-818D-E0099703EF89}"/>
                </a:ext>
              </a:extLst>
            </p:cNvPr>
            <p:cNvCxnSpPr>
              <a:cxnSpLocks/>
            </p:cNvCxnSpPr>
            <p:nvPr/>
          </p:nvCxnSpPr>
          <p:spPr bwMode="auto">
            <a:xfrm>
              <a:off x="4318153" y="2722578"/>
              <a:ext cx="0" cy="21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6" name="Straight Connector 85">
              <a:extLst>
                <a:ext uri="{FF2B5EF4-FFF2-40B4-BE49-F238E27FC236}">
                  <a16:creationId xmlns:a16="http://schemas.microsoft.com/office/drawing/2014/main" id="{6546AB17-C3E0-48DF-9B1E-22F22D876C12}"/>
                </a:ext>
              </a:extLst>
            </p:cNvPr>
            <p:cNvCxnSpPr>
              <a:cxnSpLocks/>
            </p:cNvCxnSpPr>
            <p:nvPr/>
          </p:nvCxnSpPr>
          <p:spPr bwMode="auto">
            <a:xfrm>
              <a:off x="2849207" y="3195000"/>
              <a:ext cx="0" cy="468000"/>
            </a:xfrm>
            <a:prstGeom prst="line">
              <a:avLst/>
            </a:prstGeom>
            <a:ln w="19050">
              <a:prstDash val="dash"/>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7" name="Straight Connector 86">
              <a:extLst>
                <a:ext uri="{FF2B5EF4-FFF2-40B4-BE49-F238E27FC236}">
                  <a16:creationId xmlns:a16="http://schemas.microsoft.com/office/drawing/2014/main" id="{C1992F1C-F0E8-4FC4-824C-38C76C05AD2A}"/>
                </a:ext>
              </a:extLst>
            </p:cNvPr>
            <p:cNvCxnSpPr>
              <a:cxnSpLocks/>
            </p:cNvCxnSpPr>
            <p:nvPr/>
          </p:nvCxnSpPr>
          <p:spPr bwMode="auto">
            <a:xfrm>
              <a:off x="2503653" y="3513631"/>
              <a:ext cx="0" cy="864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2" name="Straight Connector 91">
              <a:extLst>
                <a:ext uri="{FF2B5EF4-FFF2-40B4-BE49-F238E27FC236}">
                  <a16:creationId xmlns:a16="http://schemas.microsoft.com/office/drawing/2014/main" id="{05045755-3E52-4D95-A32E-DDB175A850E6}"/>
                </a:ext>
              </a:extLst>
            </p:cNvPr>
            <p:cNvCxnSpPr>
              <a:cxnSpLocks/>
            </p:cNvCxnSpPr>
            <p:nvPr/>
          </p:nvCxnSpPr>
          <p:spPr bwMode="auto">
            <a:xfrm>
              <a:off x="3732444" y="4167684"/>
              <a:ext cx="0" cy="198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3" name="Straight Connector 92">
              <a:extLst>
                <a:ext uri="{FF2B5EF4-FFF2-40B4-BE49-F238E27FC236}">
                  <a16:creationId xmlns:a16="http://schemas.microsoft.com/office/drawing/2014/main" id="{984D7E7C-B65C-489E-9C8A-93F11B27EEC1}"/>
                </a:ext>
              </a:extLst>
            </p:cNvPr>
            <p:cNvCxnSpPr>
              <a:cxnSpLocks/>
            </p:cNvCxnSpPr>
            <p:nvPr/>
          </p:nvCxnSpPr>
          <p:spPr bwMode="auto">
            <a:xfrm>
              <a:off x="5138873" y="2722578"/>
              <a:ext cx="0" cy="21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5" name="Straight Connector 94">
              <a:extLst>
                <a:ext uri="{FF2B5EF4-FFF2-40B4-BE49-F238E27FC236}">
                  <a16:creationId xmlns:a16="http://schemas.microsoft.com/office/drawing/2014/main" id="{23E40831-55D4-466A-8245-1BFC4F269A06}"/>
                </a:ext>
              </a:extLst>
            </p:cNvPr>
            <p:cNvCxnSpPr>
              <a:cxnSpLocks/>
            </p:cNvCxnSpPr>
            <p:nvPr/>
          </p:nvCxnSpPr>
          <p:spPr bwMode="auto">
            <a:xfrm>
              <a:off x="6134200" y="2722578"/>
              <a:ext cx="0" cy="21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6" name="Straight Connector 95">
              <a:extLst>
                <a:ext uri="{FF2B5EF4-FFF2-40B4-BE49-F238E27FC236}">
                  <a16:creationId xmlns:a16="http://schemas.microsoft.com/office/drawing/2014/main" id="{4D03EF69-43F2-492C-86B9-B7F25666F7AF}"/>
                </a:ext>
              </a:extLst>
            </p:cNvPr>
            <p:cNvCxnSpPr>
              <a:cxnSpLocks/>
            </p:cNvCxnSpPr>
            <p:nvPr/>
          </p:nvCxnSpPr>
          <p:spPr bwMode="auto">
            <a:xfrm>
              <a:off x="4318153" y="3173771"/>
              <a:ext cx="0" cy="48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7" name="Straight Connector 96">
              <a:extLst>
                <a:ext uri="{FF2B5EF4-FFF2-40B4-BE49-F238E27FC236}">
                  <a16:creationId xmlns:a16="http://schemas.microsoft.com/office/drawing/2014/main" id="{56DA51B0-238D-4A49-8119-93ED6959929A}"/>
                </a:ext>
              </a:extLst>
            </p:cNvPr>
            <p:cNvCxnSpPr>
              <a:cxnSpLocks/>
            </p:cNvCxnSpPr>
            <p:nvPr/>
          </p:nvCxnSpPr>
          <p:spPr bwMode="auto">
            <a:xfrm>
              <a:off x="5137346" y="3173771"/>
              <a:ext cx="0" cy="48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8" name="Straight Connector 97">
              <a:extLst>
                <a:ext uri="{FF2B5EF4-FFF2-40B4-BE49-F238E27FC236}">
                  <a16:creationId xmlns:a16="http://schemas.microsoft.com/office/drawing/2014/main" id="{BBEDA7E7-DD13-43E4-9741-D92F8E26780D}"/>
                </a:ext>
              </a:extLst>
            </p:cNvPr>
            <p:cNvCxnSpPr>
              <a:cxnSpLocks/>
            </p:cNvCxnSpPr>
            <p:nvPr/>
          </p:nvCxnSpPr>
          <p:spPr bwMode="auto">
            <a:xfrm>
              <a:off x="4328276" y="3897819"/>
              <a:ext cx="0" cy="48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9" name="Straight Connector 98">
              <a:extLst>
                <a:ext uri="{FF2B5EF4-FFF2-40B4-BE49-F238E27FC236}">
                  <a16:creationId xmlns:a16="http://schemas.microsoft.com/office/drawing/2014/main" id="{89CB2FB5-122C-4B1E-9CCF-FD673E1BDE9C}"/>
                </a:ext>
              </a:extLst>
            </p:cNvPr>
            <p:cNvCxnSpPr>
              <a:cxnSpLocks/>
            </p:cNvCxnSpPr>
            <p:nvPr/>
          </p:nvCxnSpPr>
          <p:spPr bwMode="auto">
            <a:xfrm>
              <a:off x="5149677" y="3888525"/>
              <a:ext cx="0" cy="48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0" name="Straight Connector 99">
              <a:extLst>
                <a:ext uri="{FF2B5EF4-FFF2-40B4-BE49-F238E27FC236}">
                  <a16:creationId xmlns:a16="http://schemas.microsoft.com/office/drawing/2014/main" id="{9E689138-6302-46AA-84FE-2BC15C628E78}"/>
                </a:ext>
              </a:extLst>
            </p:cNvPr>
            <p:cNvCxnSpPr>
              <a:cxnSpLocks/>
            </p:cNvCxnSpPr>
            <p:nvPr/>
          </p:nvCxnSpPr>
          <p:spPr bwMode="auto">
            <a:xfrm>
              <a:off x="6137837" y="3173771"/>
              <a:ext cx="0" cy="21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1" name="Straight Connector 100">
              <a:extLst>
                <a:ext uri="{FF2B5EF4-FFF2-40B4-BE49-F238E27FC236}">
                  <a16:creationId xmlns:a16="http://schemas.microsoft.com/office/drawing/2014/main" id="{4E557B2B-EC91-4920-B995-9F3C0733E7AF}"/>
                </a:ext>
              </a:extLst>
            </p:cNvPr>
            <p:cNvCxnSpPr>
              <a:cxnSpLocks/>
            </p:cNvCxnSpPr>
            <p:nvPr/>
          </p:nvCxnSpPr>
          <p:spPr bwMode="auto">
            <a:xfrm>
              <a:off x="6134200" y="3633831"/>
              <a:ext cx="0" cy="216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2" name="Straight Connector 101">
              <a:extLst>
                <a:ext uri="{FF2B5EF4-FFF2-40B4-BE49-F238E27FC236}">
                  <a16:creationId xmlns:a16="http://schemas.microsoft.com/office/drawing/2014/main" id="{E3676C5A-A7A7-4F16-B966-CFEAF2D84056}"/>
                </a:ext>
              </a:extLst>
            </p:cNvPr>
            <p:cNvCxnSpPr>
              <a:cxnSpLocks/>
            </p:cNvCxnSpPr>
            <p:nvPr/>
          </p:nvCxnSpPr>
          <p:spPr bwMode="auto">
            <a:xfrm>
              <a:off x="6134200" y="4087954"/>
              <a:ext cx="0" cy="288000"/>
            </a:xfrm>
            <a:prstGeom prst="line">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AE7FA657-264F-4CDC-9CBE-4C60DFCDF4B7}"/>
                </a:ext>
              </a:extLst>
            </p:cNvPr>
            <p:cNvSpPr txBox="1"/>
            <p:nvPr/>
          </p:nvSpPr>
          <p:spPr>
            <a:xfrm>
              <a:off x="3391976" y="1753793"/>
              <a:ext cx="671804"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Hoch</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F3AB89F7-B4AA-45E0-BD9C-B8BA90E52C98}"/>
                </a:ext>
              </a:extLst>
            </p:cNvPr>
            <p:cNvSpPr txBox="1"/>
            <p:nvPr/>
          </p:nvSpPr>
          <p:spPr>
            <a:xfrm>
              <a:off x="4245014" y="1753953"/>
              <a:ext cx="885629"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Sehr Hoch</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566A6E28-7869-4871-8FCE-51A1852514D3}"/>
                </a:ext>
              </a:extLst>
            </p:cNvPr>
            <p:cNvSpPr txBox="1"/>
            <p:nvPr/>
          </p:nvSpPr>
          <p:spPr>
            <a:xfrm>
              <a:off x="5138873" y="1752717"/>
              <a:ext cx="1577652"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Vorbestehende</a:t>
              </a:r>
              <a:r>
                <a:rPr kumimoji="0" lang="en-US" sz="1000" b="0" i="0" u="none" strike="noStrike" kern="1200" cap="none" spc="0" normalizeH="0" baseline="0" noProof="0" dirty="0">
                  <a:ln>
                    <a:noFill/>
                  </a:ln>
                  <a:solidFill>
                    <a:prstClr val="black"/>
                  </a:solidFill>
                  <a:effectLst/>
                  <a:uLnTx/>
                  <a:uFillTx/>
                  <a:latin typeface="Arial"/>
                  <a:ea typeface="+mn-ea"/>
                  <a:cs typeface="+mn-cs"/>
                </a:rPr>
                <a:t> Fraktur</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a:extLst>
                <a:ext uri="{FF2B5EF4-FFF2-40B4-BE49-F238E27FC236}">
                  <a16:creationId xmlns:a16="http://schemas.microsoft.com/office/drawing/2014/main" id="{640F242D-751A-47B4-B195-C7CD351AEAE2}"/>
                </a:ext>
              </a:extLst>
            </p:cNvPr>
            <p:cNvSpPr txBox="1"/>
            <p:nvPr/>
          </p:nvSpPr>
          <p:spPr>
            <a:xfrm>
              <a:off x="920175" y="4353905"/>
              <a:ext cx="872653" cy="32512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DXA </a:t>
              </a:r>
              <a:r>
                <a:rPr kumimoji="0" lang="en-US" sz="1000" b="0" i="0" u="none" strike="noStrike" kern="1200" cap="none" spc="0" normalizeH="0" baseline="0" noProof="0" dirty="0" err="1">
                  <a:ln>
                    <a:noFill/>
                  </a:ln>
                  <a:solidFill>
                    <a:prstClr val="black"/>
                  </a:solidFill>
                  <a:effectLst/>
                  <a:uLnTx/>
                  <a:uFillTx/>
                  <a:latin typeface="Arial"/>
                  <a:ea typeface="+mn-ea"/>
                  <a:cs typeface="+mn-cs"/>
                </a:rPr>
                <a:t>nach</a:t>
              </a:r>
              <a:r>
                <a:rPr kumimoji="0" lang="en-US" sz="1000" b="0" i="0" u="none" strike="noStrike" kern="1200" cap="none" spc="0" normalizeH="0" baseline="0" noProof="0" dirty="0">
                  <a:ln>
                    <a:noFill/>
                  </a:ln>
                  <a:solidFill>
                    <a:prstClr val="black"/>
                  </a:solidFill>
                  <a:effectLst/>
                  <a:uLnTx/>
                  <a:uFillTx/>
                  <a:latin typeface="Arial"/>
                  <a:ea typeface="+mn-ea"/>
                  <a:cs typeface="+mn-cs"/>
                </a:rPr>
                <a:t> 5-10 Jahren</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287D603F-6936-4ADB-993A-675D9A48140C}"/>
                </a:ext>
              </a:extLst>
            </p:cNvPr>
            <p:cNvSpPr txBox="1"/>
            <p:nvPr/>
          </p:nvSpPr>
          <p:spPr>
            <a:xfrm>
              <a:off x="2080008" y="4374525"/>
              <a:ext cx="4618113" cy="20007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DXA </a:t>
              </a:r>
              <a:r>
                <a:rPr kumimoji="0" lang="en-US" sz="1000" b="0" i="0" u="none" strike="noStrike" kern="1200" cap="none" spc="0" normalizeH="0" baseline="0" noProof="0" dirty="0" err="1">
                  <a:ln>
                    <a:noFill/>
                  </a:ln>
                  <a:solidFill>
                    <a:prstClr val="black"/>
                  </a:solidFill>
                  <a:effectLst/>
                  <a:uLnTx/>
                  <a:uFillTx/>
                  <a:latin typeface="Arial"/>
                  <a:ea typeface="+mn-ea"/>
                  <a:cs typeface="+mn-cs"/>
                </a:rPr>
                <a:t>nach</a:t>
              </a:r>
              <a:r>
                <a:rPr kumimoji="0" lang="en-US" sz="1000" b="0" i="0" u="none" strike="noStrike" kern="1200" cap="none" spc="0" normalizeH="0" baseline="0" noProof="0" dirty="0">
                  <a:ln>
                    <a:noFill/>
                  </a:ln>
                  <a:solidFill>
                    <a:prstClr val="black"/>
                  </a:solidFill>
                  <a:effectLst/>
                  <a:uLnTx/>
                  <a:uFillTx/>
                  <a:latin typeface="Arial"/>
                  <a:ea typeface="+mn-ea"/>
                  <a:cs typeface="+mn-cs"/>
                </a:rPr>
                <a:t> 2 Jahren</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Box 18">
              <a:extLst>
                <a:ext uri="{FF2B5EF4-FFF2-40B4-BE49-F238E27FC236}">
                  <a16:creationId xmlns:a16="http://schemas.microsoft.com/office/drawing/2014/main" id="{5D052D4A-BE6E-4EB5-9310-CC4F807FD5F8}"/>
                </a:ext>
              </a:extLst>
            </p:cNvPr>
            <p:cNvSpPr txBox="1"/>
            <p:nvPr/>
          </p:nvSpPr>
          <p:spPr>
            <a:xfrm>
              <a:off x="2217222" y="3287583"/>
              <a:ext cx="576000"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SERM</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TextBox 19">
              <a:extLst>
                <a:ext uri="{FF2B5EF4-FFF2-40B4-BE49-F238E27FC236}">
                  <a16:creationId xmlns:a16="http://schemas.microsoft.com/office/drawing/2014/main" id="{3BB24951-E456-4076-8319-F2CB1F22FDFD}"/>
                </a:ext>
              </a:extLst>
            </p:cNvPr>
            <p:cNvSpPr txBox="1"/>
            <p:nvPr/>
          </p:nvSpPr>
          <p:spPr>
            <a:xfrm>
              <a:off x="2640461" y="3670728"/>
              <a:ext cx="503604" cy="32512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Orale</a:t>
              </a:r>
              <a:r>
                <a:rPr kumimoji="0" lang="en-US" sz="1000" b="0" i="0" u="none" strike="noStrike" kern="1200" cap="none" spc="0" normalizeH="0" baseline="0" noProof="0" dirty="0">
                  <a:ln>
                    <a:noFill/>
                  </a:ln>
                  <a:solidFill>
                    <a:prstClr val="black"/>
                  </a:solidFill>
                  <a:effectLst/>
                  <a:uLnTx/>
                  <a:uFillTx/>
                  <a:latin typeface="Arial"/>
                  <a:ea typeface="+mn-ea"/>
                  <a:cs typeface="+mn-cs"/>
                </a:rPr>
                <a:t> BP</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B5ED764F-FD25-44C2-8480-55D2DE997341}"/>
                </a:ext>
              </a:extLst>
            </p:cNvPr>
            <p:cNvSpPr txBox="1"/>
            <p:nvPr/>
          </p:nvSpPr>
          <p:spPr>
            <a:xfrm>
              <a:off x="3399071" y="3663832"/>
              <a:ext cx="635162" cy="45017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BP, </a:t>
              </a:r>
              <a:r>
                <a:rPr kumimoji="0" lang="en-US" sz="1000" b="0" i="0" u="none" strike="noStrike" kern="1200" cap="none" spc="0" normalizeH="0" baseline="0" noProof="0" dirty="0" err="1">
                  <a:ln>
                    <a:noFill/>
                  </a:ln>
                  <a:solidFill>
                    <a:prstClr val="black"/>
                  </a:solidFill>
                  <a:effectLst/>
                  <a:uLnTx/>
                  <a:uFillTx/>
                  <a:latin typeface="Arial"/>
                  <a:ea typeface="+mn-ea"/>
                  <a:cs typeface="+mn-cs"/>
                </a:rPr>
                <a:t>Denosu-mab</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96743FA1-C789-4500-8F16-EA458CAC1448}"/>
                </a:ext>
              </a:extLst>
            </p:cNvPr>
            <p:cNvSpPr txBox="1"/>
            <p:nvPr/>
          </p:nvSpPr>
          <p:spPr>
            <a:xfrm>
              <a:off x="3391975" y="4868526"/>
              <a:ext cx="3306147"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BP (</a:t>
              </a:r>
              <a:r>
                <a:rPr kumimoji="0" lang="en-US" sz="1000" b="0" i="0" u="none" strike="noStrike" kern="1200" cap="none" spc="0" normalizeH="0" baseline="0" noProof="0" dirty="0" err="1">
                  <a:ln>
                    <a:noFill/>
                  </a:ln>
                  <a:solidFill>
                    <a:prstClr val="black"/>
                  </a:solidFill>
                  <a:effectLst/>
                  <a:uLnTx/>
                  <a:uFillTx/>
                  <a:latin typeface="Arial"/>
                  <a:ea typeface="+mn-ea"/>
                  <a:cs typeface="+mn-cs"/>
                </a:rPr>
                <a:t>inkl</a:t>
              </a:r>
              <a:r>
                <a:rPr kumimoji="0" lang="en-US" sz="1000" b="0" i="0" u="none" strike="noStrike" kern="1200" cap="none" spc="0" normalizeH="0" baseline="0" noProof="0" dirty="0">
                  <a:ln>
                    <a:noFill/>
                  </a:ln>
                  <a:solidFill>
                    <a:prstClr val="black"/>
                  </a:solidFill>
                  <a:effectLst/>
                  <a:uLnTx/>
                  <a:uFillTx/>
                  <a:latin typeface="Arial"/>
                  <a:ea typeface="+mn-ea"/>
                  <a:cs typeface="+mn-cs"/>
                </a:rPr>
                <a:t>. ZOL), Denosumab</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090EE64C-5424-444D-B8E9-4EF64E9C3F9B}"/>
                </a:ext>
              </a:extLst>
            </p:cNvPr>
            <p:cNvSpPr txBox="1"/>
            <p:nvPr/>
          </p:nvSpPr>
          <p:spPr>
            <a:xfrm>
              <a:off x="5604611" y="2354409"/>
              <a:ext cx="1049697" cy="32512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Jegliche</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MOF</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TextBox 27">
              <a:extLst>
                <a:ext uri="{FF2B5EF4-FFF2-40B4-BE49-F238E27FC236}">
                  <a16:creationId xmlns:a16="http://schemas.microsoft.com/office/drawing/2014/main" id="{814F3D98-7831-4A27-89A9-1BBB1270DE3F}"/>
                </a:ext>
              </a:extLst>
            </p:cNvPr>
            <p:cNvSpPr txBox="1"/>
            <p:nvPr/>
          </p:nvSpPr>
          <p:spPr>
            <a:xfrm>
              <a:off x="4742821" y="2355097"/>
              <a:ext cx="792000" cy="32512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Hüft</a:t>
              </a:r>
              <a:r>
                <a:rPr kumimoji="0" lang="en-US" sz="10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fraktur</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0E5F0F4-25DC-4946-A336-A2362210F835}"/>
                </a:ext>
              </a:extLst>
            </p:cNvPr>
            <p:cNvSpPr txBox="1"/>
            <p:nvPr/>
          </p:nvSpPr>
          <p:spPr>
            <a:xfrm>
              <a:off x="3922760" y="2353246"/>
              <a:ext cx="756000" cy="32512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a:ea typeface="+mn-ea"/>
                  <a:cs typeface="+mn-cs"/>
                </a:rPr>
                <a:t>Vertebrale</a:t>
              </a:r>
              <a:r>
                <a:rPr kumimoji="0" lang="en-US" sz="1000" b="0" i="0" u="none" strike="noStrike" kern="1200" cap="none" spc="0" normalizeH="0" baseline="0" noProof="0" dirty="0">
                  <a:ln>
                    <a:noFill/>
                  </a:ln>
                  <a:solidFill>
                    <a:prstClr val="black"/>
                  </a:solidFill>
                  <a:effectLst/>
                  <a:uLnTx/>
                  <a:uFillTx/>
                  <a:latin typeface="Arial"/>
                  <a:ea typeface="+mn-ea"/>
                  <a:cs typeface="+mn-cs"/>
                </a:rPr>
                <a:t> Fraktur</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E1FBF88C-CAE7-4BA1-9655-743C4346B02D}"/>
                </a:ext>
              </a:extLst>
            </p:cNvPr>
            <p:cNvSpPr txBox="1"/>
            <p:nvPr/>
          </p:nvSpPr>
          <p:spPr>
            <a:xfrm>
              <a:off x="4891690" y="3659983"/>
              <a:ext cx="504000" cy="2000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ZOL</a:t>
              </a:r>
              <a:endParaRPr kumimoji="0" lang="en-DE" sz="10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64996319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C0DF56-6629-41F2-88BE-1EAAA0BE378C}"/>
              </a:ext>
            </a:extLst>
          </p:cNvPr>
          <p:cNvSpPr>
            <a:spLocks noGrp="1"/>
          </p:cNvSpPr>
          <p:nvPr>
            <p:ph type="title"/>
          </p:nvPr>
        </p:nvSpPr>
        <p:spPr/>
        <p:txBody>
          <a:bodyPr/>
          <a:lstStyle/>
          <a:p>
            <a:r>
              <a:rPr lang="de-DE" dirty="0"/>
              <a:t>Neuste </a:t>
            </a:r>
            <a:r>
              <a:rPr lang="de-DE" b="1" dirty="0"/>
              <a:t>Richtlinienaktualisierungen wurden hinsichtlich des Frakturrisikos harmonisiert</a:t>
            </a:r>
            <a:endParaRPr lang="en-US" b="1" dirty="0"/>
          </a:p>
        </p:txBody>
      </p:sp>
      <p:sp>
        <p:nvSpPr>
          <p:cNvPr id="4" name="Rectangle 3">
            <a:extLst>
              <a:ext uri="{FF2B5EF4-FFF2-40B4-BE49-F238E27FC236}">
                <a16:creationId xmlns:a16="http://schemas.microsoft.com/office/drawing/2014/main" id="{68E6E09A-9888-44D3-A7FD-CA4206A7B8FD}"/>
              </a:ext>
            </a:extLst>
          </p:cNvPr>
          <p:cNvSpPr/>
          <p:nvPr/>
        </p:nvSpPr>
        <p:spPr bwMode="auto">
          <a:xfrm>
            <a:off x="673590" y="1787976"/>
            <a:ext cx="3311509" cy="3605566"/>
          </a:xfrm>
          <a:prstGeom prst="rect">
            <a:avLst/>
          </a:prstGeom>
          <a:solidFill>
            <a:srgbClr val="FFCCCC"/>
          </a:solidFill>
          <a:ln w="19050" cap="flat" cmpd="sng" algn="ctr">
            <a:no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 name="Footer Placeholder 1">
            <a:extLst>
              <a:ext uri="{FF2B5EF4-FFF2-40B4-BE49-F238E27FC236}">
                <a16:creationId xmlns:a16="http://schemas.microsoft.com/office/drawing/2014/main" id="{73CC9C0B-32DF-47BB-AA17-E92A7C98209F}"/>
              </a:ext>
            </a:extLst>
          </p:cNvPr>
          <p:cNvSpPr>
            <a:spLocks noGrp="1"/>
          </p:cNvSpPr>
          <p:nvPr>
            <p:ph type="ftr" sz="quarter" idx="10"/>
          </p:nvPr>
        </p:nvSpPr>
        <p:spPr>
          <a:xfrm>
            <a:off x="689284" y="6617678"/>
            <a:ext cx="11131550" cy="173533"/>
          </a:xfrm>
        </p:spPr>
        <p:txBody>
          <a:bodyPr/>
          <a:lstStyle/>
          <a:p>
            <a:r>
              <a:rPr lang="en-US" sz="800" dirty="0"/>
              <a:t>BMD = </a:t>
            </a:r>
            <a:r>
              <a:rPr lang="de-DE" sz="800" dirty="0"/>
              <a:t>Knochenmineraldichte</a:t>
            </a:r>
            <a:r>
              <a:rPr lang="en-US" sz="800" dirty="0"/>
              <a:t> (bone mineral density); ESCEO = European Society for Clinical and Economic Aspects of Osteoporosis and Osteoarthritis, FRAX = Fracture Risk Assessment Tool; IOF = International Osteoporosis Foundation; MOF = </a:t>
            </a:r>
            <a:r>
              <a:rPr lang="de-DE" sz="800" dirty="0"/>
              <a:t>osteoporotische Hauptfraktur </a:t>
            </a:r>
            <a:r>
              <a:rPr lang="en-US" sz="800" dirty="0"/>
              <a:t>(major osteoporotic fracture), </a:t>
            </a:r>
            <a:r>
              <a:rPr lang="de-DE" sz="800" dirty="0"/>
              <a:t>klinisch vertebrale Fraktur, Fraktur von proximalem Femur, distalem Radius und Humerus</a:t>
            </a:r>
            <a:r>
              <a:rPr lang="en-US" sz="800" dirty="0"/>
              <a:t>.</a:t>
            </a:r>
          </a:p>
          <a:p>
            <a:r>
              <a:rPr lang="en-US" sz="800" dirty="0"/>
              <a:t>* </a:t>
            </a:r>
            <a:r>
              <a:rPr lang="de-DE" sz="800" dirty="0"/>
              <a:t>Regionale und lokale Richtlinien können bestimmte dieser Kriterien aufgrund unterschiedlicher FRAX-Daten und Kostenwirksamkeitsschwellen außer Kraft setzen.</a:t>
            </a:r>
            <a:br>
              <a:rPr lang="en-US" sz="800" dirty="0"/>
            </a:br>
            <a:r>
              <a:rPr lang="en-US" sz="800" dirty="0"/>
              <a:t>† </a:t>
            </a:r>
            <a:r>
              <a:rPr lang="de-DE" sz="800" dirty="0"/>
              <a:t>Wenn FRAX nicht verfügbar ist, sollten Alter, BMD, Frakturen und knochenschädliche Medikamente die wichtigsten Risikodeterminanten sein.</a:t>
            </a:r>
            <a:br>
              <a:rPr lang="en-US" sz="800" dirty="0"/>
            </a:br>
            <a:r>
              <a:rPr lang="en-US" sz="800" dirty="0"/>
              <a:t>‡ </a:t>
            </a:r>
            <a:r>
              <a:rPr lang="de-DE" sz="800" dirty="0"/>
              <a:t>Die IOF-ESCEO verweist für die Definition des niedrigen Risikos auf lokale Leitlinien.</a:t>
            </a:r>
          </a:p>
          <a:p>
            <a:r>
              <a:rPr lang="en-US" dirty="0">
                <a:solidFill>
                  <a:srgbClr val="3B839F"/>
                </a:solidFill>
              </a:rPr>
              <a:t>1. Camacho PM et al. </a:t>
            </a:r>
            <a:r>
              <a:rPr lang="en-US" dirty="0" err="1">
                <a:solidFill>
                  <a:srgbClr val="3B839F"/>
                </a:solidFill>
              </a:rPr>
              <a:t>Endocr</a:t>
            </a:r>
            <a:r>
              <a:rPr lang="en-US" dirty="0">
                <a:solidFill>
                  <a:srgbClr val="3B839F"/>
                </a:solidFill>
              </a:rPr>
              <a:t> </a:t>
            </a:r>
            <a:r>
              <a:rPr lang="en-US" dirty="0" err="1">
                <a:solidFill>
                  <a:srgbClr val="3B839F"/>
                </a:solidFill>
              </a:rPr>
              <a:t>Pract</a:t>
            </a:r>
            <a:r>
              <a:rPr lang="en-US" dirty="0">
                <a:solidFill>
                  <a:srgbClr val="3B839F"/>
                </a:solidFill>
              </a:rPr>
              <a:t> 2020. 26 (5): 564</a:t>
            </a:r>
            <a:r>
              <a:rPr lang="de-de" dirty="0">
                <a:solidFill>
                  <a:srgbClr val="3B839F"/>
                </a:solidFill>
              </a:rPr>
              <a:t>–</a:t>
            </a:r>
            <a:r>
              <a:rPr lang="en-US" dirty="0">
                <a:solidFill>
                  <a:srgbClr val="3B839F"/>
                </a:solidFill>
              </a:rPr>
              <a:t>570. 2. Shoback D et al. J Clin Endocrinol </a:t>
            </a:r>
            <a:r>
              <a:rPr lang="en-US" dirty="0" err="1">
                <a:solidFill>
                  <a:srgbClr val="3B839F"/>
                </a:solidFill>
              </a:rPr>
              <a:t>Metab</a:t>
            </a:r>
            <a:r>
              <a:rPr lang="en-US" dirty="0">
                <a:solidFill>
                  <a:srgbClr val="3B839F"/>
                </a:solidFill>
              </a:rPr>
              <a:t> 2020; 105 (3): 1</a:t>
            </a:r>
            <a:r>
              <a:rPr lang="de-de" dirty="0">
                <a:solidFill>
                  <a:srgbClr val="3B839F"/>
                </a:solidFill>
              </a:rPr>
              <a:t>–</a:t>
            </a:r>
            <a:r>
              <a:rPr lang="en-US" dirty="0">
                <a:solidFill>
                  <a:srgbClr val="3B839F"/>
                </a:solidFill>
              </a:rPr>
              <a:t>8. </a:t>
            </a:r>
            <a:r>
              <a:rPr lang="da-DK" dirty="0">
                <a:solidFill>
                  <a:srgbClr val="3B839F"/>
                </a:solidFill>
              </a:rPr>
              <a:t>3. Eastell R et al. J Clin Endocrinol Metab 2019; 104: 1595</a:t>
            </a:r>
            <a:r>
              <a:rPr lang="de-de" dirty="0">
                <a:solidFill>
                  <a:srgbClr val="3B839F"/>
                </a:solidFill>
              </a:rPr>
              <a:t>–</a:t>
            </a:r>
            <a:r>
              <a:rPr lang="da-DK" dirty="0">
                <a:solidFill>
                  <a:srgbClr val="3B839F"/>
                </a:solidFill>
              </a:rPr>
              <a:t>1622. </a:t>
            </a:r>
            <a:br>
              <a:rPr lang="da-DK" dirty="0">
                <a:solidFill>
                  <a:srgbClr val="3B839F"/>
                </a:solidFill>
              </a:rPr>
            </a:br>
            <a:r>
              <a:rPr lang="da-DK" dirty="0">
                <a:solidFill>
                  <a:srgbClr val="3B839F"/>
                </a:solidFill>
              </a:rPr>
              <a:t>4. Kanis JA et al. Osteoporos Int 2020; 31: 1</a:t>
            </a:r>
            <a:r>
              <a:rPr lang="de-de" dirty="0">
                <a:solidFill>
                  <a:srgbClr val="3B839F"/>
                </a:solidFill>
              </a:rPr>
              <a:t>–</a:t>
            </a:r>
            <a:r>
              <a:rPr lang="da-DK" dirty="0">
                <a:solidFill>
                  <a:srgbClr val="3B839F"/>
                </a:solidFill>
              </a:rPr>
              <a:t>12.</a:t>
            </a:r>
          </a:p>
        </p:txBody>
      </p:sp>
      <p:sp>
        <p:nvSpPr>
          <p:cNvPr id="14" name="Rectangle 13">
            <a:extLst>
              <a:ext uri="{FF2B5EF4-FFF2-40B4-BE49-F238E27FC236}">
                <a16:creationId xmlns:a16="http://schemas.microsoft.com/office/drawing/2014/main" id="{2BD4E8A7-55CA-4344-A38A-217016D61F27}"/>
              </a:ext>
            </a:extLst>
          </p:cNvPr>
          <p:cNvSpPr/>
          <p:nvPr/>
        </p:nvSpPr>
        <p:spPr>
          <a:xfrm>
            <a:off x="795932" y="1852030"/>
            <a:ext cx="3312000" cy="553998"/>
          </a:xfrm>
          <a:prstGeom prst="rect">
            <a:avLst/>
          </a:prstGeom>
        </p:spPr>
        <p:txBody>
          <a:bodyPr wrap="square" lIns="0">
            <a:spAutoFit/>
          </a:bodyPr>
          <a:lstStyle/>
          <a:p>
            <a:pPr defTabSz="424242">
              <a:spcBef>
                <a:spcPct val="0"/>
              </a:spcBef>
              <a:defRPr/>
            </a:pPr>
            <a:r>
              <a:rPr lang="de-DE" sz="1400" b="1" dirty="0">
                <a:solidFill>
                  <a:srgbClr val="515151"/>
                </a:solidFill>
              </a:rPr>
              <a:t>Wenn einer oder mehrere der </a:t>
            </a:r>
          </a:p>
          <a:p>
            <a:pPr defTabSz="424242">
              <a:spcBef>
                <a:spcPct val="0"/>
              </a:spcBef>
              <a:defRPr/>
            </a:pPr>
            <a:r>
              <a:rPr lang="de-DE" sz="1400" b="1" dirty="0">
                <a:solidFill>
                  <a:srgbClr val="515151"/>
                </a:solidFill>
              </a:rPr>
              <a:t>folgenden Punkte zutreffen:</a:t>
            </a:r>
            <a:r>
              <a:rPr lang="en-US" sz="1600" b="1" baseline="30000" dirty="0">
                <a:solidFill>
                  <a:srgbClr val="515151"/>
                </a:solidFill>
                <a:cs typeface="Arial" panose="020B0604020202020204" pitchFamily="34" charset="0"/>
              </a:rPr>
              <a:t>†</a:t>
            </a:r>
            <a:endParaRPr lang="en-US" sz="1400" b="1" dirty="0">
              <a:solidFill>
                <a:srgbClr val="515151"/>
              </a:solidFill>
            </a:endParaRPr>
          </a:p>
        </p:txBody>
      </p:sp>
      <p:sp>
        <p:nvSpPr>
          <p:cNvPr id="19" name="Inhaltsplatzhalter 17">
            <a:extLst>
              <a:ext uri="{FF2B5EF4-FFF2-40B4-BE49-F238E27FC236}">
                <a16:creationId xmlns:a16="http://schemas.microsoft.com/office/drawing/2014/main" id="{157A85D9-367E-4DE5-B710-8E4EE026F90B}"/>
              </a:ext>
            </a:extLst>
          </p:cNvPr>
          <p:cNvSpPr>
            <a:spLocks noGrp="1"/>
          </p:cNvSpPr>
          <p:nvPr>
            <p:ph idx="1"/>
          </p:nvPr>
        </p:nvSpPr>
        <p:spPr>
          <a:xfrm>
            <a:off x="768636" y="2460514"/>
            <a:ext cx="3312000" cy="2933028"/>
          </a:xfrm>
        </p:spPr>
        <p:txBody>
          <a:bodyPr/>
          <a:lstStyle/>
          <a:p>
            <a:pPr>
              <a:spcBef>
                <a:spcPts val="400"/>
              </a:spcBef>
            </a:pPr>
            <a:r>
              <a:rPr lang="de-DE" sz="1500" spc="-10" dirty="0"/>
              <a:t>Fraktur innerhalb der letzten 12 Monate</a:t>
            </a:r>
            <a:r>
              <a:rPr lang="de-DE" sz="1500" spc="-10" baseline="30000" dirty="0"/>
              <a:t>1–4</a:t>
            </a:r>
          </a:p>
          <a:p>
            <a:pPr>
              <a:spcBef>
                <a:spcPts val="400"/>
              </a:spcBef>
            </a:pPr>
            <a:r>
              <a:rPr lang="de-DE" sz="1500" spc="-10" dirty="0"/>
              <a:t>multiple Frakturen</a:t>
            </a:r>
            <a:r>
              <a:rPr lang="de-DE" sz="1500" spc="-10" baseline="30000" dirty="0"/>
              <a:t>1–4</a:t>
            </a:r>
          </a:p>
          <a:p>
            <a:pPr>
              <a:spcBef>
                <a:spcPts val="400"/>
              </a:spcBef>
            </a:pPr>
            <a:r>
              <a:rPr lang="de-DE" sz="1500" spc="-10" dirty="0"/>
              <a:t>Fraktur unter Osteoporosetherapie</a:t>
            </a:r>
            <a:r>
              <a:rPr lang="de-DE" sz="1500" spc="-10" baseline="30000" dirty="0"/>
              <a:t>1–3</a:t>
            </a:r>
          </a:p>
          <a:p>
            <a:pPr>
              <a:spcBef>
                <a:spcPts val="400"/>
              </a:spcBef>
            </a:pPr>
            <a:r>
              <a:rPr lang="de-DE" sz="1500" spc="-10" dirty="0"/>
              <a:t>Fraktur während der Einnahme  knochenschädigender Medikamente</a:t>
            </a:r>
            <a:r>
              <a:rPr lang="de-DE" sz="1500" spc="-10" baseline="30000" dirty="0"/>
              <a:t>1</a:t>
            </a:r>
          </a:p>
          <a:p>
            <a:pPr>
              <a:spcBef>
                <a:spcPts val="400"/>
              </a:spcBef>
            </a:pPr>
            <a:r>
              <a:rPr lang="de-DE" sz="1500" spc="-10" dirty="0"/>
              <a:t>sehr niedriger T-Score &lt;−3,0</a:t>
            </a:r>
            <a:r>
              <a:rPr lang="de-DE" sz="1500" spc="-10" baseline="30000" dirty="0"/>
              <a:t>1–3</a:t>
            </a:r>
          </a:p>
          <a:p>
            <a:pPr>
              <a:spcBef>
                <a:spcPts val="400"/>
              </a:spcBef>
            </a:pPr>
            <a:r>
              <a:rPr lang="de-DE" sz="1500" spc="-10" dirty="0"/>
              <a:t>FRAX-Wahrscheinlichkeit &gt; 30 % </a:t>
            </a:r>
            <a:br>
              <a:rPr lang="de-DE" sz="1500" spc="-10" dirty="0"/>
            </a:br>
            <a:r>
              <a:rPr lang="de-DE" sz="1500" spc="-10" dirty="0"/>
              <a:t>MOF, &gt; 4,5 % Hüftfrakturen</a:t>
            </a:r>
            <a:r>
              <a:rPr lang="de-DE" sz="1500" spc="-10" baseline="30000" dirty="0"/>
              <a:t>1, 4</a:t>
            </a:r>
          </a:p>
        </p:txBody>
      </p:sp>
      <p:sp>
        <p:nvSpPr>
          <p:cNvPr id="22" name="Textfeld 21">
            <a:extLst>
              <a:ext uri="{FF2B5EF4-FFF2-40B4-BE49-F238E27FC236}">
                <a16:creationId xmlns:a16="http://schemas.microsoft.com/office/drawing/2014/main" id="{E153D30E-328B-4883-B323-C2900C17F815}"/>
              </a:ext>
            </a:extLst>
          </p:cNvPr>
          <p:cNvSpPr txBox="1"/>
          <p:nvPr/>
        </p:nvSpPr>
        <p:spPr>
          <a:xfrm>
            <a:off x="673100" y="1445976"/>
            <a:ext cx="3312000" cy="342000"/>
          </a:xfrm>
          <a:prstGeom prst="rect">
            <a:avLst/>
          </a:prstGeom>
          <a:solidFill>
            <a:srgbClr val="E5656B"/>
          </a:solidFill>
          <a:ln w="19050">
            <a:noFill/>
          </a:ln>
        </p:spPr>
        <p:txBody>
          <a:bodyPr wrap="square" rtlCol="0">
            <a:spAutoFit/>
          </a:bodyPr>
          <a:lstStyle/>
          <a:p>
            <a:pPr algn="ctr"/>
            <a:r>
              <a:rPr lang="de-DE" sz="1600" b="1" dirty="0">
                <a:solidFill>
                  <a:schemeClr val="bg1"/>
                </a:solidFill>
                <a:cs typeface="Calibri" panose="020F0502020204030204" pitchFamily="34" charset="0"/>
              </a:rPr>
              <a:t>Sehr hohes Risiko*</a:t>
            </a:r>
          </a:p>
        </p:txBody>
      </p:sp>
      <p:grpSp>
        <p:nvGrpSpPr>
          <p:cNvPr id="5" name="Gruppieren 4">
            <a:extLst>
              <a:ext uri="{FF2B5EF4-FFF2-40B4-BE49-F238E27FC236}">
                <a16:creationId xmlns:a16="http://schemas.microsoft.com/office/drawing/2014/main" id="{7F05967E-CA24-4C43-9FC9-43555FE32E1E}"/>
              </a:ext>
            </a:extLst>
          </p:cNvPr>
          <p:cNvGrpSpPr/>
          <p:nvPr/>
        </p:nvGrpSpPr>
        <p:grpSpPr>
          <a:xfrm>
            <a:off x="4621943" y="1445976"/>
            <a:ext cx="3405948" cy="3947566"/>
            <a:chOff x="4512470" y="1445976"/>
            <a:chExt cx="3405948" cy="3947566"/>
          </a:xfrm>
        </p:grpSpPr>
        <p:sp>
          <p:nvSpPr>
            <p:cNvPr id="17" name="Rectangle 16">
              <a:extLst>
                <a:ext uri="{FF2B5EF4-FFF2-40B4-BE49-F238E27FC236}">
                  <a16:creationId xmlns:a16="http://schemas.microsoft.com/office/drawing/2014/main" id="{9C226935-FF4D-4EEB-BA4F-4F5514F9ACDF}"/>
                </a:ext>
              </a:extLst>
            </p:cNvPr>
            <p:cNvSpPr/>
            <p:nvPr/>
          </p:nvSpPr>
          <p:spPr bwMode="auto">
            <a:xfrm>
              <a:off x="4512471" y="1787976"/>
              <a:ext cx="3312000" cy="3605566"/>
            </a:xfrm>
            <a:prstGeom prst="rect">
              <a:avLst/>
            </a:prstGeom>
            <a:solidFill>
              <a:srgbClr val="FFCC99"/>
            </a:solidFill>
            <a:ln w="19050" cap="flat" cmpd="sng" algn="ctr">
              <a:no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5" name="Rectangle 14">
              <a:extLst>
                <a:ext uri="{FF2B5EF4-FFF2-40B4-BE49-F238E27FC236}">
                  <a16:creationId xmlns:a16="http://schemas.microsoft.com/office/drawing/2014/main" id="{8812E29B-F399-4E45-9D84-3A8A84DEBB17}"/>
                </a:ext>
              </a:extLst>
            </p:cNvPr>
            <p:cNvSpPr/>
            <p:nvPr/>
          </p:nvSpPr>
          <p:spPr>
            <a:xfrm>
              <a:off x="4606418" y="1852030"/>
              <a:ext cx="3312000" cy="553998"/>
            </a:xfrm>
            <a:prstGeom prst="rect">
              <a:avLst/>
            </a:prstGeom>
          </p:spPr>
          <p:txBody>
            <a:bodyPr wrap="square" lIns="0">
              <a:spAutoFit/>
            </a:bodyPr>
            <a:lstStyle/>
            <a:p>
              <a:pPr defTabSz="424242">
                <a:spcBef>
                  <a:spcPct val="0"/>
                </a:spcBef>
                <a:defRPr/>
              </a:pPr>
              <a:r>
                <a:rPr lang="de-DE" sz="1400" b="1" dirty="0">
                  <a:solidFill>
                    <a:srgbClr val="515151"/>
                  </a:solidFill>
                </a:rPr>
                <a:t>Wenn einer der folgenden Punkte zutrifft:</a:t>
              </a:r>
              <a:r>
                <a:rPr lang="en-US" sz="1600" b="1" baseline="30000" dirty="0">
                  <a:solidFill>
                    <a:srgbClr val="515151"/>
                  </a:solidFill>
                  <a:cs typeface="Arial" panose="020B0604020202020204" pitchFamily="34" charset="0"/>
                </a:rPr>
                <a:t>†</a:t>
              </a:r>
              <a:endParaRPr lang="en-US" sz="1400" b="1" dirty="0">
                <a:solidFill>
                  <a:srgbClr val="515151"/>
                </a:solidFill>
              </a:endParaRPr>
            </a:p>
          </p:txBody>
        </p:sp>
        <p:sp>
          <p:nvSpPr>
            <p:cNvPr id="21" name="Textfeld 20">
              <a:extLst>
                <a:ext uri="{FF2B5EF4-FFF2-40B4-BE49-F238E27FC236}">
                  <a16:creationId xmlns:a16="http://schemas.microsoft.com/office/drawing/2014/main" id="{26EC832B-4E62-4CDB-B8CD-80099D92129F}"/>
                </a:ext>
              </a:extLst>
            </p:cNvPr>
            <p:cNvSpPr txBox="1"/>
            <p:nvPr/>
          </p:nvSpPr>
          <p:spPr>
            <a:xfrm>
              <a:off x="4512470" y="1445976"/>
              <a:ext cx="3312000" cy="342000"/>
            </a:xfrm>
            <a:prstGeom prst="rect">
              <a:avLst/>
            </a:prstGeom>
            <a:solidFill>
              <a:srgbClr val="F69B50"/>
            </a:solidFill>
            <a:ln w="19050">
              <a:noFill/>
            </a:ln>
          </p:spPr>
          <p:txBody>
            <a:bodyPr wrap="square" rtlCol="0">
              <a:spAutoFit/>
            </a:bodyPr>
            <a:lstStyle>
              <a:defPPr>
                <a:defRPr lang="de-DE"/>
              </a:defPPr>
              <a:lvl1pPr algn="ctr">
                <a:defRPr sz="1600" b="1">
                  <a:solidFill>
                    <a:srgbClr val="C00000"/>
                  </a:solidFill>
                  <a:cs typeface="Calibri" panose="020F0502020204030204" pitchFamily="34" charset="0"/>
                </a:defRPr>
              </a:lvl1pPr>
            </a:lstStyle>
            <a:p>
              <a:r>
                <a:rPr lang="de-DE" dirty="0">
                  <a:solidFill>
                    <a:schemeClr val="bg1"/>
                  </a:solidFill>
                </a:rPr>
                <a:t>Hohes Risiko*</a:t>
              </a:r>
            </a:p>
          </p:txBody>
        </p:sp>
        <p:sp>
          <p:nvSpPr>
            <p:cNvPr id="23" name="Inhaltsplatzhalter 17">
              <a:extLst>
                <a:ext uri="{FF2B5EF4-FFF2-40B4-BE49-F238E27FC236}">
                  <a16:creationId xmlns:a16="http://schemas.microsoft.com/office/drawing/2014/main" id="{E12BA5E7-2BF0-4B85-8BF4-7633793BD663}"/>
                </a:ext>
              </a:extLst>
            </p:cNvPr>
            <p:cNvSpPr txBox="1">
              <a:spLocks/>
            </p:cNvSpPr>
            <p:nvPr/>
          </p:nvSpPr>
          <p:spPr bwMode="auto">
            <a:xfrm>
              <a:off x="4598799" y="2460514"/>
              <a:ext cx="3312000" cy="2933028"/>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spcBef>
                  <a:spcPts val="400"/>
                </a:spcBef>
                <a:buNone/>
              </a:pPr>
              <a:r>
                <a:rPr lang="de-DE" sz="1500" kern="0" spc="-10" dirty="0"/>
                <a:t>Alter &gt; 65 Jahre</a:t>
              </a:r>
              <a:r>
                <a:rPr lang="de-DE" sz="1500" kern="0" spc="-10" baseline="30000" dirty="0"/>
                <a:t>2</a:t>
              </a:r>
              <a:r>
                <a:rPr lang="de-DE" sz="1500" spc="-10" baseline="30000" dirty="0"/>
                <a:t>–</a:t>
              </a:r>
              <a:r>
                <a:rPr lang="de-DE" sz="1500" kern="0" spc="-10" baseline="30000" dirty="0"/>
                <a:t>4</a:t>
              </a:r>
              <a:r>
                <a:rPr lang="de-DE" sz="1500" kern="0" spc="-10" dirty="0"/>
                <a:t>  </a:t>
              </a:r>
              <a:r>
                <a:rPr lang="de-DE" sz="1500" b="1" kern="0" spc="-10" dirty="0"/>
                <a:t>+</a:t>
              </a:r>
            </a:p>
            <a:p>
              <a:pPr>
                <a:spcBef>
                  <a:spcPts val="400"/>
                </a:spcBef>
              </a:pPr>
              <a:r>
                <a:rPr lang="de-DE" sz="1500" kern="0" spc="-10" dirty="0"/>
                <a:t>vorangegangene Fraktur </a:t>
              </a:r>
              <a:br>
                <a:rPr lang="de-DE" sz="1500" kern="0" spc="-10" dirty="0"/>
              </a:br>
              <a:r>
                <a:rPr lang="de-DE" sz="1500" kern="0" spc="-10" dirty="0"/>
                <a:t>(&gt; 12 Monate)</a:t>
              </a:r>
              <a:r>
                <a:rPr lang="de-DE" sz="1500" kern="0" spc="-10" baseline="30000" dirty="0"/>
                <a:t>1–4 </a:t>
              </a:r>
              <a:r>
                <a:rPr lang="de-DE" sz="1500" b="1" kern="0" spc="-10" dirty="0"/>
                <a:t>oder</a:t>
              </a:r>
              <a:endParaRPr lang="de-DE" sz="1500" kern="0" spc="-10" baseline="30000" dirty="0"/>
            </a:p>
            <a:p>
              <a:pPr>
                <a:spcBef>
                  <a:spcPts val="400"/>
                </a:spcBef>
              </a:pPr>
              <a:r>
                <a:rPr lang="de-DE" sz="1500" kern="0" spc="-10" dirty="0"/>
                <a:t>T-Score ≤ −2,5</a:t>
              </a:r>
              <a:r>
                <a:rPr lang="de-DE" sz="1500" kern="0" spc="-10" baseline="30000" dirty="0"/>
                <a:t>1–3 </a:t>
              </a:r>
              <a:r>
                <a:rPr lang="de-DE" sz="1500" b="1" kern="0" spc="-10" dirty="0"/>
                <a:t>oder</a:t>
              </a:r>
              <a:endParaRPr lang="de-DE" sz="1500" kern="0" spc="-10" baseline="30000" dirty="0"/>
            </a:p>
            <a:p>
              <a:pPr>
                <a:spcBef>
                  <a:spcPts val="400"/>
                </a:spcBef>
              </a:pPr>
              <a:r>
                <a:rPr lang="de-DE" sz="1500" kern="0" spc="-10" dirty="0"/>
                <a:t>T-Score −1,0 bis −2,5 </a:t>
              </a:r>
              <a:br>
                <a:rPr lang="de-DE" sz="1500" kern="0" spc="-10" dirty="0"/>
              </a:br>
              <a:r>
                <a:rPr lang="de-DE" sz="1500" b="1" kern="0" spc="-10" dirty="0"/>
                <a:t>und</a:t>
              </a:r>
              <a:r>
                <a:rPr lang="de-DE" sz="1500" kern="0" spc="-10" dirty="0"/>
                <a:t> FRAX-Wahrscheinlichkeit</a:t>
              </a:r>
              <a:br>
                <a:rPr lang="de-DE" sz="1500" kern="0" spc="-10" dirty="0"/>
              </a:br>
              <a:r>
                <a:rPr lang="de-DE" sz="1500" kern="0" spc="-10" dirty="0"/>
                <a:t>≥ 20 % MOF, ≥ 3 % Hüftfrakturen</a:t>
              </a:r>
              <a:r>
                <a:rPr lang="de-DE" sz="1500" kern="0" spc="-10" baseline="30000" dirty="0"/>
                <a:t>1–3</a:t>
              </a:r>
            </a:p>
          </p:txBody>
        </p:sp>
      </p:grpSp>
      <p:grpSp>
        <p:nvGrpSpPr>
          <p:cNvPr id="6" name="Gruppieren 5">
            <a:extLst>
              <a:ext uri="{FF2B5EF4-FFF2-40B4-BE49-F238E27FC236}">
                <a16:creationId xmlns:a16="http://schemas.microsoft.com/office/drawing/2014/main" id="{40A01F5C-A630-42E8-BF10-1BAD1B6312E7}"/>
              </a:ext>
            </a:extLst>
          </p:cNvPr>
          <p:cNvGrpSpPr/>
          <p:nvPr/>
        </p:nvGrpSpPr>
        <p:grpSpPr>
          <a:xfrm>
            <a:off x="8434036" y="1445976"/>
            <a:ext cx="3446693" cy="3947566"/>
            <a:chOff x="8481537" y="1445976"/>
            <a:chExt cx="3446693" cy="3947566"/>
          </a:xfrm>
        </p:grpSpPr>
        <p:sp>
          <p:nvSpPr>
            <p:cNvPr id="18" name="Rectangle 17">
              <a:extLst>
                <a:ext uri="{FF2B5EF4-FFF2-40B4-BE49-F238E27FC236}">
                  <a16:creationId xmlns:a16="http://schemas.microsoft.com/office/drawing/2014/main" id="{85A0ADEF-4D5F-4B68-A47E-1B6B176BB05F}"/>
                </a:ext>
              </a:extLst>
            </p:cNvPr>
            <p:cNvSpPr/>
            <p:nvPr/>
          </p:nvSpPr>
          <p:spPr bwMode="auto">
            <a:xfrm>
              <a:off x="8481537" y="1787976"/>
              <a:ext cx="3312000" cy="3605566"/>
            </a:xfrm>
            <a:prstGeom prst="rect">
              <a:avLst/>
            </a:prstGeom>
            <a:solidFill>
              <a:srgbClr val="8AC8B5"/>
            </a:solidFill>
            <a:ln w="19050" cap="flat" cmpd="sng" algn="ctr">
              <a:noFill/>
              <a:prstDash val="solid"/>
              <a:round/>
              <a:headEnd type="none" w="med" len="med"/>
              <a:tailEnd type="triangl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16" name="Rectangle 15">
              <a:extLst>
                <a:ext uri="{FF2B5EF4-FFF2-40B4-BE49-F238E27FC236}">
                  <a16:creationId xmlns:a16="http://schemas.microsoft.com/office/drawing/2014/main" id="{278A5E72-C5CE-4313-B982-12558CACB2B5}"/>
                </a:ext>
              </a:extLst>
            </p:cNvPr>
            <p:cNvSpPr/>
            <p:nvPr/>
          </p:nvSpPr>
          <p:spPr>
            <a:xfrm>
              <a:off x="8577074" y="1852030"/>
              <a:ext cx="3312000" cy="553998"/>
            </a:xfrm>
            <a:prstGeom prst="rect">
              <a:avLst/>
            </a:prstGeom>
          </p:spPr>
          <p:txBody>
            <a:bodyPr wrap="square" lIns="0">
              <a:spAutoFit/>
            </a:bodyPr>
            <a:lstStyle/>
            <a:p>
              <a:pPr defTabSz="424242">
                <a:spcBef>
                  <a:spcPct val="0"/>
                </a:spcBef>
                <a:defRPr/>
              </a:pPr>
              <a:r>
                <a:rPr lang="de-DE" sz="1400" b="1" dirty="0">
                  <a:solidFill>
                    <a:srgbClr val="515151"/>
                  </a:solidFill>
                </a:rPr>
                <a:t>Wenn alle der folgenden Punkte zutreffen:</a:t>
              </a:r>
              <a:r>
                <a:rPr lang="en-US" sz="1600" b="1" baseline="30000" dirty="0">
                  <a:solidFill>
                    <a:srgbClr val="515151"/>
                  </a:solidFill>
                  <a:cs typeface="Arial" panose="020B0604020202020204" pitchFamily="34" charset="0"/>
                </a:rPr>
                <a:t>†‡</a:t>
              </a:r>
              <a:endParaRPr lang="en-US" sz="1400" b="1" dirty="0">
                <a:solidFill>
                  <a:srgbClr val="515151"/>
                </a:solidFill>
              </a:endParaRPr>
            </a:p>
          </p:txBody>
        </p:sp>
        <p:sp>
          <p:nvSpPr>
            <p:cNvPr id="20" name="Textfeld 19">
              <a:extLst>
                <a:ext uri="{FF2B5EF4-FFF2-40B4-BE49-F238E27FC236}">
                  <a16:creationId xmlns:a16="http://schemas.microsoft.com/office/drawing/2014/main" id="{A0954598-C9E6-4FA7-BC55-197C3B427FB7}"/>
                </a:ext>
              </a:extLst>
            </p:cNvPr>
            <p:cNvSpPr txBox="1"/>
            <p:nvPr/>
          </p:nvSpPr>
          <p:spPr>
            <a:xfrm>
              <a:off x="8481538" y="1445976"/>
              <a:ext cx="3312000" cy="342000"/>
            </a:xfrm>
            <a:prstGeom prst="rect">
              <a:avLst/>
            </a:prstGeom>
            <a:solidFill>
              <a:schemeClr val="accent3">
                <a:lumMod val="75000"/>
              </a:schemeClr>
            </a:solidFill>
            <a:ln w="19050">
              <a:noFill/>
            </a:ln>
          </p:spPr>
          <p:txBody>
            <a:bodyPr wrap="square" rtlCol="0">
              <a:spAutoFit/>
            </a:bodyPr>
            <a:lstStyle>
              <a:defPPr>
                <a:defRPr lang="de-DE"/>
              </a:defPPr>
              <a:lvl1pPr algn="ctr">
                <a:defRPr sz="1600" b="1">
                  <a:solidFill>
                    <a:srgbClr val="C00000"/>
                  </a:solidFill>
                  <a:cs typeface="Calibri" panose="020F0502020204030204" pitchFamily="34" charset="0"/>
                </a:defRPr>
              </a:lvl1pPr>
            </a:lstStyle>
            <a:p>
              <a:r>
                <a:rPr lang="de-DE" dirty="0">
                  <a:solidFill>
                    <a:schemeClr val="bg1"/>
                  </a:solidFill>
                </a:rPr>
                <a:t>Niedriges Risiko*</a:t>
              </a:r>
            </a:p>
          </p:txBody>
        </p:sp>
        <p:sp>
          <p:nvSpPr>
            <p:cNvPr id="25" name="Inhaltsplatzhalter 17">
              <a:extLst>
                <a:ext uri="{FF2B5EF4-FFF2-40B4-BE49-F238E27FC236}">
                  <a16:creationId xmlns:a16="http://schemas.microsoft.com/office/drawing/2014/main" id="{9C51F20D-88E1-442F-9AEB-BAB66604A271}"/>
                </a:ext>
              </a:extLst>
            </p:cNvPr>
            <p:cNvSpPr txBox="1">
              <a:spLocks/>
            </p:cNvSpPr>
            <p:nvPr/>
          </p:nvSpPr>
          <p:spPr bwMode="auto">
            <a:xfrm>
              <a:off x="8590722" y="2460514"/>
              <a:ext cx="3337508" cy="2933028"/>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a:spcBef>
                  <a:spcPts val="400"/>
                </a:spcBef>
              </a:pPr>
              <a:r>
                <a:rPr lang="de-DE" sz="1500" kern="0" spc="-10" dirty="0"/>
                <a:t>Alter: postmenopausal</a:t>
              </a:r>
              <a:r>
                <a:rPr lang="de-DE" sz="1500" kern="0" spc="-10" baseline="30000" dirty="0"/>
                <a:t>2, 3</a:t>
              </a:r>
            </a:p>
            <a:p>
              <a:pPr>
                <a:spcBef>
                  <a:spcPts val="400"/>
                </a:spcBef>
              </a:pPr>
              <a:r>
                <a:rPr lang="de-DE" sz="1500" kern="0" spc="-10" dirty="0"/>
                <a:t>keine vorangegangenen Frakturen</a:t>
              </a:r>
              <a:r>
                <a:rPr lang="de-DE" sz="1500" kern="0" spc="-10" baseline="30000" dirty="0"/>
                <a:t>2, 3</a:t>
              </a:r>
            </a:p>
            <a:p>
              <a:pPr>
                <a:spcBef>
                  <a:spcPts val="400"/>
                </a:spcBef>
              </a:pPr>
              <a:r>
                <a:rPr lang="de-DE" sz="1500" kern="0" spc="-10" dirty="0"/>
                <a:t>T-Score &gt; −1,0 </a:t>
              </a:r>
              <a:r>
                <a:rPr lang="de-DE" sz="1500" b="1" kern="0" spc="-10" dirty="0"/>
                <a:t>und</a:t>
              </a:r>
              <a:r>
                <a:rPr lang="de-DE" sz="1500" kern="0" spc="-10" dirty="0"/>
                <a:t> FRAX-Wahrscheinlichkeit &lt; 20 % MOF, </a:t>
              </a:r>
              <a:br>
                <a:rPr lang="de-DE" sz="1500" kern="0" spc="-10" dirty="0"/>
              </a:br>
              <a:r>
                <a:rPr lang="de-DE" sz="1500" kern="0" spc="-10" dirty="0"/>
                <a:t>&lt; 3 % Hüftfrakturen</a:t>
              </a:r>
              <a:r>
                <a:rPr lang="de-DE" sz="1500" kern="0" spc="-10" baseline="30000" dirty="0"/>
                <a:t>2, 3</a:t>
              </a:r>
            </a:p>
          </p:txBody>
        </p:sp>
      </p:grpSp>
    </p:spTree>
    <p:extLst>
      <p:ext uri="{BB962C8B-B14F-4D97-AF65-F5344CB8AC3E}">
        <p14:creationId xmlns:p14="http://schemas.microsoft.com/office/powerpoint/2010/main" val="42141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1040D-2C25-4B0C-98CA-D8B6D39D016B}"/>
              </a:ext>
            </a:extLst>
          </p:cNvPr>
          <p:cNvSpPr>
            <a:spLocks noGrp="1"/>
          </p:cNvSpPr>
          <p:nvPr>
            <p:ph type="title"/>
          </p:nvPr>
        </p:nvSpPr>
        <p:spPr>
          <a:xfrm>
            <a:off x="673100" y="114300"/>
            <a:ext cx="8593991" cy="609600"/>
          </a:xfrm>
        </p:spPr>
        <p:txBody>
          <a:bodyPr/>
          <a:lstStyle/>
          <a:p>
            <a:r>
              <a:rPr lang="de-DE" b="1" dirty="0"/>
              <a:t>Richtlinien zum Management von postmenopausaler Osteoporose:</a:t>
            </a:r>
            <a:br>
              <a:rPr lang="de-DE" b="1" dirty="0"/>
            </a:br>
            <a:r>
              <a:rPr lang="de-DE" b="1" dirty="0"/>
              <a:t>AACE-Guidelines (USA, aktualisiert 2020) </a:t>
            </a:r>
          </a:p>
        </p:txBody>
      </p:sp>
      <p:sp>
        <p:nvSpPr>
          <p:cNvPr id="2" name="Footer Placeholder 1">
            <a:extLst>
              <a:ext uri="{FF2B5EF4-FFF2-40B4-BE49-F238E27FC236}">
                <a16:creationId xmlns:a16="http://schemas.microsoft.com/office/drawing/2014/main" id="{1EA285DE-7197-4497-A477-2264C85C6AAD}"/>
              </a:ext>
            </a:extLst>
          </p:cNvPr>
          <p:cNvSpPr>
            <a:spLocks noGrp="1"/>
          </p:cNvSpPr>
          <p:nvPr>
            <p:ph type="ftr" sz="quarter" idx="10"/>
          </p:nvPr>
        </p:nvSpPr>
        <p:spPr/>
        <p:txBody>
          <a:bodyPr/>
          <a:lstStyle/>
          <a:p>
            <a:r>
              <a:rPr lang="en-US" sz="800" dirty="0"/>
              <a:t>AACE = American Association of Clinical Endocrinologists; BMD = </a:t>
            </a:r>
            <a:r>
              <a:rPr lang="de-DE" sz="800" dirty="0"/>
              <a:t>Knochenmineraldichte</a:t>
            </a:r>
            <a:r>
              <a:rPr lang="en-US" sz="800" dirty="0"/>
              <a:t>  (bone mineral density),</a:t>
            </a:r>
            <a:r>
              <a:rPr lang="de-DE" sz="800" dirty="0"/>
              <a:t> DXA = </a:t>
            </a:r>
            <a:r>
              <a:rPr lang="en-US" sz="800" dirty="0"/>
              <a:t>Dual-X-Ray-Absorptiometrie, FRAX = Fracture Risk Assessment Tool; MOF = </a:t>
            </a:r>
            <a:r>
              <a:rPr lang="de-DE" sz="800" dirty="0"/>
              <a:t>osteoporotische Hauptfraktur </a:t>
            </a:r>
            <a:r>
              <a:rPr lang="en-US" sz="800" dirty="0"/>
              <a:t>(major osteoporotic fracture), </a:t>
            </a:r>
            <a:r>
              <a:rPr lang="de-DE" sz="800" dirty="0"/>
              <a:t>klinisch vertebrale Fraktur, Fraktur von proximalem Femur, distalem Radius und Humerus</a:t>
            </a:r>
            <a:r>
              <a:rPr lang="en-US" sz="800" dirty="0"/>
              <a:t>.</a:t>
            </a:r>
          </a:p>
          <a:p>
            <a:r>
              <a:rPr lang="en-US" dirty="0">
                <a:solidFill>
                  <a:srgbClr val="3B839F"/>
                </a:solidFill>
              </a:rPr>
              <a:t>Camacho PM et al. </a:t>
            </a:r>
            <a:r>
              <a:rPr lang="en-US" dirty="0" err="1">
                <a:solidFill>
                  <a:srgbClr val="3B839F"/>
                </a:solidFill>
              </a:rPr>
              <a:t>Endocr</a:t>
            </a:r>
            <a:r>
              <a:rPr lang="en-US" dirty="0">
                <a:solidFill>
                  <a:srgbClr val="3B839F"/>
                </a:solidFill>
              </a:rPr>
              <a:t> </a:t>
            </a:r>
            <a:r>
              <a:rPr lang="en-US" dirty="0" err="1">
                <a:solidFill>
                  <a:srgbClr val="3B839F"/>
                </a:solidFill>
              </a:rPr>
              <a:t>Pract</a:t>
            </a:r>
            <a:r>
              <a:rPr lang="en-US" dirty="0">
                <a:solidFill>
                  <a:srgbClr val="3B839F"/>
                </a:solidFill>
              </a:rPr>
              <a:t> 2020; 26 (5): 564</a:t>
            </a:r>
            <a:r>
              <a:rPr lang="de-de" dirty="0">
                <a:solidFill>
                  <a:srgbClr val="3B839F"/>
                </a:solidFill>
              </a:rPr>
              <a:t>–</a:t>
            </a:r>
            <a:r>
              <a:rPr lang="en-US" dirty="0">
                <a:solidFill>
                  <a:srgbClr val="3B839F"/>
                </a:solidFill>
              </a:rPr>
              <a:t>570. </a:t>
            </a:r>
          </a:p>
        </p:txBody>
      </p:sp>
      <p:grpSp>
        <p:nvGrpSpPr>
          <p:cNvPr id="7" name="Gruppieren 6">
            <a:extLst>
              <a:ext uri="{FF2B5EF4-FFF2-40B4-BE49-F238E27FC236}">
                <a16:creationId xmlns:a16="http://schemas.microsoft.com/office/drawing/2014/main" id="{C9AD988C-C4A0-45A8-9D34-973065B10ADC}"/>
              </a:ext>
            </a:extLst>
          </p:cNvPr>
          <p:cNvGrpSpPr/>
          <p:nvPr/>
        </p:nvGrpSpPr>
        <p:grpSpPr>
          <a:xfrm>
            <a:off x="658814" y="1446794"/>
            <a:ext cx="11134723" cy="4219301"/>
            <a:chOff x="658814" y="1617028"/>
            <a:chExt cx="11134723" cy="4219301"/>
          </a:xfrm>
        </p:grpSpPr>
        <p:sp>
          <p:nvSpPr>
            <p:cNvPr id="46" name="Rectangle: Rounded Corners 6">
              <a:extLst>
                <a:ext uri="{FF2B5EF4-FFF2-40B4-BE49-F238E27FC236}">
                  <a16:creationId xmlns:a16="http://schemas.microsoft.com/office/drawing/2014/main" id="{04F1368D-AE1B-4621-8253-00606501EB92}"/>
                </a:ext>
              </a:extLst>
            </p:cNvPr>
            <p:cNvSpPr/>
            <p:nvPr/>
          </p:nvSpPr>
          <p:spPr>
            <a:xfrm>
              <a:off x="684584" y="1675160"/>
              <a:ext cx="1696298" cy="286232"/>
            </a:xfrm>
            <a:prstGeom prst="roundRect">
              <a:avLst>
                <a:gd name="adj" fmla="val 0"/>
              </a:avLst>
            </a:prstGeom>
            <a:noFill/>
            <a:ln>
              <a:noFill/>
            </a:ln>
            <a:effectLst/>
          </p:spPr>
          <p:txBody>
            <a:bodyPr wrap="none" anchor="ctr">
              <a:spAutoFit/>
            </a:bodyPr>
            <a:lstStyle/>
            <a:p>
              <a:pPr marL="0" lvl="1" algn="ctr" defTabSz="424242">
                <a:lnSpc>
                  <a:spcPct val="90000"/>
                </a:lnSpc>
                <a:spcBef>
                  <a:spcPct val="0"/>
                </a:spcBef>
                <a:spcAft>
                  <a:spcPct val="15000"/>
                </a:spcAft>
                <a:defRPr/>
              </a:pPr>
              <a:r>
                <a:rPr lang="de-DE" sz="1400" b="1" kern="0" dirty="0">
                  <a:solidFill>
                    <a:srgbClr val="515151"/>
                  </a:solidFill>
                  <a:latin typeface="Arial"/>
                </a:rPr>
                <a:t>Patientenkriterien</a:t>
              </a:r>
            </a:p>
          </p:txBody>
        </p:sp>
        <p:sp>
          <p:nvSpPr>
            <p:cNvPr id="47" name="Rectangle: Rounded Corners 7">
              <a:extLst>
                <a:ext uri="{FF2B5EF4-FFF2-40B4-BE49-F238E27FC236}">
                  <a16:creationId xmlns:a16="http://schemas.microsoft.com/office/drawing/2014/main" id="{74886AEE-C2C5-4916-BFA9-B94833ABF3A6}"/>
                </a:ext>
              </a:extLst>
            </p:cNvPr>
            <p:cNvSpPr/>
            <p:nvPr/>
          </p:nvSpPr>
          <p:spPr>
            <a:xfrm>
              <a:off x="4058022" y="1675160"/>
              <a:ext cx="1516762" cy="286232"/>
            </a:xfrm>
            <a:prstGeom prst="roundRect">
              <a:avLst>
                <a:gd name="adj" fmla="val 0"/>
              </a:avLst>
            </a:prstGeom>
            <a:noFill/>
            <a:ln>
              <a:noFill/>
            </a:ln>
            <a:effectLst/>
          </p:spPr>
          <p:txBody>
            <a:bodyPr wrap="none" anchor="ctr">
              <a:spAutoFit/>
            </a:bodyPr>
            <a:lstStyle/>
            <a:p>
              <a:pPr marL="0" lvl="1" algn="ctr" defTabSz="424242">
                <a:lnSpc>
                  <a:spcPct val="90000"/>
                </a:lnSpc>
                <a:spcBef>
                  <a:spcPct val="0"/>
                </a:spcBef>
                <a:spcAft>
                  <a:spcPct val="15000"/>
                </a:spcAft>
                <a:defRPr/>
              </a:pPr>
              <a:r>
                <a:rPr lang="de-DE" sz="1400" b="1" kern="0" dirty="0">
                  <a:solidFill>
                    <a:srgbClr val="515151"/>
                  </a:solidFill>
                  <a:latin typeface="Arial"/>
                </a:rPr>
                <a:t>Risikokategorie</a:t>
              </a:r>
            </a:p>
          </p:txBody>
        </p:sp>
        <p:sp>
          <p:nvSpPr>
            <p:cNvPr id="48" name="Rectangle: Rounded Corners 11">
              <a:extLst>
                <a:ext uri="{FF2B5EF4-FFF2-40B4-BE49-F238E27FC236}">
                  <a16:creationId xmlns:a16="http://schemas.microsoft.com/office/drawing/2014/main" id="{3D94F643-D3AD-4B32-A3FF-06213A4E3C0B}"/>
                </a:ext>
              </a:extLst>
            </p:cNvPr>
            <p:cNvSpPr/>
            <p:nvPr/>
          </p:nvSpPr>
          <p:spPr>
            <a:xfrm>
              <a:off x="8213814" y="1617028"/>
              <a:ext cx="1537399" cy="402497"/>
            </a:xfrm>
            <a:prstGeom prst="roundRect">
              <a:avLst>
                <a:gd name="adj" fmla="val 50000"/>
              </a:avLst>
            </a:prstGeom>
            <a:noFill/>
            <a:ln>
              <a:noFill/>
            </a:ln>
            <a:effectLst/>
          </p:spPr>
          <p:txBody>
            <a:bodyPr wrap="none" anchor="ctr">
              <a:spAutoFit/>
            </a:bodyPr>
            <a:lstStyle/>
            <a:p>
              <a:pPr marL="0" lvl="1" algn="ctr" defTabSz="424242">
                <a:lnSpc>
                  <a:spcPct val="90000"/>
                </a:lnSpc>
                <a:spcBef>
                  <a:spcPct val="0"/>
                </a:spcBef>
                <a:spcAft>
                  <a:spcPct val="15000"/>
                </a:spcAft>
                <a:defRPr/>
              </a:pPr>
              <a:r>
                <a:rPr lang="de-DE" sz="1400" b="1" kern="0" dirty="0">
                  <a:solidFill>
                    <a:srgbClr val="515151"/>
                  </a:solidFill>
                  <a:latin typeface="Arial"/>
                </a:rPr>
                <a:t>Neubewertung</a:t>
              </a:r>
            </a:p>
          </p:txBody>
        </p:sp>
        <p:sp>
          <p:nvSpPr>
            <p:cNvPr id="49" name="Rectangle: Rounded Corners 12">
              <a:extLst>
                <a:ext uri="{FF2B5EF4-FFF2-40B4-BE49-F238E27FC236}">
                  <a16:creationId xmlns:a16="http://schemas.microsoft.com/office/drawing/2014/main" id="{FE793C1E-D2F3-4AC1-B2A2-1D64588BE7BA}"/>
                </a:ext>
              </a:extLst>
            </p:cNvPr>
            <p:cNvSpPr/>
            <p:nvPr/>
          </p:nvSpPr>
          <p:spPr>
            <a:xfrm>
              <a:off x="10208832" y="1617028"/>
              <a:ext cx="1392631" cy="402497"/>
            </a:xfrm>
            <a:prstGeom prst="roundRect">
              <a:avLst>
                <a:gd name="adj" fmla="val 50000"/>
              </a:avLst>
            </a:prstGeom>
            <a:noFill/>
            <a:ln>
              <a:noFill/>
            </a:ln>
            <a:effectLst/>
          </p:spPr>
          <p:txBody>
            <a:bodyPr wrap="none" anchor="ctr">
              <a:spAutoFit/>
            </a:bodyPr>
            <a:lstStyle/>
            <a:p>
              <a:pPr marL="0" lvl="1" algn="ctr" defTabSz="424242">
                <a:lnSpc>
                  <a:spcPct val="90000"/>
                </a:lnSpc>
                <a:spcBef>
                  <a:spcPct val="0"/>
                </a:spcBef>
                <a:spcAft>
                  <a:spcPct val="15000"/>
                </a:spcAft>
                <a:defRPr/>
              </a:pPr>
              <a:r>
                <a:rPr lang="de-DE" sz="1400" b="1" kern="0" dirty="0">
                  <a:solidFill>
                    <a:srgbClr val="515151"/>
                  </a:solidFill>
                  <a:latin typeface="Arial"/>
                </a:rPr>
                <a:t>Kommentare</a:t>
              </a:r>
            </a:p>
          </p:txBody>
        </p:sp>
        <p:sp>
          <p:nvSpPr>
            <p:cNvPr id="50" name="Rectangle: Rounded Corners 13">
              <a:extLst>
                <a:ext uri="{FF2B5EF4-FFF2-40B4-BE49-F238E27FC236}">
                  <a16:creationId xmlns:a16="http://schemas.microsoft.com/office/drawing/2014/main" id="{C4F6C03A-18E6-4202-827F-4D5344DD8C9F}"/>
                </a:ext>
              </a:extLst>
            </p:cNvPr>
            <p:cNvSpPr/>
            <p:nvPr/>
          </p:nvSpPr>
          <p:spPr>
            <a:xfrm>
              <a:off x="6018527" y="1617028"/>
              <a:ext cx="1464074" cy="402497"/>
            </a:xfrm>
            <a:prstGeom prst="roundRect">
              <a:avLst>
                <a:gd name="adj" fmla="val 50000"/>
              </a:avLst>
            </a:prstGeom>
            <a:noFill/>
            <a:ln>
              <a:noFill/>
            </a:ln>
            <a:effectLst/>
          </p:spPr>
          <p:txBody>
            <a:bodyPr wrap="none" anchor="ctr">
              <a:spAutoFit/>
            </a:bodyPr>
            <a:lstStyle/>
            <a:p>
              <a:pPr marL="0" lvl="1" algn="ctr" defTabSz="424242">
                <a:lnSpc>
                  <a:spcPct val="90000"/>
                </a:lnSpc>
                <a:spcBef>
                  <a:spcPct val="0"/>
                </a:spcBef>
                <a:spcAft>
                  <a:spcPct val="15000"/>
                </a:spcAft>
                <a:defRPr/>
              </a:pPr>
              <a:r>
                <a:rPr lang="de-DE" sz="1400" b="1" kern="0" dirty="0">
                  <a:solidFill>
                    <a:srgbClr val="515151"/>
                  </a:solidFill>
                  <a:latin typeface="Arial"/>
                </a:rPr>
                <a:t>Initialtherapie</a:t>
              </a:r>
            </a:p>
          </p:txBody>
        </p:sp>
        <p:grpSp>
          <p:nvGrpSpPr>
            <p:cNvPr id="5" name="Gruppieren 4">
              <a:extLst>
                <a:ext uri="{FF2B5EF4-FFF2-40B4-BE49-F238E27FC236}">
                  <a16:creationId xmlns:a16="http://schemas.microsoft.com/office/drawing/2014/main" id="{8D4B9F84-2D28-4F31-9CFA-5EFDAEC24546}"/>
                </a:ext>
              </a:extLst>
            </p:cNvPr>
            <p:cNvGrpSpPr/>
            <p:nvPr/>
          </p:nvGrpSpPr>
          <p:grpSpPr>
            <a:xfrm>
              <a:off x="658814" y="4496647"/>
              <a:ext cx="11134723" cy="1339682"/>
              <a:chOff x="658814" y="4652184"/>
              <a:chExt cx="11134723" cy="1339682"/>
            </a:xfrm>
          </p:grpSpPr>
          <p:sp>
            <p:nvSpPr>
              <p:cNvPr id="53" name="Textfeld 52">
                <a:extLst>
                  <a:ext uri="{FF2B5EF4-FFF2-40B4-BE49-F238E27FC236}">
                    <a16:creationId xmlns:a16="http://schemas.microsoft.com/office/drawing/2014/main" id="{B584AAB7-0892-44A7-A91F-3A982803953D}"/>
                  </a:ext>
                </a:extLst>
              </p:cNvPr>
              <p:cNvSpPr txBox="1"/>
              <p:nvPr/>
            </p:nvSpPr>
            <p:spPr>
              <a:xfrm>
                <a:off x="5962770" y="4652184"/>
                <a:ext cx="5830767" cy="1339682"/>
              </a:xfrm>
              <a:prstGeom prst="rect">
                <a:avLst/>
              </a:prstGeom>
              <a:solidFill>
                <a:srgbClr val="FFCC99"/>
              </a:solidFill>
              <a:ln w="19050">
                <a:noFill/>
              </a:ln>
            </p:spPr>
            <p:txBody>
              <a:bodyPr wrap="square" rtlCol="0" anchor="ctr" anchorCtr="0">
                <a:noAutofit/>
              </a:bodyPr>
              <a:lstStyle/>
              <a:p>
                <a:pPr algn="ctr"/>
                <a:endParaRPr lang="de-DE" sz="1600" b="1" dirty="0">
                  <a:solidFill>
                    <a:srgbClr val="C00000"/>
                  </a:solidFill>
                  <a:cs typeface="Calibri" panose="020F0502020204030204" pitchFamily="34" charset="0"/>
                </a:endParaRPr>
              </a:p>
            </p:txBody>
          </p:sp>
          <p:sp>
            <p:nvSpPr>
              <p:cNvPr id="52" name="Textfeld 51">
                <a:extLst>
                  <a:ext uri="{FF2B5EF4-FFF2-40B4-BE49-F238E27FC236}">
                    <a16:creationId xmlns:a16="http://schemas.microsoft.com/office/drawing/2014/main" id="{90648F9B-6B79-4F69-8834-DCDE51E49D40}"/>
                  </a:ext>
                </a:extLst>
              </p:cNvPr>
              <p:cNvSpPr txBox="1"/>
              <p:nvPr/>
            </p:nvSpPr>
            <p:spPr>
              <a:xfrm>
                <a:off x="658814" y="4652184"/>
                <a:ext cx="3064376" cy="1339682"/>
              </a:xfrm>
              <a:prstGeom prst="rect">
                <a:avLst/>
              </a:prstGeom>
              <a:solidFill>
                <a:srgbClr val="FFCC99"/>
              </a:solidFill>
              <a:ln w="19050">
                <a:noFill/>
              </a:ln>
            </p:spPr>
            <p:txBody>
              <a:bodyPr wrap="square" rtlCol="0" anchor="ctr" anchorCtr="0">
                <a:noAutofit/>
              </a:bodyPr>
              <a:lstStyle/>
              <a:p>
                <a:pPr algn="ctr"/>
                <a:endParaRPr lang="de-DE" sz="1600" b="1" dirty="0">
                  <a:solidFill>
                    <a:srgbClr val="C00000"/>
                  </a:solidFill>
                  <a:cs typeface="Calibri" panose="020F0502020204030204" pitchFamily="34" charset="0"/>
                </a:endParaRPr>
              </a:p>
            </p:txBody>
          </p:sp>
          <p:sp>
            <p:nvSpPr>
              <p:cNvPr id="31" name="Rectangle: Folded Corner 30">
                <a:extLst>
                  <a:ext uri="{FF2B5EF4-FFF2-40B4-BE49-F238E27FC236}">
                    <a16:creationId xmlns:a16="http://schemas.microsoft.com/office/drawing/2014/main" id="{30464401-CD50-4F48-8005-0F83788684B1}"/>
                  </a:ext>
                </a:extLst>
              </p:cNvPr>
              <p:cNvSpPr/>
              <p:nvPr/>
            </p:nvSpPr>
            <p:spPr bwMode="auto">
              <a:xfrm>
                <a:off x="720188" y="4744013"/>
                <a:ext cx="2938823" cy="1156024"/>
              </a:xfrm>
              <a:prstGeom prst="foldedCorner">
                <a:avLst>
                  <a:gd name="adj" fmla="val 0"/>
                </a:avLst>
              </a:prstGeom>
              <a:noFill/>
              <a:ln w="12700" cap="flat" cmpd="sng" algn="ctr">
                <a:noFill/>
                <a:prstDash val="solid"/>
                <a:round/>
                <a:headEnd type="none" w="med" len="med"/>
                <a:tailEnd type="none" w="med" len="med"/>
              </a:ln>
              <a:effectLst/>
            </p:spPr>
            <p:txBody>
              <a:bodyPr vert="horz" wrap="square" lIns="72726" tIns="36363" rIns="72726" bIns="36363" numCol="1" rtlCol="0" anchor="t" anchorCtr="0" compatLnSpc="1">
                <a:prstTxWarp prst="textNoShape">
                  <a:avLst/>
                </a:prstTxWarp>
                <a:noAutofit/>
              </a:bodyPr>
              <a:lstStyle/>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vorangegangene Hüft- oder vertebrale Fraktur (&gt; 12 Monate</a:t>
                </a:r>
                <a:r>
                  <a:rPr lang="en-US" sz="1400" spc="-10" dirty="0">
                    <a:solidFill>
                      <a:srgbClr val="515151"/>
                    </a:solidFill>
                  </a:rPr>
                  <a:t>)</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en-US" sz="1400" spc="-10" dirty="0">
                    <a:solidFill>
                      <a:srgbClr val="515151"/>
                    </a:solidFill>
                  </a:rPr>
                  <a:t>BMD-T-Score &lt; −2,5</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FRAX ≥ 3 % (Hüfte) </a:t>
                </a:r>
                <a:br>
                  <a:rPr lang="de-DE" sz="1400" spc="-10" dirty="0">
                    <a:solidFill>
                      <a:srgbClr val="515151"/>
                    </a:solidFill>
                  </a:rPr>
                </a:br>
                <a:r>
                  <a:rPr lang="de-DE" sz="1400" spc="-10" dirty="0">
                    <a:solidFill>
                      <a:srgbClr val="515151"/>
                    </a:solidFill>
                  </a:rPr>
                  <a:t>oder ≥ 20 % (MOF</a:t>
                </a:r>
                <a:r>
                  <a:rPr lang="en-US" sz="1400" spc="-10" dirty="0">
                    <a:solidFill>
                      <a:srgbClr val="515151"/>
                    </a:solidFill>
                  </a:rPr>
                  <a:t>)</a:t>
                </a:r>
              </a:p>
            </p:txBody>
          </p:sp>
          <p:sp>
            <p:nvSpPr>
              <p:cNvPr id="32" name="Isosceles Triangle 31">
                <a:extLst>
                  <a:ext uri="{FF2B5EF4-FFF2-40B4-BE49-F238E27FC236}">
                    <a16:creationId xmlns:a16="http://schemas.microsoft.com/office/drawing/2014/main" id="{5C67113D-EB67-4997-8EE8-9B61AB7F46BA}"/>
                  </a:ext>
                </a:extLst>
              </p:cNvPr>
              <p:cNvSpPr/>
              <p:nvPr/>
            </p:nvSpPr>
            <p:spPr bwMode="auto">
              <a:xfrm rot="5400000">
                <a:off x="3522285" y="5252866"/>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2400" b="1" dirty="0">
                  <a:solidFill>
                    <a:srgbClr val="FF0000"/>
                  </a:solidFill>
                  <a:latin typeface="Arial" charset="0"/>
                </a:endParaRPr>
              </a:p>
            </p:txBody>
          </p:sp>
          <p:sp>
            <p:nvSpPr>
              <p:cNvPr id="33" name="Isosceles Triangle 32">
                <a:extLst>
                  <a:ext uri="{FF2B5EF4-FFF2-40B4-BE49-F238E27FC236}">
                    <a16:creationId xmlns:a16="http://schemas.microsoft.com/office/drawing/2014/main" id="{AF1079CF-3AD6-406B-89F8-0594317EDF66}"/>
                  </a:ext>
                </a:extLst>
              </p:cNvPr>
              <p:cNvSpPr/>
              <p:nvPr/>
            </p:nvSpPr>
            <p:spPr bwMode="auto">
              <a:xfrm rot="5400000">
                <a:off x="5312973" y="5252866"/>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400" b="1" dirty="0">
                  <a:solidFill>
                    <a:srgbClr val="FF0000"/>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DC976003-2F8B-4323-B444-0CE39C406C48}"/>
                  </a:ext>
                </a:extLst>
              </p:cNvPr>
              <p:cNvSpPr/>
              <p:nvPr/>
            </p:nvSpPr>
            <p:spPr>
              <a:xfrm>
                <a:off x="8313422" y="5081960"/>
                <a:ext cx="1338183" cy="480131"/>
              </a:xfrm>
              <a:prstGeom prst="rect">
                <a:avLst/>
              </a:prstGeom>
            </p:spPr>
            <p:txBody>
              <a:bodyPr wrap="square" anchor="ctr">
                <a:spAutoFit/>
              </a:bodyPr>
              <a:lstStyle/>
              <a:p>
                <a:pPr marL="0" lvl="1" algn="ctr" defTabSz="424242">
                  <a:lnSpc>
                    <a:spcPct val="90000"/>
                  </a:lnSpc>
                  <a:spcBef>
                    <a:spcPct val="0"/>
                  </a:spcBef>
                  <a:spcAft>
                    <a:spcPct val="15000"/>
                  </a:spcAft>
                  <a:defRPr/>
                </a:pPr>
                <a:r>
                  <a:rPr lang="de-DE" sz="1400" dirty="0">
                    <a:solidFill>
                      <a:srgbClr val="515151"/>
                    </a:solidFill>
                    <a:latin typeface="Arial" panose="020B0604020202020204" pitchFamily="34" charset="0"/>
                    <a:cs typeface="Arial" panose="020B0604020202020204" pitchFamily="34" charset="0"/>
                  </a:rPr>
                  <a:t>alle 1–2 Jahre über DXA</a:t>
                </a:r>
              </a:p>
            </p:txBody>
          </p:sp>
          <p:sp>
            <p:nvSpPr>
              <p:cNvPr id="39" name="Rectangle 38">
                <a:extLst>
                  <a:ext uri="{FF2B5EF4-FFF2-40B4-BE49-F238E27FC236}">
                    <a16:creationId xmlns:a16="http://schemas.microsoft.com/office/drawing/2014/main" id="{0CE65D63-2B6E-41B3-91C1-A3BFCCF83748}"/>
                  </a:ext>
                </a:extLst>
              </p:cNvPr>
              <p:cNvSpPr/>
              <p:nvPr/>
            </p:nvSpPr>
            <p:spPr>
              <a:xfrm>
                <a:off x="10122028" y="4694161"/>
                <a:ext cx="1566238" cy="1255728"/>
              </a:xfrm>
              <a:prstGeom prst="rect">
                <a:avLst/>
              </a:prstGeom>
            </p:spPr>
            <p:txBody>
              <a:bodyPr wrap="square" anchor="ctr">
                <a:spAutoFit/>
              </a:bodyPr>
              <a:lstStyle/>
              <a:p>
                <a:pPr marL="0" lvl="1" algn="ctr" defTabSz="424242">
                  <a:lnSpc>
                    <a:spcPct val="90000"/>
                  </a:lnSpc>
                  <a:spcBef>
                    <a:spcPct val="0"/>
                  </a:spcBef>
                  <a:spcAft>
                    <a:spcPct val="15000"/>
                  </a:spcAft>
                  <a:defRPr/>
                </a:pPr>
                <a:r>
                  <a:rPr lang="de-DE" sz="1400" dirty="0">
                    <a:solidFill>
                      <a:srgbClr val="515151"/>
                    </a:solidFill>
                    <a:latin typeface="Arial" panose="020B0604020202020204" pitchFamily="34" charset="0"/>
                    <a:cs typeface="Arial" panose="020B0604020202020204" pitchFamily="34" charset="0"/>
                  </a:rPr>
                  <a:t>Eine Therapiepause kann bei Bisphosphonaten in Betracht gezogen werden.</a:t>
                </a:r>
                <a:endParaRPr lang="en-US" sz="1400" dirty="0">
                  <a:solidFill>
                    <a:srgbClr val="515151"/>
                  </a:solidFill>
                  <a:latin typeface="Arial" panose="020B0604020202020204" pitchFamily="34" charset="0"/>
                  <a:cs typeface="Arial" panose="020B0604020202020204" pitchFamily="34" charset="0"/>
                </a:endParaRPr>
              </a:p>
            </p:txBody>
          </p:sp>
          <p:sp>
            <p:nvSpPr>
              <p:cNvPr id="40" name="Isosceles Triangle 39">
                <a:extLst>
                  <a:ext uri="{FF2B5EF4-FFF2-40B4-BE49-F238E27FC236}">
                    <a16:creationId xmlns:a16="http://schemas.microsoft.com/office/drawing/2014/main" id="{AF94BB32-10E9-4EEF-A7C5-10D9E1A56158}"/>
                  </a:ext>
                </a:extLst>
              </p:cNvPr>
              <p:cNvSpPr/>
              <p:nvPr/>
            </p:nvSpPr>
            <p:spPr bwMode="auto">
              <a:xfrm rot="5400000">
                <a:off x="7611022" y="5252866"/>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400" b="1" dirty="0">
                  <a:solidFill>
                    <a:srgbClr val="FF0000"/>
                  </a:solidFill>
                  <a:latin typeface="Arial" panose="020B0604020202020204" pitchFamily="34" charset="0"/>
                  <a:cs typeface="Arial" panose="020B0604020202020204" pitchFamily="34" charset="0"/>
                </a:endParaRPr>
              </a:p>
            </p:txBody>
          </p:sp>
          <p:sp>
            <p:nvSpPr>
              <p:cNvPr id="41" name="Isosceles Triangle 40">
                <a:extLst>
                  <a:ext uri="{FF2B5EF4-FFF2-40B4-BE49-F238E27FC236}">
                    <a16:creationId xmlns:a16="http://schemas.microsoft.com/office/drawing/2014/main" id="{6B482B33-2F40-408D-B359-7B38F9485C0D}"/>
                  </a:ext>
                </a:extLst>
              </p:cNvPr>
              <p:cNvSpPr/>
              <p:nvPr/>
            </p:nvSpPr>
            <p:spPr bwMode="auto">
              <a:xfrm rot="5400000">
                <a:off x="9500273" y="5252866"/>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400" b="1" dirty="0">
                  <a:solidFill>
                    <a:srgbClr val="FF0000"/>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30EE23E-78A3-4956-9502-3A6880FE20AB}"/>
                  </a:ext>
                </a:extLst>
              </p:cNvPr>
              <p:cNvSpPr/>
              <p:nvPr/>
            </p:nvSpPr>
            <p:spPr>
              <a:xfrm>
                <a:off x="6064627" y="4687236"/>
                <a:ext cx="1860171" cy="1269578"/>
              </a:xfrm>
              <a:prstGeom prst="rect">
                <a:avLst/>
              </a:prstGeom>
            </p:spPr>
            <p:txBody>
              <a:bodyPr wrap="square">
                <a:spAutoFit/>
              </a:bodyPr>
              <a:lstStyle/>
              <a:p>
                <a:pPr marL="179388" lvl="1" indent="-179388"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Bisphosphonate</a:t>
                </a:r>
              </a:p>
              <a:p>
                <a:pPr marL="358775" lvl="1" indent="-180975" defTabSz="424242" eaLnBrk="0" fontAlgn="base" hangingPunct="0">
                  <a:lnSpc>
                    <a:spcPct val="95000"/>
                  </a:lnSpc>
                  <a:spcBef>
                    <a:spcPts val="300"/>
                  </a:spcBef>
                  <a:spcAft>
                    <a:spcPct val="0"/>
                  </a:spcAft>
                  <a:buClr>
                    <a:srgbClr val="3B839F"/>
                  </a:buClr>
                  <a:buFont typeface="Symbol" panose="05050102010706020507" pitchFamily="18" charset="2"/>
                  <a:buChar char="-"/>
                  <a:defRPr/>
                </a:pPr>
                <a:r>
                  <a:rPr lang="de-DE" sz="1400" spc="-10" dirty="0">
                    <a:solidFill>
                      <a:srgbClr val="515151"/>
                    </a:solidFill>
                  </a:rPr>
                  <a:t>Alendronat</a:t>
                </a:r>
              </a:p>
              <a:p>
                <a:pPr marL="358775" lvl="1" indent="-180975" defTabSz="424242" eaLnBrk="0" fontAlgn="base" hangingPunct="0">
                  <a:lnSpc>
                    <a:spcPct val="95000"/>
                  </a:lnSpc>
                  <a:spcBef>
                    <a:spcPts val="300"/>
                  </a:spcBef>
                  <a:spcAft>
                    <a:spcPct val="0"/>
                  </a:spcAft>
                  <a:buClr>
                    <a:srgbClr val="3B839F"/>
                  </a:buClr>
                  <a:buFont typeface="Symbol" panose="05050102010706020507" pitchFamily="18" charset="2"/>
                  <a:buChar char="-"/>
                  <a:defRPr/>
                </a:pPr>
                <a:r>
                  <a:rPr lang="de-DE" sz="1400" spc="-10" dirty="0">
                    <a:solidFill>
                      <a:srgbClr val="515151"/>
                    </a:solidFill>
                  </a:rPr>
                  <a:t>Risedronat</a:t>
                </a:r>
              </a:p>
              <a:p>
                <a:pPr marL="358775" lvl="1" indent="-180975" defTabSz="424242" eaLnBrk="0" fontAlgn="base" hangingPunct="0">
                  <a:lnSpc>
                    <a:spcPct val="95000"/>
                  </a:lnSpc>
                  <a:spcBef>
                    <a:spcPts val="300"/>
                  </a:spcBef>
                  <a:spcAft>
                    <a:spcPct val="0"/>
                  </a:spcAft>
                  <a:buClr>
                    <a:srgbClr val="3B839F"/>
                  </a:buClr>
                  <a:buFont typeface="Symbol" panose="05050102010706020507" pitchFamily="18" charset="2"/>
                  <a:buChar char="-"/>
                  <a:defRPr/>
                </a:pPr>
                <a:r>
                  <a:rPr lang="de-DE" sz="1400" spc="-10" dirty="0">
                    <a:solidFill>
                      <a:srgbClr val="515151"/>
                    </a:solidFill>
                  </a:rPr>
                  <a:t>Zoledronat</a:t>
                </a:r>
              </a:p>
              <a:p>
                <a:pPr marL="179388" lvl="1" indent="-179388"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Denosumab</a:t>
                </a:r>
              </a:p>
            </p:txBody>
          </p:sp>
          <p:sp>
            <p:nvSpPr>
              <p:cNvPr id="38" name="Textfeld 37">
                <a:extLst>
                  <a:ext uri="{FF2B5EF4-FFF2-40B4-BE49-F238E27FC236}">
                    <a16:creationId xmlns:a16="http://schemas.microsoft.com/office/drawing/2014/main" id="{54A42D55-601E-47E7-906B-60B0ADFC5FFE}"/>
                  </a:ext>
                </a:extLst>
              </p:cNvPr>
              <p:cNvSpPr txBox="1"/>
              <p:nvPr/>
            </p:nvSpPr>
            <p:spPr>
              <a:xfrm>
                <a:off x="4126924" y="4881072"/>
                <a:ext cx="1437327" cy="881906"/>
              </a:xfrm>
              <a:prstGeom prst="rect">
                <a:avLst/>
              </a:prstGeom>
              <a:solidFill>
                <a:srgbClr val="F69B50"/>
              </a:solidFill>
              <a:ln w="19050">
                <a:noFill/>
              </a:ln>
            </p:spPr>
            <p:txBody>
              <a:bodyPr wrap="square" rtlCol="0" anchor="ctr" anchorCtr="0">
                <a:noAutofit/>
              </a:bodyPr>
              <a:lstStyle>
                <a:defPPr>
                  <a:defRPr lang="de-DE"/>
                </a:defPPr>
                <a:lvl1pPr algn="ctr">
                  <a:defRPr sz="1600" b="1">
                    <a:solidFill>
                      <a:srgbClr val="C00000"/>
                    </a:solidFill>
                    <a:cs typeface="Calibri" panose="020F0502020204030204" pitchFamily="34" charset="0"/>
                  </a:defRPr>
                </a:lvl1pPr>
              </a:lstStyle>
              <a:p>
                <a:r>
                  <a:rPr lang="de-DE" dirty="0">
                    <a:solidFill>
                      <a:schemeClr val="bg1"/>
                    </a:solidFill>
                  </a:rPr>
                  <a:t>hohes Risiko</a:t>
                </a:r>
              </a:p>
            </p:txBody>
          </p:sp>
        </p:grpSp>
        <p:grpSp>
          <p:nvGrpSpPr>
            <p:cNvPr id="6" name="Gruppieren 5">
              <a:extLst>
                <a:ext uri="{FF2B5EF4-FFF2-40B4-BE49-F238E27FC236}">
                  <a16:creationId xmlns:a16="http://schemas.microsoft.com/office/drawing/2014/main" id="{4EBE645B-692E-4F09-85EF-8242B5B1EA8D}"/>
                </a:ext>
              </a:extLst>
            </p:cNvPr>
            <p:cNvGrpSpPr/>
            <p:nvPr/>
          </p:nvGrpSpPr>
          <p:grpSpPr>
            <a:xfrm>
              <a:off x="658814" y="1996769"/>
              <a:ext cx="11134723" cy="2288360"/>
              <a:chOff x="658814" y="1996769"/>
              <a:chExt cx="11134723" cy="2288360"/>
            </a:xfrm>
          </p:grpSpPr>
          <p:sp>
            <p:nvSpPr>
              <p:cNvPr id="54" name="Textfeld 53">
                <a:extLst>
                  <a:ext uri="{FF2B5EF4-FFF2-40B4-BE49-F238E27FC236}">
                    <a16:creationId xmlns:a16="http://schemas.microsoft.com/office/drawing/2014/main" id="{EBDB7335-C113-4A44-B0DB-EDD1700905D1}"/>
                  </a:ext>
                </a:extLst>
              </p:cNvPr>
              <p:cNvSpPr txBox="1"/>
              <p:nvPr/>
            </p:nvSpPr>
            <p:spPr>
              <a:xfrm>
                <a:off x="5962770" y="1996769"/>
                <a:ext cx="5830767" cy="2288360"/>
              </a:xfrm>
              <a:prstGeom prst="rect">
                <a:avLst/>
              </a:prstGeom>
              <a:solidFill>
                <a:srgbClr val="FFCCCC"/>
              </a:solidFill>
              <a:ln w="19050">
                <a:noFill/>
              </a:ln>
            </p:spPr>
            <p:txBody>
              <a:bodyPr wrap="square" rtlCol="0" anchor="ctr" anchorCtr="0">
                <a:noAutofit/>
              </a:bodyPr>
              <a:lstStyle/>
              <a:p>
                <a:pPr algn="ctr"/>
                <a:endParaRPr lang="de-DE" sz="1600" b="1" dirty="0">
                  <a:solidFill>
                    <a:srgbClr val="C00000"/>
                  </a:solidFill>
                  <a:cs typeface="Calibri" panose="020F0502020204030204" pitchFamily="34" charset="0"/>
                </a:endParaRPr>
              </a:p>
            </p:txBody>
          </p:sp>
          <p:sp>
            <p:nvSpPr>
              <p:cNvPr id="51" name="Textfeld 50">
                <a:extLst>
                  <a:ext uri="{FF2B5EF4-FFF2-40B4-BE49-F238E27FC236}">
                    <a16:creationId xmlns:a16="http://schemas.microsoft.com/office/drawing/2014/main" id="{4E85A589-0100-4C6D-8298-A96687AE2FA3}"/>
                  </a:ext>
                </a:extLst>
              </p:cNvPr>
              <p:cNvSpPr txBox="1"/>
              <p:nvPr/>
            </p:nvSpPr>
            <p:spPr>
              <a:xfrm>
                <a:off x="658814" y="1996769"/>
                <a:ext cx="3064376" cy="2288360"/>
              </a:xfrm>
              <a:prstGeom prst="rect">
                <a:avLst/>
              </a:prstGeom>
              <a:solidFill>
                <a:srgbClr val="FFCCCC"/>
              </a:solidFill>
              <a:ln w="19050">
                <a:noFill/>
              </a:ln>
            </p:spPr>
            <p:txBody>
              <a:bodyPr wrap="square" rtlCol="0" anchor="ctr" anchorCtr="0">
                <a:noAutofit/>
              </a:bodyPr>
              <a:lstStyle/>
              <a:p>
                <a:pPr algn="ctr"/>
                <a:endParaRPr lang="de-DE" sz="1600" b="1" dirty="0">
                  <a:solidFill>
                    <a:srgbClr val="C00000"/>
                  </a:solidFill>
                  <a:cs typeface="Calibri" panose="020F0502020204030204" pitchFamily="34" charset="0"/>
                </a:endParaRPr>
              </a:p>
            </p:txBody>
          </p:sp>
          <p:sp>
            <p:nvSpPr>
              <p:cNvPr id="17" name="Rectangle: Folded Corner 16">
                <a:extLst>
                  <a:ext uri="{FF2B5EF4-FFF2-40B4-BE49-F238E27FC236}">
                    <a16:creationId xmlns:a16="http://schemas.microsoft.com/office/drawing/2014/main" id="{647B0B7C-48E8-4FD2-86E7-A87C2FE82DF6}"/>
                  </a:ext>
                </a:extLst>
              </p:cNvPr>
              <p:cNvSpPr/>
              <p:nvPr/>
            </p:nvSpPr>
            <p:spPr bwMode="auto">
              <a:xfrm>
                <a:off x="715958" y="2026076"/>
                <a:ext cx="2966587" cy="2229746"/>
              </a:xfrm>
              <a:prstGeom prst="foldedCorner">
                <a:avLst>
                  <a:gd name="adj" fmla="val 0"/>
                </a:avLst>
              </a:prstGeom>
              <a:noFill/>
              <a:ln w="12700" cap="flat" cmpd="sng" algn="ctr">
                <a:noFill/>
                <a:prstDash val="solid"/>
                <a:round/>
                <a:headEnd type="none" w="med" len="med"/>
                <a:tailEnd type="none" w="med" len="med"/>
              </a:ln>
              <a:effectLst/>
            </p:spPr>
            <p:txBody>
              <a:bodyPr vert="horz" wrap="square" lIns="72726" tIns="36363" rIns="72726" bIns="36363" numCol="1" rtlCol="0" anchor="t" anchorCtr="0" compatLnSpc="1">
                <a:prstTxWarp prst="textNoShape">
                  <a:avLst/>
                </a:prstTxWarp>
                <a:noAutofit/>
              </a:bodyPr>
              <a:lstStyle/>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kürzliche Frakturen </a:t>
                </a:r>
                <a:br>
                  <a:rPr lang="de-DE" sz="1400" spc="-10" dirty="0">
                    <a:solidFill>
                      <a:srgbClr val="515151"/>
                    </a:solidFill>
                  </a:rPr>
                </a:br>
                <a:r>
                  <a:rPr lang="de-DE" sz="1400" spc="-10" dirty="0">
                    <a:solidFill>
                      <a:srgbClr val="515151"/>
                    </a:solidFill>
                  </a:rPr>
                  <a:t>(&lt; 12 Monate)</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multiple Frakturen unter Therapie </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Verwendung von Medikamenten, die Skelettschäden verursachen</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en-US" sz="1400" spc="-10" dirty="0">
                    <a:solidFill>
                      <a:srgbClr val="515151"/>
                    </a:solidFill>
                  </a:rPr>
                  <a:t>BMD-T-Score &lt; −3,0</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en-US" sz="1400" spc="-10" dirty="0">
                    <a:solidFill>
                      <a:srgbClr val="515151"/>
                    </a:solidFill>
                  </a:rPr>
                  <a:t>FRAX &gt; 4,5 % (</a:t>
                </a:r>
                <a:r>
                  <a:rPr lang="de-DE" sz="1400" spc="-10" dirty="0">
                    <a:solidFill>
                      <a:srgbClr val="515151"/>
                    </a:solidFill>
                  </a:rPr>
                  <a:t>Hüfte</a:t>
                </a:r>
                <a:r>
                  <a:rPr lang="en-US" sz="1400" spc="-10" dirty="0">
                    <a:solidFill>
                      <a:srgbClr val="515151"/>
                    </a:solidFill>
                  </a:rPr>
                  <a:t>) </a:t>
                </a:r>
                <a:br>
                  <a:rPr lang="en-US" sz="1400" spc="-10" dirty="0">
                    <a:solidFill>
                      <a:srgbClr val="515151"/>
                    </a:solidFill>
                  </a:rPr>
                </a:br>
                <a:r>
                  <a:rPr lang="de-DE" sz="1400" spc="-10" dirty="0">
                    <a:solidFill>
                      <a:srgbClr val="515151"/>
                    </a:solidFill>
                  </a:rPr>
                  <a:t>oder</a:t>
                </a:r>
                <a:r>
                  <a:rPr lang="en-US" sz="1400" spc="-10" dirty="0">
                    <a:solidFill>
                      <a:srgbClr val="515151"/>
                    </a:solidFill>
                  </a:rPr>
                  <a:t> &gt; 30 % (MOF)</a:t>
                </a:r>
              </a:p>
              <a:p>
                <a:pPr marL="231775" lvl="1" indent="-231775"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hohes Sturzrisiko</a:t>
                </a:r>
                <a:endParaRPr lang="de-DE" sz="1500" spc="-10" dirty="0">
                  <a:solidFill>
                    <a:srgbClr val="515151"/>
                  </a:solidFill>
                </a:endParaRPr>
              </a:p>
            </p:txBody>
          </p:sp>
          <p:sp>
            <p:nvSpPr>
              <p:cNvPr id="18" name="Isosceles Triangle 17">
                <a:extLst>
                  <a:ext uri="{FF2B5EF4-FFF2-40B4-BE49-F238E27FC236}">
                    <a16:creationId xmlns:a16="http://schemas.microsoft.com/office/drawing/2014/main" id="{8D9365A1-6CB3-4032-8B92-8706B8C1D7CB}"/>
                  </a:ext>
                </a:extLst>
              </p:cNvPr>
              <p:cNvSpPr/>
              <p:nvPr/>
            </p:nvSpPr>
            <p:spPr bwMode="auto">
              <a:xfrm rot="5400000">
                <a:off x="3520333" y="3071790"/>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2400" b="1" dirty="0">
                  <a:solidFill>
                    <a:srgbClr val="FF0000"/>
                  </a:solidFill>
                  <a:latin typeface="Arial" charset="0"/>
                </a:endParaRPr>
              </a:p>
            </p:txBody>
          </p:sp>
          <p:sp>
            <p:nvSpPr>
              <p:cNvPr id="19" name="Isosceles Triangle 18">
                <a:extLst>
                  <a:ext uri="{FF2B5EF4-FFF2-40B4-BE49-F238E27FC236}">
                    <a16:creationId xmlns:a16="http://schemas.microsoft.com/office/drawing/2014/main" id="{EBDC72B5-2B24-4B24-A4BE-53F56D1A126F}"/>
                  </a:ext>
                </a:extLst>
              </p:cNvPr>
              <p:cNvSpPr/>
              <p:nvPr/>
            </p:nvSpPr>
            <p:spPr bwMode="auto">
              <a:xfrm rot="5400000">
                <a:off x="5311021" y="3071790"/>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400" b="1" dirty="0">
                  <a:solidFill>
                    <a:srgbClr val="FF000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16831AA-A899-46AF-87C4-B00DE7F8CCA8}"/>
                  </a:ext>
                </a:extLst>
              </p:cNvPr>
              <p:cNvSpPr/>
              <p:nvPr/>
            </p:nvSpPr>
            <p:spPr>
              <a:xfrm>
                <a:off x="8313422" y="2900884"/>
                <a:ext cx="1338183" cy="480131"/>
              </a:xfrm>
              <a:prstGeom prst="rect">
                <a:avLst/>
              </a:prstGeom>
            </p:spPr>
            <p:txBody>
              <a:bodyPr wrap="square" anchor="ctr">
                <a:spAutoFit/>
              </a:bodyPr>
              <a:lstStyle/>
              <a:p>
                <a:pPr marL="0" lvl="1" algn="ctr" defTabSz="424242">
                  <a:lnSpc>
                    <a:spcPct val="90000"/>
                  </a:lnSpc>
                  <a:spcBef>
                    <a:spcPct val="0"/>
                  </a:spcBef>
                  <a:spcAft>
                    <a:spcPct val="15000"/>
                  </a:spcAft>
                  <a:defRPr/>
                </a:pPr>
                <a:r>
                  <a:rPr lang="de-DE" sz="1400" dirty="0">
                    <a:solidFill>
                      <a:srgbClr val="515151"/>
                    </a:solidFill>
                    <a:latin typeface="Arial" panose="020B0604020202020204" pitchFamily="34" charset="0"/>
                    <a:cs typeface="Arial" panose="020B0604020202020204" pitchFamily="34" charset="0"/>
                  </a:rPr>
                  <a:t>alle 1–2 Jahre über DXA</a:t>
                </a:r>
              </a:p>
            </p:txBody>
          </p:sp>
          <p:sp>
            <p:nvSpPr>
              <p:cNvPr id="25" name="Rectangle 24">
                <a:extLst>
                  <a:ext uri="{FF2B5EF4-FFF2-40B4-BE49-F238E27FC236}">
                    <a16:creationId xmlns:a16="http://schemas.microsoft.com/office/drawing/2014/main" id="{4810A455-6D45-4523-9FCB-504282408E85}"/>
                  </a:ext>
                </a:extLst>
              </p:cNvPr>
              <p:cNvSpPr/>
              <p:nvPr/>
            </p:nvSpPr>
            <p:spPr>
              <a:xfrm>
                <a:off x="10139252" y="2610035"/>
                <a:ext cx="1531791" cy="1061829"/>
              </a:xfrm>
              <a:prstGeom prst="rect">
                <a:avLst/>
              </a:prstGeom>
            </p:spPr>
            <p:txBody>
              <a:bodyPr wrap="square" anchor="ctr">
                <a:spAutoFit/>
              </a:bodyPr>
              <a:lstStyle/>
              <a:p>
                <a:pPr marL="0" lvl="1" algn="ctr" defTabSz="424242">
                  <a:lnSpc>
                    <a:spcPct val="90000"/>
                  </a:lnSpc>
                  <a:spcBef>
                    <a:spcPct val="0"/>
                  </a:spcBef>
                  <a:spcAft>
                    <a:spcPct val="15000"/>
                  </a:spcAft>
                  <a:defRPr/>
                </a:pPr>
                <a:r>
                  <a:rPr lang="de-DE" sz="1400" dirty="0">
                    <a:solidFill>
                      <a:srgbClr val="515151"/>
                    </a:solidFill>
                    <a:latin typeface="Arial" panose="020B0604020202020204" pitchFamily="34" charset="0"/>
                    <a:cs typeface="Arial" panose="020B0604020202020204" pitchFamily="34" charset="0"/>
                  </a:rPr>
                  <a:t>Eine Sequenztherapie wird empfohlen: anabol, gefolgt von antiresorptiv.</a:t>
                </a:r>
                <a:endParaRPr lang="en-US" sz="1400" dirty="0">
                  <a:solidFill>
                    <a:srgbClr val="515151"/>
                  </a:solidFill>
                  <a:latin typeface="Arial" panose="020B0604020202020204" pitchFamily="34" charset="0"/>
                  <a:cs typeface="Arial" panose="020B0604020202020204" pitchFamily="34" charset="0"/>
                </a:endParaRPr>
              </a:p>
            </p:txBody>
          </p:sp>
          <p:sp>
            <p:nvSpPr>
              <p:cNvPr id="26" name="Isosceles Triangle 25">
                <a:extLst>
                  <a:ext uri="{FF2B5EF4-FFF2-40B4-BE49-F238E27FC236}">
                    <a16:creationId xmlns:a16="http://schemas.microsoft.com/office/drawing/2014/main" id="{0833A326-3ED0-4ADF-9622-D5DA135725BC}"/>
                  </a:ext>
                </a:extLst>
              </p:cNvPr>
              <p:cNvSpPr/>
              <p:nvPr/>
            </p:nvSpPr>
            <p:spPr bwMode="auto">
              <a:xfrm rot="5400000">
                <a:off x="7613025" y="3071790"/>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400" b="1" dirty="0">
                  <a:solidFill>
                    <a:srgbClr val="FF0000"/>
                  </a:solidFill>
                  <a:latin typeface="Arial" panose="020B0604020202020204" pitchFamily="34" charset="0"/>
                  <a:cs typeface="Arial" panose="020B0604020202020204" pitchFamily="34" charset="0"/>
                </a:endParaRPr>
              </a:p>
            </p:txBody>
          </p:sp>
          <p:sp>
            <p:nvSpPr>
              <p:cNvPr id="27" name="Isosceles Triangle 26">
                <a:extLst>
                  <a:ext uri="{FF2B5EF4-FFF2-40B4-BE49-F238E27FC236}">
                    <a16:creationId xmlns:a16="http://schemas.microsoft.com/office/drawing/2014/main" id="{5D2A0D50-EEEA-45E7-B3A2-5C55EA0C7647}"/>
                  </a:ext>
                </a:extLst>
              </p:cNvPr>
              <p:cNvSpPr/>
              <p:nvPr/>
            </p:nvSpPr>
            <p:spPr bwMode="auto">
              <a:xfrm rot="5400000">
                <a:off x="9500273" y="3071790"/>
                <a:ext cx="881906" cy="138318"/>
              </a:xfrm>
              <a:prstGeom prst="triangle">
                <a:avLst/>
              </a:prstGeom>
              <a:solidFill>
                <a:srgbClr val="3B839F"/>
              </a:solidFill>
              <a:ln w="9525" cap="flat" cmpd="sng" algn="ctr">
                <a:noFill/>
                <a:prstDash val="solid"/>
                <a:round/>
                <a:headEnd type="none" w="med" len="med"/>
                <a:tailEnd type="none" w="med" len="med"/>
              </a:ln>
              <a:effectLst/>
            </p:spPr>
            <p:txBody>
              <a:bodyPr vert="horz" wrap="square" lIns="72726" tIns="36363" rIns="72726" bIns="36363" numCol="1" rtlCol="0" anchor="ctr" anchorCtr="0" compatLnSpc="1">
                <a:prstTxWarp prst="textNoShape">
                  <a:avLst/>
                </a:prstTxWarp>
                <a:noAutofit/>
              </a:bodyPr>
              <a:lstStyle/>
              <a:p>
                <a:pPr algn="ctr" defTabSz="727272" fontAlgn="base">
                  <a:spcBef>
                    <a:spcPct val="0"/>
                  </a:spcBef>
                  <a:spcAft>
                    <a:spcPct val="0"/>
                  </a:spcAft>
                </a:pPr>
                <a:endParaRPr lang="en-US" sz="1400" b="1" dirty="0">
                  <a:solidFill>
                    <a:srgbClr val="FF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27BC99-8C57-43D6-BA42-203C87C28FAF}"/>
                  </a:ext>
                </a:extLst>
              </p:cNvPr>
              <p:cNvSpPr/>
              <p:nvPr/>
            </p:nvSpPr>
            <p:spPr>
              <a:xfrm>
                <a:off x="6066907" y="2384588"/>
                <a:ext cx="1860171" cy="1512722"/>
              </a:xfrm>
              <a:prstGeom prst="rect">
                <a:avLst/>
              </a:prstGeom>
            </p:spPr>
            <p:txBody>
              <a:bodyPr wrap="square">
                <a:spAutoFit/>
              </a:bodyPr>
              <a:lstStyle/>
              <a:p>
                <a:pPr marL="179388" lvl="1" indent="-179388"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anabole Therapie</a:t>
                </a:r>
              </a:p>
              <a:p>
                <a:pPr marL="358775" lvl="1" indent="-180975" defTabSz="424242" eaLnBrk="0" fontAlgn="base" hangingPunct="0">
                  <a:lnSpc>
                    <a:spcPct val="95000"/>
                  </a:lnSpc>
                  <a:spcBef>
                    <a:spcPts val="300"/>
                  </a:spcBef>
                  <a:spcAft>
                    <a:spcPct val="0"/>
                  </a:spcAft>
                  <a:buClr>
                    <a:srgbClr val="3B839F"/>
                  </a:buClr>
                  <a:buFont typeface="Symbol" panose="05050102010706020507" pitchFamily="18" charset="2"/>
                  <a:buChar char="-"/>
                  <a:defRPr/>
                </a:pPr>
                <a:r>
                  <a:rPr lang="de-DE" sz="1400" spc="-10" dirty="0">
                    <a:solidFill>
                      <a:srgbClr val="515151"/>
                    </a:solidFill>
                  </a:rPr>
                  <a:t>Teriparatid</a:t>
                </a:r>
              </a:p>
              <a:p>
                <a:pPr marL="358775" lvl="1" indent="-180975" defTabSz="424242" eaLnBrk="0" fontAlgn="base" hangingPunct="0">
                  <a:lnSpc>
                    <a:spcPct val="95000"/>
                  </a:lnSpc>
                  <a:spcBef>
                    <a:spcPts val="300"/>
                  </a:spcBef>
                  <a:spcAft>
                    <a:spcPct val="0"/>
                  </a:spcAft>
                  <a:buClr>
                    <a:srgbClr val="3B839F"/>
                  </a:buClr>
                  <a:buFont typeface="Symbol" panose="05050102010706020507" pitchFamily="18" charset="2"/>
                  <a:buChar char="-"/>
                  <a:defRPr/>
                </a:pPr>
                <a:r>
                  <a:rPr lang="de-DE" sz="1400" spc="-10" dirty="0">
                    <a:solidFill>
                      <a:srgbClr val="515151"/>
                    </a:solidFill>
                  </a:rPr>
                  <a:t>Abaloparatid</a:t>
                </a:r>
              </a:p>
              <a:p>
                <a:pPr marL="358775" lvl="1" indent="-180975" defTabSz="424242" eaLnBrk="0" fontAlgn="base" hangingPunct="0">
                  <a:lnSpc>
                    <a:spcPct val="95000"/>
                  </a:lnSpc>
                  <a:spcBef>
                    <a:spcPts val="300"/>
                  </a:spcBef>
                  <a:spcAft>
                    <a:spcPct val="0"/>
                  </a:spcAft>
                  <a:buClr>
                    <a:srgbClr val="3B839F"/>
                  </a:buClr>
                  <a:buFont typeface="Symbol" panose="05050102010706020507" pitchFamily="18" charset="2"/>
                  <a:buChar char="-"/>
                  <a:defRPr/>
                </a:pPr>
                <a:r>
                  <a:rPr lang="de-DE" sz="1400" spc="-10" dirty="0">
                    <a:solidFill>
                      <a:srgbClr val="515151"/>
                    </a:solidFill>
                  </a:rPr>
                  <a:t>Romosozumab </a:t>
                </a:r>
              </a:p>
              <a:p>
                <a:pPr marL="179388" lvl="1" indent="-179388"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Denosumab</a:t>
                </a:r>
              </a:p>
              <a:p>
                <a:pPr marL="179388" lvl="1" indent="-179388" defTabSz="424242" eaLnBrk="0" fontAlgn="base" hangingPunct="0">
                  <a:lnSpc>
                    <a:spcPct val="95000"/>
                  </a:lnSpc>
                  <a:spcBef>
                    <a:spcPts val="300"/>
                  </a:spcBef>
                  <a:spcAft>
                    <a:spcPct val="0"/>
                  </a:spcAft>
                  <a:buClr>
                    <a:srgbClr val="3B839F"/>
                  </a:buClr>
                  <a:buFont typeface="Wingdings" pitchFamily="2" charset="2"/>
                  <a:buChar char="§"/>
                  <a:defRPr/>
                </a:pPr>
                <a:r>
                  <a:rPr lang="de-DE" sz="1400" spc="-10" dirty="0">
                    <a:solidFill>
                      <a:srgbClr val="515151"/>
                    </a:solidFill>
                  </a:rPr>
                  <a:t>Zoledronat</a:t>
                </a:r>
              </a:p>
            </p:txBody>
          </p:sp>
          <p:sp>
            <p:nvSpPr>
              <p:cNvPr id="42" name="Textfeld 41">
                <a:extLst>
                  <a:ext uri="{FF2B5EF4-FFF2-40B4-BE49-F238E27FC236}">
                    <a16:creationId xmlns:a16="http://schemas.microsoft.com/office/drawing/2014/main" id="{DDCACE18-3EFF-41D0-A499-A923B89CEDC0}"/>
                  </a:ext>
                </a:extLst>
              </p:cNvPr>
              <p:cNvSpPr txBox="1"/>
              <p:nvPr/>
            </p:nvSpPr>
            <p:spPr>
              <a:xfrm>
                <a:off x="4126924" y="2699996"/>
                <a:ext cx="1437327" cy="881906"/>
              </a:xfrm>
              <a:prstGeom prst="rect">
                <a:avLst/>
              </a:prstGeom>
              <a:solidFill>
                <a:srgbClr val="E5656B"/>
              </a:solidFill>
              <a:ln w="19050">
                <a:noFill/>
              </a:ln>
            </p:spPr>
            <p:txBody>
              <a:bodyPr wrap="square" rtlCol="0" anchor="ctr" anchorCtr="0">
                <a:noAutofit/>
              </a:bodyPr>
              <a:lstStyle/>
              <a:p>
                <a:pPr algn="ctr"/>
                <a:r>
                  <a:rPr lang="de-DE" sz="1600" b="1" dirty="0">
                    <a:solidFill>
                      <a:schemeClr val="bg1"/>
                    </a:solidFill>
                    <a:cs typeface="Calibri" panose="020F0502020204030204" pitchFamily="34" charset="0"/>
                  </a:rPr>
                  <a:t>sehr hohes Risiko</a:t>
                </a:r>
              </a:p>
            </p:txBody>
          </p:sp>
        </p:grpSp>
      </p:grpSp>
    </p:spTree>
    <p:extLst>
      <p:ext uri="{BB962C8B-B14F-4D97-AF65-F5344CB8AC3E}">
        <p14:creationId xmlns:p14="http://schemas.microsoft.com/office/powerpoint/2010/main" val="40160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ACD108-30FD-4515-9510-A942F84FD5BA}"/>
              </a:ext>
            </a:extLst>
          </p:cNvPr>
          <p:cNvSpPr>
            <a:spLocks noGrp="1"/>
          </p:cNvSpPr>
          <p:nvPr>
            <p:ph type="title"/>
          </p:nvPr>
        </p:nvSpPr>
        <p:spPr/>
        <p:txBody>
          <a:bodyPr/>
          <a:lstStyle/>
          <a:p>
            <a:r>
              <a:rPr lang="de-DE" dirty="0"/>
              <a:t>Abbruch der Denosumab-Therapie bei Osteoporose</a:t>
            </a:r>
            <a:endParaRPr lang="de-DE" strike="sngStrike" dirty="0"/>
          </a:p>
        </p:txBody>
      </p:sp>
      <p:sp>
        <p:nvSpPr>
          <p:cNvPr id="3" name="Text Placeholder 2">
            <a:extLst>
              <a:ext uri="{FF2B5EF4-FFF2-40B4-BE49-F238E27FC236}">
                <a16:creationId xmlns:a16="http://schemas.microsoft.com/office/drawing/2014/main" id="{4C65F210-DAA2-45A2-A91E-30A74A31FAA1}"/>
              </a:ext>
            </a:extLst>
          </p:cNvPr>
          <p:cNvSpPr>
            <a:spLocks noGrp="1"/>
          </p:cNvSpPr>
          <p:nvPr>
            <p:ph type="body" sz="quarter" idx="10"/>
          </p:nvPr>
        </p:nvSpPr>
        <p:spPr/>
        <p:txBody>
          <a:bodyPr/>
          <a:lstStyle/>
          <a:p>
            <a:r>
              <a:rPr lang="en-US" sz="800" dirty="0"/>
              <a:t>ECTS = European Calcified Tissue Society.</a:t>
            </a:r>
          </a:p>
          <a:p>
            <a:r>
              <a:rPr lang="en-US" dirty="0" err="1">
                <a:solidFill>
                  <a:srgbClr val="3B839F"/>
                </a:solidFill>
              </a:rPr>
              <a:t>Tsourdi</a:t>
            </a:r>
            <a:r>
              <a:rPr lang="en-US" dirty="0">
                <a:solidFill>
                  <a:srgbClr val="3B839F"/>
                </a:solidFill>
              </a:rPr>
              <a:t> E et al. Bone 2017; 105: 11</a:t>
            </a:r>
            <a:r>
              <a:rPr lang="de-de" dirty="0">
                <a:solidFill>
                  <a:srgbClr val="3B839F"/>
                </a:solidFill>
              </a:rPr>
              <a:t>–</a:t>
            </a:r>
            <a:r>
              <a:rPr lang="en-US" dirty="0">
                <a:solidFill>
                  <a:srgbClr val="3B839F"/>
                </a:solidFill>
              </a:rPr>
              <a:t>17.</a:t>
            </a:r>
            <a:endParaRPr lang="de-DE" dirty="0">
              <a:solidFill>
                <a:srgbClr val="3B839F"/>
              </a:solidFill>
            </a:endParaRPr>
          </a:p>
        </p:txBody>
      </p:sp>
      <p:grpSp>
        <p:nvGrpSpPr>
          <p:cNvPr id="32" name="Gruppieren 31">
            <a:extLst>
              <a:ext uri="{FF2B5EF4-FFF2-40B4-BE49-F238E27FC236}">
                <a16:creationId xmlns:a16="http://schemas.microsoft.com/office/drawing/2014/main" id="{4A87AE35-4C56-4032-8488-784114E49C7C}"/>
              </a:ext>
            </a:extLst>
          </p:cNvPr>
          <p:cNvGrpSpPr/>
          <p:nvPr/>
        </p:nvGrpSpPr>
        <p:grpSpPr>
          <a:xfrm>
            <a:off x="1799004" y="1850587"/>
            <a:ext cx="8593991" cy="3786096"/>
            <a:chOff x="847831" y="4286115"/>
            <a:chExt cx="7771948" cy="1983756"/>
          </a:xfrm>
        </p:grpSpPr>
        <p:sp>
          <p:nvSpPr>
            <p:cNvPr id="8" name="Textfeld 7">
              <a:extLst>
                <a:ext uri="{FF2B5EF4-FFF2-40B4-BE49-F238E27FC236}">
                  <a16:creationId xmlns:a16="http://schemas.microsoft.com/office/drawing/2014/main" id="{589A0389-AF5A-47D5-9DDD-E66E55A4204E}"/>
                </a:ext>
              </a:extLst>
            </p:cNvPr>
            <p:cNvSpPr txBox="1"/>
            <p:nvPr/>
          </p:nvSpPr>
          <p:spPr>
            <a:xfrm>
              <a:off x="927306" y="4570715"/>
              <a:ext cx="2410070" cy="406467"/>
            </a:xfrm>
            <a:prstGeom prst="rect">
              <a:avLst/>
            </a:prstGeom>
            <a:solidFill>
              <a:srgbClr val="3B839F"/>
            </a:solidFill>
            <a:ln>
              <a:noFill/>
            </a:ln>
          </p:spPr>
          <p:txBody>
            <a:bodyPr wrap="square" rtlCol="0" anchor="ctr" anchorCtr="0">
              <a:noAutofit/>
            </a:bodyPr>
            <a:lstStyle/>
            <a:p>
              <a:pPr algn="ctr">
                <a:lnSpc>
                  <a:spcPct val="95000"/>
                </a:lnSpc>
              </a:pPr>
              <a:r>
                <a:rPr lang="de-DE" sz="1600" dirty="0">
                  <a:solidFill>
                    <a:schemeClr val="bg1"/>
                  </a:solidFill>
                  <a:latin typeface="Arial" panose="020B0604020202020204" pitchFamily="34" charset="0"/>
                  <a:cs typeface="Arial" panose="020B0604020202020204" pitchFamily="34" charset="0"/>
                </a:rPr>
                <a:t>hohes Frakturrisiko</a:t>
              </a:r>
            </a:p>
          </p:txBody>
        </p:sp>
        <p:sp>
          <p:nvSpPr>
            <p:cNvPr id="9" name="Textfeld 8">
              <a:extLst>
                <a:ext uri="{FF2B5EF4-FFF2-40B4-BE49-F238E27FC236}">
                  <a16:creationId xmlns:a16="http://schemas.microsoft.com/office/drawing/2014/main" id="{51E27662-27D2-4DB6-A1E7-140EA4D5CEDE}"/>
                </a:ext>
              </a:extLst>
            </p:cNvPr>
            <p:cNvSpPr txBox="1"/>
            <p:nvPr/>
          </p:nvSpPr>
          <p:spPr>
            <a:xfrm>
              <a:off x="927306" y="5244250"/>
              <a:ext cx="2410070" cy="406467"/>
            </a:xfrm>
            <a:prstGeom prst="rect">
              <a:avLst/>
            </a:prstGeom>
            <a:solidFill>
              <a:schemeClr val="accent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Fortsetzen der Denosumab-Behandlung bis zu 10 Jahre</a:t>
              </a:r>
            </a:p>
          </p:txBody>
        </p:sp>
        <p:sp>
          <p:nvSpPr>
            <p:cNvPr id="11" name="Textfeld 10">
              <a:extLst>
                <a:ext uri="{FF2B5EF4-FFF2-40B4-BE49-F238E27FC236}">
                  <a16:creationId xmlns:a16="http://schemas.microsoft.com/office/drawing/2014/main" id="{2D484789-A44F-41B2-A541-6BDB1FDD0B66}"/>
                </a:ext>
              </a:extLst>
            </p:cNvPr>
            <p:cNvSpPr txBox="1"/>
            <p:nvPr/>
          </p:nvSpPr>
          <p:spPr>
            <a:xfrm>
              <a:off x="3632603" y="4570715"/>
              <a:ext cx="4987176" cy="406467"/>
            </a:xfrm>
            <a:prstGeom prst="rect">
              <a:avLst/>
            </a:prstGeom>
            <a:solidFill>
              <a:srgbClr val="3B839F"/>
            </a:solidFill>
            <a:ln>
              <a:noFill/>
            </a:ln>
          </p:spPr>
          <p:txBody>
            <a:bodyPr wrap="square" rtlCol="0" anchor="ctr" anchorCtr="0">
              <a:noAutofit/>
            </a:bodyPr>
            <a:lstStyle/>
            <a:p>
              <a:pPr algn="ctr">
                <a:lnSpc>
                  <a:spcPct val="95000"/>
                </a:lnSpc>
              </a:pPr>
              <a:r>
                <a:rPr lang="de-DE" sz="1600" dirty="0">
                  <a:solidFill>
                    <a:schemeClr val="bg1"/>
                  </a:solidFill>
                  <a:latin typeface="Arial" panose="020B0604020202020204" pitchFamily="34" charset="0"/>
                  <a:cs typeface="Arial" panose="020B0604020202020204" pitchFamily="34" charset="0"/>
                </a:rPr>
                <a:t>niedriges Frakturrisiko</a:t>
              </a:r>
            </a:p>
          </p:txBody>
        </p:sp>
        <p:sp>
          <p:nvSpPr>
            <p:cNvPr id="12" name="Textfeld 11">
              <a:extLst>
                <a:ext uri="{FF2B5EF4-FFF2-40B4-BE49-F238E27FC236}">
                  <a16:creationId xmlns:a16="http://schemas.microsoft.com/office/drawing/2014/main" id="{D5F4A67F-ABE5-401C-8099-7684D63C0E9E}"/>
                </a:ext>
              </a:extLst>
            </p:cNvPr>
            <p:cNvSpPr txBox="1"/>
            <p:nvPr/>
          </p:nvSpPr>
          <p:spPr>
            <a:xfrm>
              <a:off x="3632603" y="5244250"/>
              <a:ext cx="2410070" cy="406467"/>
            </a:xfrm>
            <a:prstGeom prst="rect">
              <a:avLst/>
            </a:prstGeom>
            <a:solidFill>
              <a:schemeClr val="accent3">
                <a:lumMod val="40000"/>
                <a:lumOff val="6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rgbClr val="515151"/>
                  </a:solidFill>
                </a:rPr>
                <a:t>Absetzen der Denosumab-Behandlung nach 5 Jahren</a:t>
              </a:r>
            </a:p>
          </p:txBody>
        </p:sp>
        <p:sp>
          <p:nvSpPr>
            <p:cNvPr id="13" name="Textfeld 12">
              <a:extLst>
                <a:ext uri="{FF2B5EF4-FFF2-40B4-BE49-F238E27FC236}">
                  <a16:creationId xmlns:a16="http://schemas.microsoft.com/office/drawing/2014/main" id="{A8AD266F-4298-4CC5-8AE6-036DBF295922}"/>
                </a:ext>
              </a:extLst>
            </p:cNvPr>
            <p:cNvSpPr txBox="1"/>
            <p:nvPr/>
          </p:nvSpPr>
          <p:spPr>
            <a:xfrm>
              <a:off x="6209708" y="5244250"/>
              <a:ext cx="2410070" cy="406467"/>
            </a:xfrm>
            <a:prstGeom prst="rect">
              <a:avLst/>
            </a:prstGeom>
            <a:solidFill>
              <a:schemeClr val="accent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Fortsetzen der Denosumab-Behandlung bis zu 10 Jahre</a:t>
              </a:r>
            </a:p>
          </p:txBody>
        </p:sp>
        <p:sp>
          <p:nvSpPr>
            <p:cNvPr id="14" name="Textfeld 13">
              <a:extLst>
                <a:ext uri="{FF2B5EF4-FFF2-40B4-BE49-F238E27FC236}">
                  <a16:creationId xmlns:a16="http://schemas.microsoft.com/office/drawing/2014/main" id="{79899EAF-78B7-42E1-8117-E833A39A4C63}"/>
                </a:ext>
              </a:extLst>
            </p:cNvPr>
            <p:cNvSpPr txBox="1"/>
            <p:nvPr/>
          </p:nvSpPr>
          <p:spPr>
            <a:xfrm>
              <a:off x="3632603" y="5863404"/>
              <a:ext cx="2410070" cy="406467"/>
            </a:xfrm>
            <a:prstGeom prst="rect">
              <a:avLst/>
            </a:prstGeom>
            <a:solidFill>
              <a:schemeClr val="accent3">
                <a:lumMod val="40000"/>
                <a:lumOff val="6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rgbClr val="515151"/>
                  </a:solidFill>
                </a:rPr>
                <a:t>Fortsetzen der Behandlung </a:t>
              </a:r>
              <a:br>
                <a:rPr lang="de-DE" dirty="0">
                  <a:solidFill>
                    <a:srgbClr val="515151"/>
                  </a:solidFill>
                </a:rPr>
              </a:br>
              <a:r>
                <a:rPr lang="de-DE" dirty="0">
                  <a:solidFill>
                    <a:srgbClr val="515151"/>
                  </a:solidFill>
                </a:rPr>
                <a:t>mit Bisphosphonaten</a:t>
              </a:r>
            </a:p>
          </p:txBody>
        </p:sp>
        <p:cxnSp>
          <p:nvCxnSpPr>
            <p:cNvPr id="6" name="Gerade Verbindung mit Pfeil 5">
              <a:extLst>
                <a:ext uri="{FF2B5EF4-FFF2-40B4-BE49-F238E27FC236}">
                  <a16:creationId xmlns:a16="http://schemas.microsoft.com/office/drawing/2014/main" id="{1FA8A0FD-B644-4903-99F8-E4C78ABD110B}"/>
                </a:ext>
              </a:extLst>
            </p:cNvPr>
            <p:cNvCxnSpPr>
              <a:cxnSpLocks/>
              <a:stCxn id="8" idx="2"/>
              <a:endCxn id="9" idx="0"/>
            </p:cNvCxnSpPr>
            <p:nvPr/>
          </p:nvCxnSpPr>
          <p:spPr bwMode="auto">
            <a:xfrm>
              <a:off x="2132341" y="4977182"/>
              <a:ext cx="0" cy="267068"/>
            </a:xfrm>
            <a:prstGeom prst="straightConnector1">
              <a:avLst/>
            </a:prstGeom>
            <a:noFill/>
            <a:ln w="19050" cap="flat" cmpd="sng" algn="ctr">
              <a:solidFill>
                <a:srgbClr val="515151"/>
              </a:solidFill>
              <a:prstDash val="solid"/>
              <a:round/>
              <a:headEnd type="none" w="med" len="med"/>
              <a:tailEnd type="triangle"/>
            </a:ln>
            <a:effectLst/>
          </p:spPr>
        </p:cxnSp>
        <p:cxnSp>
          <p:nvCxnSpPr>
            <p:cNvPr id="18" name="Gerade Verbindung mit Pfeil 17">
              <a:extLst>
                <a:ext uri="{FF2B5EF4-FFF2-40B4-BE49-F238E27FC236}">
                  <a16:creationId xmlns:a16="http://schemas.microsoft.com/office/drawing/2014/main" id="{65A3FBAA-245E-40F4-AB86-A739D09BCA43}"/>
                </a:ext>
              </a:extLst>
            </p:cNvPr>
            <p:cNvCxnSpPr>
              <a:cxnSpLocks/>
              <a:stCxn id="12" idx="2"/>
              <a:endCxn id="14" idx="0"/>
            </p:cNvCxnSpPr>
            <p:nvPr/>
          </p:nvCxnSpPr>
          <p:spPr bwMode="auto">
            <a:xfrm>
              <a:off x="4837638" y="5650717"/>
              <a:ext cx="0" cy="212687"/>
            </a:xfrm>
            <a:prstGeom prst="straightConnector1">
              <a:avLst/>
            </a:prstGeom>
            <a:noFill/>
            <a:ln w="19050" cap="flat" cmpd="sng" algn="ctr">
              <a:solidFill>
                <a:srgbClr val="515151"/>
              </a:solidFill>
              <a:prstDash val="solid"/>
              <a:round/>
              <a:headEnd type="none" w="med" len="med"/>
              <a:tailEnd type="triangle"/>
            </a:ln>
            <a:effectLst/>
          </p:spPr>
        </p:cxnSp>
        <p:cxnSp>
          <p:nvCxnSpPr>
            <p:cNvPr id="24" name="Gerade Verbindung mit Pfeil 23">
              <a:extLst>
                <a:ext uri="{FF2B5EF4-FFF2-40B4-BE49-F238E27FC236}">
                  <a16:creationId xmlns:a16="http://schemas.microsoft.com/office/drawing/2014/main" id="{CB044738-17E8-482A-812A-BF9C313ECB20}"/>
                </a:ext>
              </a:extLst>
            </p:cNvPr>
            <p:cNvCxnSpPr/>
            <p:nvPr/>
          </p:nvCxnSpPr>
          <p:spPr bwMode="auto">
            <a:xfrm>
              <a:off x="4837638" y="4977181"/>
              <a:ext cx="0" cy="272327"/>
            </a:xfrm>
            <a:prstGeom prst="straightConnector1">
              <a:avLst/>
            </a:prstGeom>
            <a:noFill/>
            <a:ln w="19050" cap="flat" cmpd="sng" algn="ctr">
              <a:solidFill>
                <a:srgbClr val="515151"/>
              </a:solidFill>
              <a:prstDash val="solid"/>
              <a:round/>
              <a:headEnd type="none" w="med" len="med"/>
              <a:tailEnd type="triangle"/>
            </a:ln>
            <a:effectLst/>
          </p:spPr>
        </p:cxnSp>
        <p:cxnSp>
          <p:nvCxnSpPr>
            <p:cNvPr id="25" name="Gerade Verbindung mit Pfeil 24">
              <a:extLst>
                <a:ext uri="{FF2B5EF4-FFF2-40B4-BE49-F238E27FC236}">
                  <a16:creationId xmlns:a16="http://schemas.microsoft.com/office/drawing/2014/main" id="{4E66F301-819B-4849-B789-7C4F267317D3}"/>
                </a:ext>
              </a:extLst>
            </p:cNvPr>
            <p:cNvCxnSpPr/>
            <p:nvPr/>
          </p:nvCxnSpPr>
          <p:spPr bwMode="auto">
            <a:xfrm>
              <a:off x="7414743" y="4977181"/>
              <a:ext cx="0" cy="272327"/>
            </a:xfrm>
            <a:prstGeom prst="straightConnector1">
              <a:avLst/>
            </a:prstGeom>
            <a:noFill/>
            <a:ln w="19050" cap="flat" cmpd="sng" algn="ctr">
              <a:solidFill>
                <a:srgbClr val="515151"/>
              </a:solidFill>
              <a:prstDash val="solid"/>
              <a:round/>
              <a:headEnd type="none" w="med" len="med"/>
              <a:tailEnd type="triangle"/>
            </a:ln>
            <a:effectLst/>
          </p:spPr>
        </p:cxnSp>
        <p:sp>
          <p:nvSpPr>
            <p:cNvPr id="26" name="TextBox 15">
              <a:extLst>
                <a:ext uri="{FF2B5EF4-FFF2-40B4-BE49-F238E27FC236}">
                  <a16:creationId xmlns:a16="http://schemas.microsoft.com/office/drawing/2014/main" id="{23D3C410-07AF-4337-85EE-CEBBD2FE14DB}"/>
                </a:ext>
              </a:extLst>
            </p:cNvPr>
            <p:cNvSpPr txBox="1"/>
            <p:nvPr/>
          </p:nvSpPr>
          <p:spPr>
            <a:xfrm>
              <a:off x="847831" y="4286115"/>
              <a:ext cx="2610781" cy="177388"/>
            </a:xfrm>
            <a:prstGeom prst="rect">
              <a:avLst/>
            </a:prstGeom>
            <a:noFill/>
          </p:spPr>
          <p:txBody>
            <a:bodyPr wrap="square" rtlCol="0">
              <a:spAutoFit/>
            </a:bodyPr>
            <a:lstStyle/>
            <a:p>
              <a:pPr defTabSz="727272">
                <a:defRPr/>
              </a:pPr>
              <a:r>
                <a:rPr lang="de-DE" sz="1600" b="1" dirty="0">
                  <a:solidFill>
                    <a:srgbClr val="515151"/>
                  </a:solidFill>
                  <a:latin typeface="Arial"/>
                </a:rPr>
                <a:t>Empfehlungen der ECTS</a:t>
              </a:r>
              <a:endParaRPr lang="de-de" sz="1600" b="1" dirty="0">
                <a:solidFill>
                  <a:srgbClr val="515151"/>
                </a:solidFill>
                <a:latin typeface="Arial"/>
              </a:endParaRPr>
            </a:p>
          </p:txBody>
        </p:sp>
        <p:sp>
          <p:nvSpPr>
            <p:cNvPr id="30" name="TextBox 15">
              <a:extLst>
                <a:ext uri="{FF2B5EF4-FFF2-40B4-BE49-F238E27FC236}">
                  <a16:creationId xmlns:a16="http://schemas.microsoft.com/office/drawing/2014/main" id="{F947FD93-9FAA-49DD-AC5D-A15717BF85AD}"/>
                </a:ext>
              </a:extLst>
            </p:cNvPr>
            <p:cNvSpPr txBox="1"/>
            <p:nvPr/>
          </p:nvSpPr>
          <p:spPr>
            <a:xfrm>
              <a:off x="4879601" y="4973063"/>
              <a:ext cx="2610781" cy="276999"/>
            </a:xfrm>
            <a:prstGeom prst="rect">
              <a:avLst/>
            </a:prstGeom>
            <a:noFill/>
          </p:spPr>
          <p:txBody>
            <a:bodyPr wrap="square" rtlCol="0">
              <a:spAutoFit/>
            </a:bodyPr>
            <a:lstStyle/>
            <a:p>
              <a:pPr algn="ctr" defTabSz="727272">
                <a:defRPr/>
              </a:pPr>
              <a:r>
                <a:rPr lang="de-DE" sz="1200" dirty="0">
                  <a:solidFill>
                    <a:srgbClr val="515151"/>
                  </a:solidFill>
                  <a:latin typeface="Arial"/>
                </a:rPr>
                <a:t>alternativ</a:t>
              </a:r>
              <a:endParaRPr lang="de-de" sz="1200" dirty="0">
                <a:solidFill>
                  <a:srgbClr val="515151"/>
                </a:solidFill>
                <a:latin typeface="Arial"/>
              </a:endParaRPr>
            </a:p>
          </p:txBody>
        </p:sp>
      </p:grpSp>
      <p:sp>
        <p:nvSpPr>
          <p:cNvPr id="17" name="Freihandform 11">
            <a:extLst>
              <a:ext uri="{FF2B5EF4-FFF2-40B4-BE49-F238E27FC236}">
                <a16:creationId xmlns:a16="http://schemas.microsoft.com/office/drawing/2014/main" id="{1E9068B6-B25A-4273-BF2D-15C0285B2345}"/>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Systematischer Review und Positionspapier der ECTS 2017</a:t>
            </a:r>
            <a:endParaRPr lang="de-DE" sz="1600" dirty="0">
              <a:solidFill>
                <a:srgbClr val="3B839F"/>
              </a:solidFill>
              <a:latin typeface="Arial"/>
            </a:endParaRPr>
          </a:p>
        </p:txBody>
      </p:sp>
    </p:spTree>
    <p:extLst>
      <p:ext uri="{BB962C8B-B14F-4D97-AF65-F5344CB8AC3E}">
        <p14:creationId xmlns:p14="http://schemas.microsoft.com/office/powerpoint/2010/main" val="8444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EC03D-0F21-439F-8C44-46B63A3006F4}"/>
              </a:ext>
            </a:extLst>
          </p:cNvPr>
          <p:cNvSpPr>
            <a:spLocks noGrp="1"/>
          </p:cNvSpPr>
          <p:nvPr>
            <p:ph idx="1"/>
          </p:nvPr>
        </p:nvSpPr>
        <p:spPr>
          <a:xfrm>
            <a:off x="661989" y="1725613"/>
            <a:ext cx="10856722" cy="4697013"/>
          </a:xfrm>
        </p:spPr>
        <p:txBody>
          <a:bodyPr/>
          <a:lstStyle/>
          <a:p>
            <a:pPr>
              <a:lnSpc>
                <a:spcPct val="100000"/>
              </a:lnSpc>
              <a:spcBef>
                <a:spcPts val="600"/>
              </a:spcBef>
            </a:pPr>
            <a:r>
              <a:rPr lang="de-DE" sz="1800" dirty="0"/>
              <a:t>Bei Patienten mit </a:t>
            </a:r>
            <a:r>
              <a:rPr lang="de-DE" sz="1800" b="1" dirty="0"/>
              <a:t>hohem Frakturrisiko </a:t>
            </a:r>
            <a:r>
              <a:rPr lang="de-DE" sz="1800" dirty="0"/>
              <a:t>wird empfohlen, die Denosumab-Behandlung für bis zu 10 Jahre fortzuführen.</a:t>
            </a:r>
          </a:p>
          <a:p>
            <a:pPr>
              <a:lnSpc>
                <a:spcPct val="100000"/>
              </a:lnSpc>
              <a:spcBef>
                <a:spcPts val="600"/>
              </a:spcBef>
            </a:pPr>
            <a:r>
              <a:rPr lang="de-DE" sz="1800" dirty="0"/>
              <a:t>Bei Patienten mit </a:t>
            </a:r>
            <a:r>
              <a:rPr lang="de-DE" sz="1800" b="1" dirty="0"/>
              <a:t>niedrigem Frakturrisiko </a:t>
            </a:r>
            <a:r>
              <a:rPr lang="de-DE" sz="1800" dirty="0"/>
              <a:t>ist das Absetzen der Denosumab-Behandlung nach 5 Jahren möglich.</a:t>
            </a:r>
          </a:p>
          <a:p>
            <a:pPr>
              <a:lnSpc>
                <a:spcPct val="100000"/>
              </a:lnSpc>
              <a:spcBef>
                <a:spcPts val="600"/>
              </a:spcBef>
            </a:pPr>
            <a:r>
              <a:rPr lang="de-DE" sz="1800" dirty="0"/>
              <a:t>Es wird empfohlen, die Behandlung mit Bisphosphonaten fortzuführen, um eine Umkehr des Knochenumbaus zu verhindern.</a:t>
            </a:r>
          </a:p>
          <a:p>
            <a:pPr>
              <a:lnSpc>
                <a:spcPct val="100000"/>
              </a:lnSpc>
              <a:spcBef>
                <a:spcPts val="600"/>
              </a:spcBef>
            </a:pPr>
            <a:r>
              <a:rPr lang="de-DE" sz="1800" dirty="0"/>
              <a:t>Alternativ kann eine Weiterführung der Therapie mit Denosumab (bis zu 10 Jahre) in Erwägung gezogen werden.</a:t>
            </a:r>
          </a:p>
          <a:p>
            <a:pPr>
              <a:lnSpc>
                <a:spcPct val="100000"/>
              </a:lnSpc>
              <a:spcBef>
                <a:spcPts val="600"/>
              </a:spcBef>
            </a:pPr>
            <a:r>
              <a:rPr lang="de-DE" sz="1800" dirty="0"/>
              <a:t>Die optimale Anschlusstherapie ist derzeit nicht bekannt.</a:t>
            </a:r>
          </a:p>
          <a:p>
            <a:pPr>
              <a:lnSpc>
                <a:spcPct val="100000"/>
              </a:lnSpc>
              <a:spcBef>
                <a:spcPts val="600"/>
              </a:spcBef>
            </a:pPr>
            <a:r>
              <a:rPr lang="de-DE" sz="1800" dirty="0"/>
              <a:t>Wenn keine alternative antiresorptive Therapie nach Absetzen von Denosumab eingeleitet wird, sollte eine Reevaluation nach 1–1,5 Jahren nach der letzten Denosumab-Injektion durchgeführt werden.</a:t>
            </a:r>
          </a:p>
          <a:p>
            <a:pPr>
              <a:lnSpc>
                <a:spcPct val="100000"/>
              </a:lnSpc>
              <a:spcBef>
                <a:spcPts val="600"/>
              </a:spcBef>
            </a:pPr>
            <a:r>
              <a:rPr lang="de-DE" sz="1800" dirty="0"/>
              <a:t>Liegen </a:t>
            </a:r>
            <a:r>
              <a:rPr lang="de-DE" sz="1800" b="1" dirty="0"/>
              <a:t>Kontraindikationen</a:t>
            </a:r>
            <a:r>
              <a:rPr lang="de-DE" sz="1800" dirty="0"/>
              <a:t> gegen Bisphosphonate vor, können nach dem Absetzen von Denosumab selektive Estrogenrezeptormodulatoren (SERMs) als Anschlusstherapie in Erwägung gezogen werden.</a:t>
            </a:r>
          </a:p>
        </p:txBody>
      </p:sp>
      <p:sp>
        <p:nvSpPr>
          <p:cNvPr id="5" name="Title 4">
            <a:extLst>
              <a:ext uri="{FF2B5EF4-FFF2-40B4-BE49-F238E27FC236}">
                <a16:creationId xmlns:a16="http://schemas.microsoft.com/office/drawing/2014/main" id="{5AACD108-30FD-4515-9510-A942F84FD5BA}"/>
              </a:ext>
            </a:extLst>
          </p:cNvPr>
          <p:cNvSpPr>
            <a:spLocks noGrp="1"/>
          </p:cNvSpPr>
          <p:nvPr>
            <p:ph type="title"/>
          </p:nvPr>
        </p:nvSpPr>
        <p:spPr/>
        <p:txBody>
          <a:bodyPr/>
          <a:lstStyle/>
          <a:p>
            <a:r>
              <a:rPr lang="de-DE" dirty="0"/>
              <a:t>Abbruch der Denosumab-Therapie bei Osteoporose</a:t>
            </a:r>
            <a:endParaRPr lang="de-DE" strike="sngStrike" dirty="0"/>
          </a:p>
        </p:txBody>
      </p:sp>
      <p:sp>
        <p:nvSpPr>
          <p:cNvPr id="3" name="Text Placeholder 2">
            <a:extLst>
              <a:ext uri="{FF2B5EF4-FFF2-40B4-BE49-F238E27FC236}">
                <a16:creationId xmlns:a16="http://schemas.microsoft.com/office/drawing/2014/main" id="{4C65F210-DAA2-45A2-A91E-30A74A31FAA1}"/>
              </a:ext>
            </a:extLst>
          </p:cNvPr>
          <p:cNvSpPr>
            <a:spLocks noGrp="1"/>
          </p:cNvSpPr>
          <p:nvPr>
            <p:ph type="body" sz="quarter" idx="10"/>
          </p:nvPr>
        </p:nvSpPr>
        <p:spPr/>
        <p:txBody>
          <a:bodyPr/>
          <a:lstStyle/>
          <a:p>
            <a:r>
              <a:rPr lang="en-US" sz="800" dirty="0"/>
              <a:t>ECTS = European Calcified Tissue Society, SERMs = Estrogenrezeptormodulatoren.</a:t>
            </a:r>
          </a:p>
          <a:p>
            <a:r>
              <a:rPr lang="en-US" dirty="0">
                <a:solidFill>
                  <a:srgbClr val="3B839F"/>
                </a:solidFill>
              </a:rPr>
              <a:t>Tsourdi E et al. Bone 2017; 105:</a:t>
            </a:r>
            <a:r>
              <a:rPr lang="de-de" dirty="0">
                <a:solidFill>
                  <a:srgbClr val="3B839F"/>
                </a:solidFill>
              </a:rPr>
              <a:t> </a:t>
            </a:r>
            <a:r>
              <a:rPr lang="en-US" dirty="0">
                <a:solidFill>
                  <a:srgbClr val="3B839F"/>
                </a:solidFill>
              </a:rPr>
              <a:t>11</a:t>
            </a:r>
            <a:r>
              <a:rPr lang="de-de" dirty="0">
                <a:solidFill>
                  <a:srgbClr val="3B839F"/>
                </a:solidFill>
              </a:rPr>
              <a:t>–</a:t>
            </a:r>
            <a:r>
              <a:rPr lang="en-US" dirty="0">
                <a:solidFill>
                  <a:srgbClr val="3B839F"/>
                </a:solidFill>
              </a:rPr>
              <a:t>17.</a:t>
            </a:r>
            <a:endParaRPr lang="de-DE" dirty="0">
              <a:solidFill>
                <a:srgbClr val="3B839F"/>
              </a:solidFill>
            </a:endParaRPr>
          </a:p>
        </p:txBody>
      </p:sp>
      <p:sp>
        <p:nvSpPr>
          <p:cNvPr id="6" name="Freihandform 11">
            <a:extLst>
              <a:ext uri="{FF2B5EF4-FFF2-40B4-BE49-F238E27FC236}">
                <a16:creationId xmlns:a16="http://schemas.microsoft.com/office/drawing/2014/main" id="{81F70930-6664-411B-8E5B-3E05F513D3F4}"/>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Systematischer Review und Positionspapier der ECTS 2017</a:t>
            </a:r>
            <a:endParaRPr lang="de-DE" sz="1600" dirty="0">
              <a:solidFill>
                <a:srgbClr val="3B839F"/>
              </a:solidFill>
              <a:latin typeface="Arial"/>
            </a:endParaRPr>
          </a:p>
        </p:txBody>
      </p:sp>
    </p:spTree>
    <p:extLst>
      <p:ext uri="{BB962C8B-B14F-4D97-AF65-F5344CB8AC3E}">
        <p14:creationId xmlns:p14="http://schemas.microsoft.com/office/powerpoint/2010/main" val="340486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a:extLst>
              <a:ext uri="{FF2B5EF4-FFF2-40B4-BE49-F238E27FC236}">
                <a16:creationId xmlns:a16="http://schemas.microsoft.com/office/drawing/2014/main" id="{7E8855F1-B1C0-4F31-B259-92AD1B5F5FF8}"/>
              </a:ext>
            </a:extLst>
          </p:cNvPr>
          <p:cNvSpPr>
            <a:spLocks noGrp="1"/>
          </p:cNvSpPr>
          <p:nvPr>
            <p:ph type="title"/>
          </p:nvPr>
        </p:nvSpPr>
        <p:spPr/>
        <p:txBody>
          <a:bodyPr/>
          <a:lstStyle/>
          <a:p>
            <a:r>
              <a:rPr lang="de-AT" b="1" dirty="0"/>
              <a:t>Empfehlungen der ECTS zur Anschlusstherapie nach Denosumab (Stand 2020)</a:t>
            </a:r>
            <a:endParaRPr lang="de-DE" b="1" dirty="0"/>
          </a:p>
        </p:txBody>
      </p:sp>
      <p:sp>
        <p:nvSpPr>
          <p:cNvPr id="6" name="Textplatzhalter 5">
            <a:extLst>
              <a:ext uri="{FF2B5EF4-FFF2-40B4-BE49-F238E27FC236}">
                <a16:creationId xmlns:a16="http://schemas.microsoft.com/office/drawing/2014/main" id="{B35DF34B-0B74-44D9-827A-09D5C356FF50}"/>
              </a:ext>
            </a:extLst>
          </p:cNvPr>
          <p:cNvSpPr>
            <a:spLocks noGrp="1"/>
          </p:cNvSpPr>
          <p:nvPr>
            <p:ph type="body" sz="quarter" idx="10"/>
          </p:nvPr>
        </p:nvSpPr>
        <p:spPr>
          <a:xfrm>
            <a:off x="661988" y="6337006"/>
            <a:ext cx="11131550" cy="454206"/>
          </a:xfrm>
        </p:spPr>
        <p:txBody>
          <a:bodyPr/>
          <a:lstStyle/>
          <a:p>
            <a:endParaRPr lang="de-DE" sz="800" dirty="0"/>
          </a:p>
          <a:p>
            <a:r>
              <a:rPr lang="de-DE" sz="800" dirty="0"/>
              <a:t>BMD = Knochenmineraldichte (</a:t>
            </a:r>
            <a:r>
              <a:rPr lang="en-US" sz="800" dirty="0"/>
              <a:t>bone mineral density</a:t>
            </a:r>
            <a:r>
              <a:rPr lang="de-DE" sz="800" dirty="0"/>
              <a:t>), BPs = Bisphosphonate; BTM = Knochenumbaumarker (</a:t>
            </a:r>
            <a:r>
              <a:rPr lang="en-US" sz="800" dirty="0"/>
              <a:t>bone turnover marker</a:t>
            </a:r>
            <a:r>
              <a:rPr lang="de-DE" sz="800" dirty="0"/>
              <a:t>), ECTS = European Calcified Tissue Society. </a:t>
            </a:r>
          </a:p>
          <a:p>
            <a:r>
              <a:rPr lang="de-DE" dirty="0">
                <a:solidFill>
                  <a:srgbClr val="3B839F"/>
                </a:solidFill>
              </a:rPr>
              <a:t>Tsourdi E et al. J Clin Endocrinol </a:t>
            </a:r>
            <a:r>
              <a:rPr lang="de-DE" dirty="0" err="1">
                <a:solidFill>
                  <a:srgbClr val="3B839F"/>
                </a:solidFill>
              </a:rPr>
              <a:t>Metab</a:t>
            </a:r>
            <a:r>
              <a:rPr lang="de-DE" dirty="0">
                <a:solidFill>
                  <a:srgbClr val="3B839F"/>
                </a:solidFill>
              </a:rPr>
              <a:t> 2020. dgaa756 (online ahead of print).</a:t>
            </a:r>
          </a:p>
        </p:txBody>
      </p:sp>
      <p:grpSp>
        <p:nvGrpSpPr>
          <p:cNvPr id="2" name="Gruppieren 1">
            <a:extLst>
              <a:ext uri="{FF2B5EF4-FFF2-40B4-BE49-F238E27FC236}">
                <a16:creationId xmlns:a16="http://schemas.microsoft.com/office/drawing/2014/main" id="{9755F9EC-8991-41FD-A7D9-DE7B724F2AB0}"/>
              </a:ext>
            </a:extLst>
          </p:cNvPr>
          <p:cNvGrpSpPr/>
          <p:nvPr/>
        </p:nvGrpSpPr>
        <p:grpSpPr>
          <a:xfrm>
            <a:off x="658813" y="1725613"/>
            <a:ext cx="11134724" cy="4283993"/>
            <a:chOff x="658813" y="1725613"/>
            <a:chExt cx="11134724" cy="4283993"/>
          </a:xfrm>
        </p:grpSpPr>
        <p:sp>
          <p:nvSpPr>
            <p:cNvPr id="63" name="Textfeld 62">
              <a:extLst>
                <a:ext uri="{FF2B5EF4-FFF2-40B4-BE49-F238E27FC236}">
                  <a16:creationId xmlns:a16="http://schemas.microsoft.com/office/drawing/2014/main" id="{34AEA102-9F40-4B75-A3FC-3DBCF061F128}"/>
                </a:ext>
              </a:extLst>
            </p:cNvPr>
            <p:cNvSpPr txBox="1"/>
            <p:nvPr/>
          </p:nvSpPr>
          <p:spPr>
            <a:xfrm>
              <a:off x="658813" y="1725613"/>
              <a:ext cx="3199606" cy="756000"/>
            </a:xfrm>
            <a:prstGeom prst="rect">
              <a:avLst/>
            </a:prstGeom>
            <a:solidFill>
              <a:schemeClr val="accent1"/>
            </a:solidFill>
          </p:spPr>
          <p:txBody>
            <a:bodyPr wrap="square" rtlCol="0" anchor="ctr" anchorCtr="0">
              <a:spAutoFit/>
            </a:bodyPr>
            <a:lstStyle/>
            <a:p>
              <a:r>
                <a:rPr lang="de-DE" sz="1400" dirty="0">
                  <a:solidFill>
                    <a:schemeClr val="bg1"/>
                  </a:solidFill>
                </a:rPr>
                <a:t>Denosumab-Therapie über einen </a:t>
              </a:r>
              <a:r>
                <a:rPr lang="de-DE" sz="1400" b="1" dirty="0">
                  <a:solidFill>
                    <a:schemeClr val="bg1"/>
                  </a:solidFill>
                </a:rPr>
                <a:t>kurzen Zeitraum </a:t>
              </a:r>
              <a:r>
                <a:rPr lang="de-DE" sz="1400" dirty="0">
                  <a:solidFill>
                    <a:schemeClr val="bg1"/>
                  </a:solidFill>
                </a:rPr>
                <a:t>(z. B. bis zu 2,5 Jahre) und geringes Frakturrisiko</a:t>
              </a:r>
            </a:p>
          </p:txBody>
        </p:sp>
        <p:sp>
          <p:nvSpPr>
            <p:cNvPr id="64" name="Textfeld 63">
              <a:extLst>
                <a:ext uri="{FF2B5EF4-FFF2-40B4-BE49-F238E27FC236}">
                  <a16:creationId xmlns:a16="http://schemas.microsoft.com/office/drawing/2014/main" id="{80DFB5BA-797C-487D-935D-01928522D175}"/>
                </a:ext>
              </a:extLst>
            </p:cNvPr>
            <p:cNvSpPr txBox="1"/>
            <p:nvPr/>
          </p:nvSpPr>
          <p:spPr>
            <a:xfrm>
              <a:off x="658813" y="2778236"/>
              <a:ext cx="3199606" cy="756000"/>
            </a:xfrm>
            <a:prstGeom prst="rect">
              <a:avLst/>
            </a:prstGeom>
            <a:solidFill>
              <a:schemeClr val="accent1"/>
            </a:solidFill>
          </p:spPr>
          <p:txBody>
            <a:bodyPr wrap="square" rtlCol="0" anchor="ctr" anchorCtr="0">
              <a:spAutoFit/>
            </a:bodyPr>
            <a:lstStyle/>
            <a:p>
              <a:r>
                <a:rPr lang="de-DE" sz="1400" dirty="0">
                  <a:solidFill>
                    <a:schemeClr val="bg1"/>
                  </a:solidFill>
                </a:rPr>
                <a:t>Denosumab-Therapie über einen </a:t>
              </a:r>
              <a:r>
                <a:rPr lang="de-DE" sz="1400" b="1" dirty="0">
                  <a:solidFill>
                    <a:schemeClr val="bg1"/>
                  </a:solidFill>
                </a:rPr>
                <a:t>langen Zeitraum </a:t>
              </a:r>
              <a:r>
                <a:rPr lang="de-DE" sz="1400" dirty="0">
                  <a:solidFill>
                    <a:schemeClr val="bg1"/>
                  </a:solidFill>
                </a:rPr>
                <a:t>(z. B. mehr als 2,5 Jahre) und/oder hohes Frakturrisiko</a:t>
              </a:r>
            </a:p>
          </p:txBody>
        </p:sp>
        <p:sp>
          <p:nvSpPr>
            <p:cNvPr id="65" name="Textfeld 64">
              <a:extLst>
                <a:ext uri="{FF2B5EF4-FFF2-40B4-BE49-F238E27FC236}">
                  <a16:creationId xmlns:a16="http://schemas.microsoft.com/office/drawing/2014/main" id="{7292293D-C1F3-45BE-882D-E7189ECFA458}"/>
                </a:ext>
              </a:extLst>
            </p:cNvPr>
            <p:cNvSpPr txBox="1"/>
            <p:nvPr/>
          </p:nvSpPr>
          <p:spPr>
            <a:xfrm>
              <a:off x="4517091" y="1725613"/>
              <a:ext cx="7270064" cy="756000"/>
            </a:xfrm>
            <a:prstGeom prst="rect">
              <a:avLst/>
            </a:prstGeom>
            <a:solidFill>
              <a:schemeClr val="accent6">
                <a:lumMod val="20000"/>
                <a:lumOff val="80000"/>
              </a:schemeClr>
            </a:solidFill>
          </p:spPr>
          <p:txBody>
            <a:bodyPr wrap="square" rtlCol="0" anchor="ctr" anchorCtr="0">
              <a:noAutofit/>
            </a:bodyPr>
            <a:lstStyle/>
            <a:p>
              <a:r>
                <a:rPr lang="de-DE" sz="1400" dirty="0">
                  <a:solidFill>
                    <a:srgbClr val="515151"/>
                  </a:solidFill>
                </a:rPr>
                <a:t>Wechsel auf orale Bisphosphonate für 12–24 Monate oder Gabe von Zoledronat für 1–2 Jahre in Abhängigkeit der Neubewertung von BTMs und BMD</a:t>
              </a:r>
            </a:p>
          </p:txBody>
        </p:sp>
        <p:sp>
          <p:nvSpPr>
            <p:cNvPr id="66" name="Textfeld 65">
              <a:extLst>
                <a:ext uri="{FF2B5EF4-FFF2-40B4-BE49-F238E27FC236}">
                  <a16:creationId xmlns:a16="http://schemas.microsoft.com/office/drawing/2014/main" id="{E70CA3D9-F660-4EE7-9A21-E92FED10C614}"/>
                </a:ext>
              </a:extLst>
            </p:cNvPr>
            <p:cNvSpPr txBox="1"/>
            <p:nvPr/>
          </p:nvSpPr>
          <p:spPr>
            <a:xfrm>
              <a:off x="4416723" y="2778236"/>
              <a:ext cx="7376814" cy="756000"/>
            </a:xfrm>
            <a:prstGeom prst="rect">
              <a:avLst/>
            </a:prstGeom>
            <a:solidFill>
              <a:schemeClr val="accent6">
                <a:lumMod val="20000"/>
                <a:lumOff val="80000"/>
              </a:schemeClr>
            </a:solidFill>
            <a:ln>
              <a:noFill/>
            </a:ln>
          </p:spPr>
          <p:txBody>
            <a:bodyPr wrap="square" rtlCol="0" anchor="ctr" anchorCtr="0">
              <a:noAutofit/>
            </a:bodyPr>
            <a:lstStyle/>
            <a:p>
              <a:r>
                <a:rPr lang="de-DE" sz="1400" dirty="0">
                  <a:solidFill>
                    <a:srgbClr val="515151"/>
                  </a:solidFill>
                </a:rPr>
                <a:t>Fortsetzung der Denosumab-Therapie für bis zu 10 Jahre </a:t>
              </a:r>
              <a:br>
                <a:rPr lang="de-DE" sz="1400" dirty="0">
                  <a:solidFill>
                    <a:srgbClr val="515151"/>
                  </a:solidFill>
                </a:rPr>
              </a:br>
              <a:r>
                <a:rPr lang="de-DE" sz="1400" dirty="0">
                  <a:solidFill>
                    <a:srgbClr val="515151"/>
                  </a:solidFill>
                </a:rPr>
                <a:t>(nach diesem Zeitpunkt individuelle Therapieentscheidung)</a:t>
              </a:r>
            </a:p>
          </p:txBody>
        </p:sp>
        <p:sp>
          <p:nvSpPr>
            <p:cNvPr id="67" name="Textfeld 66">
              <a:extLst>
                <a:ext uri="{FF2B5EF4-FFF2-40B4-BE49-F238E27FC236}">
                  <a16:creationId xmlns:a16="http://schemas.microsoft.com/office/drawing/2014/main" id="{6C806A73-FAEC-4ED4-979A-07B8F2537A76}"/>
                </a:ext>
              </a:extLst>
            </p:cNvPr>
            <p:cNvSpPr txBox="1"/>
            <p:nvPr/>
          </p:nvSpPr>
          <p:spPr>
            <a:xfrm>
              <a:off x="4416722" y="3747448"/>
              <a:ext cx="7376815" cy="2262158"/>
            </a:xfrm>
            <a:prstGeom prst="rect">
              <a:avLst/>
            </a:prstGeom>
            <a:solidFill>
              <a:schemeClr val="accent6">
                <a:lumMod val="20000"/>
                <a:lumOff val="80000"/>
              </a:schemeClr>
            </a:solidFill>
            <a:ln>
              <a:noFill/>
            </a:ln>
          </p:spPr>
          <p:txBody>
            <a:bodyPr wrap="square" rtlCol="0">
              <a:spAutoFit/>
            </a:bodyPr>
            <a:lstStyle/>
            <a:p>
              <a:pPr>
                <a:spcBef>
                  <a:spcPts val="600"/>
                </a:spcBef>
              </a:pPr>
              <a:r>
                <a:rPr lang="de-DE" sz="1400" b="1" dirty="0">
                  <a:solidFill>
                    <a:srgbClr val="515151"/>
                  </a:solidFill>
                </a:rPr>
                <a:t>Wechsel auf Zoledronat:</a:t>
              </a:r>
            </a:p>
            <a:p>
              <a:pPr marL="231775" indent="-231775" eaLnBrk="0" fontAlgn="base" hangingPunct="0">
                <a:lnSpc>
                  <a:spcPct val="95000"/>
                </a:lnSpc>
                <a:spcBef>
                  <a:spcPts val="600"/>
                </a:spcBef>
                <a:spcAft>
                  <a:spcPct val="0"/>
                </a:spcAft>
                <a:buClr>
                  <a:srgbClr val="3B839F"/>
                </a:buClr>
                <a:buFont typeface="Wingdings" pitchFamily="2" charset="2"/>
                <a:buChar char="§"/>
              </a:pPr>
              <a:r>
                <a:rPr lang="de-DE" sz="1400" dirty="0">
                  <a:solidFill>
                    <a:srgbClr val="515151"/>
                  </a:solidFill>
                </a:rPr>
                <a:t>Therapiebeginn 6 Monate nach der letzten Denosumab-Injektion und Messung der BTMs 3 und 6 Monate später. Bei permanent erhöhten BTMs können wiederholte Zoledronatinfusionen in Betracht gezogen werden.</a:t>
              </a:r>
            </a:p>
            <a:p>
              <a:pPr marL="231775" indent="-231775" eaLnBrk="0" fontAlgn="base" hangingPunct="0">
                <a:lnSpc>
                  <a:spcPct val="95000"/>
                </a:lnSpc>
                <a:spcBef>
                  <a:spcPts val="600"/>
                </a:spcBef>
                <a:spcAft>
                  <a:spcPct val="0"/>
                </a:spcAft>
                <a:buClr>
                  <a:srgbClr val="3B839F"/>
                </a:buClr>
                <a:buFont typeface="Wingdings" pitchFamily="2" charset="2"/>
                <a:buChar char="§"/>
              </a:pPr>
              <a:r>
                <a:rPr lang="de-DE" sz="1400" dirty="0">
                  <a:solidFill>
                    <a:srgbClr val="515151"/>
                  </a:solidFill>
                </a:rPr>
                <a:t>Falls BTMs nicht verfügbar sind, sollte Zoledronat 6 und 12 Monate nach der letzten Denosumab-Injektion verabreicht werden.</a:t>
              </a:r>
            </a:p>
            <a:p>
              <a:pPr marL="231775" indent="-231775" eaLnBrk="0" fontAlgn="base" hangingPunct="0">
                <a:lnSpc>
                  <a:spcPct val="95000"/>
                </a:lnSpc>
                <a:spcBef>
                  <a:spcPts val="600"/>
                </a:spcBef>
                <a:spcAft>
                  <a:spcPct val="0"/>
                </a:spcAft>
                <a:buClr>
                  <a:srgbClr val="3B839F"/>
                </a:buClr>
                <a:buFont typeface="Wingdings" pitchFamily="2" charset="2"/>
                <a:buChar char="§"/>
              </a:pPr>
              <a:r>
                <a:rPr lang="de-DE" sz="1400" dirty="0">
                  <a:solidFill>
                    <a:srgbClr val="515151"/>
                  </a:solidFill>
                </a:rPr>
                <a:t>Für den Fall, dass Zoledronat keine Option ist (aufgrund von fehlender Verfügbarkeit, Patientenpräferenz oder -intoleranz): Behandlung mit oralen BPs für 12–24 Monate, abhängig von der Neubewertung der BTMs und BMD.</a:t>
              </a:r>
            </a:p>
          </p:txBody>
        </p:sp>
        <p:cxnSp>
          <p:nvCxnSpPr>
            <p:cNvPr id="8" name="Gerade Verbindung mit Pfeil 7">
              <a:extLst>
                <a:ext uri="{FF2B5EF4-FFF2-40B4-BE49-F238E27FC236}">
                  <a16:creationId xmlns:a16="http://schemas.microsoft.com/office/drawing/2014/main" id="{94A879E7-E521-48DE-A475-A84BC968BE63}"/>
                </a:ext>
              </a:extLst>
            </p:cNvPr>
            <p:cNvCxnSpPr>
              <a:cxnSpLocks/>
              <a:stCxn id="64" idx="3"/>
              <a:endCxn id="66" idx="1"/>
            </p:cNvCxnSpPr>
            <p:nvPr/>
          </p:nvCxnSpPr>
          <p:spPr bwMode="auto">
            <a:xfrm>
              <a:off x="3858419" y="3156236"/>
              <a:ext cx="558304" cy="0"/>
            </a:xfrm>
            <a:prstGeom prst="straightConnector1">
              <a:avLst/>
            </a:prstGeom>
            <a:noFill/>
            <a:ln w="12700" cap="flat" cmpd="sng" algn="ctr">
              <a:solidFill>
                <a:srgbClr val="515151"/>
              </a:solidFill>
              <a:prstDash val="solid"/>
              <a:round/>
              <a:headEnd type="none" w="med" len="med"/>
              <a:tailEnd type="triangle"/>
            </a:ln>
            <a:effectLst/>
          </p:spPr>
        </p:cxnSp>
        <p:cxnSp>
          <p:nvCxnSpPr>
            <p:cNvPr id="10" name="Verbinder: gewinkelt 9">
              <a:extLst>
                <a:ext uri="{FF2B5EF4-FFF2-40B4-BE49-F238E27FC236}">
                  <a16:creationId xmlns:a16="http://schemas.microsoft.com/office/drawing/2014/main" id="{5C14AC4E-9DD3-45A1-BD79-5F2CC16402FA}"/>
                </a:ext>
              </a:extLst>
            </p:cNvPr>
            <p:cNvCxnSpPr>
              <a:cxnSpLocks/>
              <a:stCxn id="64" idx="3"/>
              <a:endCxn id="67" idx="1"/>
            </p:cNvCxnSpPr>
            <p:nvPr/>
          </p:nvCxnSpPr>
          <p:spPr bwMode="auto">
            <a:xfrm>
              <a:off x="3858419" y="3156236"/>
              <a:ext cx="558303" cy="1722291"/>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12" name="Gerade Verbindung mit Pfeil 11">
              <a:extLst>
                <a:ext uri="{FF2B5EF4-FFF2-40B4-BE49-F238E27FC236}">
                  <a16:creationId xmlns:a16="http://schemas.microsoft.com/office/drawing/2014/main" id="{1E2954C5-2851-4AC4-A18B-2F45AE3977F5}"/>
                </a:ext>
              </a:extLst>
            </p:cNvPr>
            <p:cNvCxnSpPr>
              <a:cxnSpLocks/>
              <a:stCxn id="63" idx="3"/>
              <a:endCxn id="65" idx="1"/>
            </p:cNvCxnSpPr>
            <p:nvPr/>
          </p:nvCxnSpPr>
          <p:spPr bwMode="auto">
            <a:xfrm>
              <a:off x="3858419" y="2103613"/>
              <a:ext cx="658672" cy="0"/>
            </a:xfrm>
            <a:prstGeom prst="straightConnector1">
              <a:avLst/>
            </a:prstGeom>
            <a:noFill/>
            <a:ln w="12700" cap="flat" cmpd="sng" algn="ctr">
              <a:solidFill>
                <a:srgbClr val="515151"/>
              </a:solidFill>
              <a:prstDash val="solid"/>
              <a:round/>
              <a:headEnd type="none" w="med" len="med"/>
              <a:tailEnd type="triangle"/>
            </a:ln>
            <a:effectLst/>
          </p:spPr>
        </p:cxnSp>
      </p:grpSp>
      <p:sp>
        <p:nvSpPr>
          <p:cNvPr id="61" name="Freihandform 11">
            <a:extLst>
              <a:ext uri="{FF2B5EF4-FFF2-40B4-BE49-F238E27FC236}">
                <a16:creationId xmlns:a16="http://schemas.microsoft.com/office/drawing/2014/main" id="{5DAC01DD-701D-42F8-A716-1649D7DA442B}"/>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Systematischer Review und Stellungnahme der ECTS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2B7668-9779-44C3-A232-DBCD76E2A974}"/>
              </a:ext>
            </a:extLst>
          </p:cNvPr>
          <p:cNvSpPr/>
          <p:nvPr/>
        </p:nvSpPr>
        <p:spPr bwMode="auto">
          <a:xfrm>
            <a:off x="479502" y="6558328"/>
            <a:ext cx="2245512" cy="2996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sp>
        <p:nvSpPr>
          <p:cNvPr id="348" name="Freeform: Shape 347">
            <a:extLst>
              <a:ext uri="{FF2B5EF4-FFF2-40B4-BE49-F238E27FC236}">
                <a16:creationId xmlns:a16="http://schemas.microsoft.com/office/drawing/2014/main" id="{135AB95B-E505-457E-833E-08F3E15B6DF8}"/>
              </a:ext>
            </a:extLst>
          </p:cNvPr>
          <p:cNvSpPr/>
          <p:nvPr/>
        </p:nvSpPr>
        <p:spPr bwMode="auto">
          <a:xfrm>
            <a:off x="5568194" y="2144828"/>
            <a:ext cx="6170202" cy="641707"/>
          </a:xfrm>
          <a:custGeom>
            <a:avLst/>
            <a:gdLst>
              <a:gd name="connsiteX0" fmla="*/ 1294426 w 6170202"/>
              <a:gd name="connsiteY0" fmla="*/ 0 h 641707"/>
              <a:gd name="connsiteX1" fmla="*/ 1320289 w 6170202"/>
              <a:gd name="connsiteY1" fmla="*/ 10713 h 641707"/>
              <a:gd name="connsiteX2" fmla="*/ 1330309 w 6170202"/>
              <a:gd name="connsiteY2" fmla="*/ 34903 h 641707"/>
              <a:gd name="connsiteX3" fmla="*/ 3403168 w 6170202"/>
              <a:gd name="connsiteY3" fmla="*/ 34903 h 641707"/>
              <a:gd name="connsiteX4" fmla="*/ 3413188 w 6170202"/>
              <a:gd name="connsiteY4" fmla="*/ 10713 h 641707"/>
              <a:gd name="connsiteX5" fmla="*/ 3439051 w 6170202"/>
              <a:gd name="connsiteY5" fmla="*/ 0 h 641707"/>
              <a:gd name="connsiteX6" fmla="*/ 3464914 w 6170202"/>
              <a:gd name="connsiteY6" fmla="*/ 10713 h 641707"/>
              <a:gd name="connsiteX7" fmla="*/ 3474934 w 6170202"/>
              <a:gd name="connsiteY7" fmla="*/ 34903 h 641707"/>
              <a:gd name="connsiteX8" fmla="*/ 5154036 w 6170202"/>
              <a:gd name="connsiteY8" fmla="*/ 34903 h 641707"/>
              <a:gd name="connsiteX9" fmla="*/ 5164056 w 6170202"/>
              <a:gd name="connsiteY9" fmla="*/ 10713 h 641707"/>
              <a:gd name="connsiteX10" fmla="*/ 5189919 w 6170202"/>
              <a:gd name="connsiteY10" fmla="*/ 0 h 641707"/>
              <a:gd name="connsiteX11" fmla="*/ 5215782 w 6170202"/>
              <a:gd name="connsiteY11" fmla="*/ 10713 h 641707"/>
              <a:gd name="connsiteX12" fmla="*/ 5225802 w 6170202"/>
              <a:gd name="connsiteY12" fmla="*/ 34903 h 641707"/>
              <a:gd name="connsiteX13" fmla="*/ 6170202 w 6170202"/>
              <a:gd name="connsiteY13" fmla="*/ 34903 h 641707"/>
              <a:gd name="connsiteX14" fmla="*/ 6170202 w 6170202"/>
              <a:gd name="connsiteY14" fmla="*/ 641707 h 641707"/>
              <a:gd name="connsiteX15" fmla="*/ 5968278 w 6170202"/>
              <a:gd name="connsiteY15" fmla="*/ 641707 h 641707"/>
              <a:gd name="connsiteX16" fmla="*/ 5968278 w 6170202"/>
              <a:gd name="connsiteY16" fmla="*/ 140044 h 641707"/>
              <a:gd name="connsiteX17" fmla="*/ 0 w 6170202"/>
              <a:gd name="connsiteY17" fmla="*/ 140044 h 641707"/>
              <a:gd name="connsiteX18" fmla="*/ 0 w 6170202"/>
              <a:gd name="connsiteY18" fmla="*/ 34903 h 641707"/>
              <a:gd name="connsiteX19" fmla="*/ 1258543 w 6170202"/>
              <a:gd name="connsiteY19" fmla="*/ 34903 h 641707"/>
              <a:gd name="connsiteX20" fmla="*/ 1268563 w 6170202"/>
              <a:gd name="connsiteY20" fmla="*/ 10713 h 641707"/>
              <a:gd name="connsiteX21" fmla="*/ 1294426 w 6170202"/>
              <a:gd name="connsiteY21" fmla="*/ 0 h 641707"/>
              <a:gd name="connsiteX0" fmla="*/ 5968278 w 6170202"/>
              <a:gd name="connsiteY0" fmla="*/ 140044 h 641707"/>
              <a:gd name="connsiteX1" fmla="*/ 0 w 6170202"/>
              <a:gd name="connsiteY1" fmla="*/ 140044 h 641707"/>
              <a:gd name="connsiteX2" fmla="*/ 0 w 6170202"/>
              <a:gd name="connsiteY2" fmla="*/ 34903 h 641707"/>
              <a:gd name="connsiteX3" fmla="*/ 1258543 w 6170202"/>
              <a:gd name="connsiteY3" fmla="*/ 34903 h 641707"/>
              <a:gd name="connsiteX4" fmla="*/ 1268563 w 6170202"/>
              <a:gd name="connsiteY4" fmla="*/ 10713 h 641707"/>
              <a:gd name="connsiteX5" fmla="*/ 1294426 w 6170202"/>
              <a:gd name="connsiteY5" fmla="*/ 0 h 641707"/>
              <a:gd name="connsiteX6" fmla="*/ 1320289 w 6170202"/>
              <a:gd name="connsiteY6" fmla="*/ 10713 h 641707"/>
              <a:gd name="connsiteX7" fmla="*/ 1330309 w 6170202"/>
              <a:gd name="connsiteY7" fmla="*/ 34903 h 641707"/>
              <a:gd name="connsiteX8" fmla="*/ 3403168 w 6170202"/>
              <a:gd name="connsiteY8" fmla="*/ 34903 h 641707"/>
              <a:gd name="connsiteX9" fmla="*/ 3413188 w 6170202"/>
              <a:gd name="connsiteY9" fmla="*/ 10713 h 641707"/>
              <a:gd name="connsiteX10" fmla="*/ 3439051 w 6170202"/>
              <a:gd name="connsiteY10" fmla="*/ 0 h 641707"/>
              <a:gd name="connsiteX11" fmla="*/ 3464914 w 6170202"/>
              <a:gd name="connsiteY11" fmla="*/ 10713 h 641707"/>
              <a:gd name="connsiteX12" fmla="*/ 3474934 w 6170202"/>
              <a:gd name="connsiteY12" fmla="*/ 34903 h 641707"/>
              <a:gd name="connsiteX13" fmla="*/ 5154036 w 6170202"/>
              <a:gd name="connsiteY13" fmla="*/ 34903 h 641707"/>
              <a:gd name="connsiteX14" fmla="*/ 5164056 w 6170202"/>
              <a:gd name="connsiteY14" fmla="*/ 10713 h 641707"/>
              <a:gd name="connsiteX15" fmla="*/ 5189919 w 6170202"/>
              <a:gd name="connsiteY15" fmla="*/ 0 h 641707"/>
              <a:gd name="connsiteX16" fmla="*/ 5215782 w 6170202"/>
              <a:gd name="connsiteY16" fmla="*/ 10713 h 641707"/>
              <a:gd name="connsiteX17" fmla="*/ 5225802 w 6170202"/>
              <a:gd name="connsiteY17" fmla="*/ 34903 h 641707"/>
              <a:gd name="connsiteX18" fmla="*/ 6170202 w 6170202"/>
              <a:gd name="connsiteY18" fmla="*/ 34903 h 641707"/>
              <a:gd name="connsiteX19" fmla="*/ 6170202 w 6170202"/>
              <a:gd name="connsiteY19" fmla="*/ 641707 h 641707"/>
              <a:gd name="connsiteX20" fmla="*/ 5968278 w 6170202"/>
              <a:gd name="connsiteY20" fmla="*/ 641707 h 641707"/>
              <a:gd name="connsiteX21" fmla="*/ 6059718 w 6170202"/>
              <a:gd name="connsiteY21" fmla="*/ 231484 h 641707"/>
              <a:gd name="connsiteX0" fmla="*/ 5968278 w 6170202"/>
              <a:gd name="connsiteY0" fmla="*/ 140044 h 641707"/>
              <a:gd name="connsiteX1" fmla="*/ 0 w 6170202"/>
              <a:gd name="connsiteY1" fmla="*/ 140044 h 641707"/>
              <a:gd name="connsiteX2" fmla="*/ 0 w 6170202"/>
              <a:gd name="connsiteY2" fmla="*/ 34903 h 641707"/>
              <a:gd name="connsiteX3" fmla="*/ 1258543 w 6170202"/>
              <a:gd name="connsiteY3" fmla="*/ 34903 h 641707"/>
              <a:gd name="connsiteX4" fmla="*/ 1268563 w 6170202"/>
              <a:gd name="connsiteY4" fmla="*/ 10713 h 641707"/>
              <a:gd name="connsiteX5" fmla="*/ 1294426 w 6170202"/>
              <a:gd name="connsiteY5" fmla="*/ 0 h 641707"/>
              <a:gd name="connsiteX6" fmla="*/ 1320289 w 6170202"/>
              <a:gd name="connsiteY6" fmla="*/ 10713 h 641707"/>
              <a:gd name="connsiteX7" fmla="*/ 1330309 w 6170202"/>
              <a:gd name="connsiteY7" fmla="*/ 34903 h 641707"/>
              <a:gd name="connsiteX8" fmla="*/ 3403168 w 6170202"/>
              <a:gd name="connsiteY8" fmla="*/ 34903 h 641707"/>
              <a:gd name="connsiteX9" fmla="*/ 3413188 w 6170202"/>
              <a:gd name="connsiteY9" fmla="*/ 10713 h 641707"/>
              <a:gd name="connsiteX10" fmla="*/ 3439051 w 6170202"/>
              <a:gd name="connsiteY10" fmla="*/ 0 h 641707"/>
              <a:gd name="connsiteX11" fmla="*/ 3464914 w 6170202"/>
              <a:gd name="connsiteY11" fmla="*/ 10713 h 641707"/>
              <a:gd name="connsiteX12" fmla="*/ 3474934 w 6170202"/>
              <a:gd name="connsiteY12" fmla="*/ 34903 h 641707"/>
              <a:gd name="connsiteX13" fmla="*/ 5154036 w 6170202"/>
              <a:gd name="connsiteY13" fmla="*/ 34903 h 641707"/>
              <a:gd name="connsiteX14" fmla="*/ 5164056 w 6170202"/>
              <a:gd name="connsiteY14" fmla="*/ 10713 h 641707"/>
              <a:gd name="connsiteX15" fmla="*/ 5189919 w 6170202"/>
              <a:gd name="connsiteY15" fmla="*/ 0 h 641707"/>
              <a:gd name="connsiteX16" fmla="*/ 5215782 w 6170202"/>
              <a:gd name="connsiteY16" fmla="*/ 10713 h 641707"/>
              <a:gd name="connsiteX17" fmla="*/ 5225802 w 6170202"/>
              <a:gd name="connsiteY17" fmla="*/ 34903 h 641707"/>
              <a:gd name="connsiteX18" fmla="*/ 6170202 w 6170202"/>
              <a:gd name="connsiteY18" fmla="*/ 34903 h 641707"/>
              <a:gd name="connsiteX19" fmla="*/ 6170202 w 6170202"/>
              <a:gd name="connsiteY19" fmla="*/ 641707 h 641707"/>
              <a:gd name="connsiteX20" fmla="*/ 5968278 w 6170202"/>
              <a:gd name="connsiteY20" fmla="*/ 641707 h 641707"/>
              <a:gd name="connsiteX0" fmla="*/ 0 w 6170202"/>
              <a:gd name="connsiteY0" fmla="*/ 140044 h 641707"/>
              <a:gd name="connsiteX1" fmla="*/ 0 w 6170202"/>
              <a:gd name="connsiteY1" fmla="*/ 34903 h 641707"/>
              <a:gd name="connsiteX2" fmla="*/ 1258543 w 6170202"/>
              <a:gd name="connsiteY2" fmla="*/ 34903 h 641707"/>
              <a:gd name="connsiteX3" fmla="*/ 1268563 w 6170202"/>
              <a:gd name="connsiteY3" fmla="*/ 10713 h 641707"/>
              <a:gd name="connsiteX4" fmla="*/ 1294426 w 6170202"/>
              <a:gd name="connsiteY4" fmla="*/ 0 h 641707"/>
              <a:gd name="connsiteX5" fmla="*/ 1320289 w 6170202"/>
              <a:gd name="connsiteY5" fmla="*/ 10713 h 641707"/>
              <a:gd name="connsiteX6" fmla="*/ 1330309 w 6170202"/>
              <a:gd name="connsiteY6" fmla="*/ 34903 h 641707"/>
              <a:gd name="connsiteX7" fmla="*/ 3403168 w 6170202"/>
              <a:gd name="connsiteY7" fmla="*/ 34903 h 641707"/>
              <a:gd name="connsiteX8" fmla="*/ 3413188 w 6170202"/>
              <a:gd name="connsiteY8" fmla="*/ 10713 h 641707"/>
              <a:gd name="connsiteX9" fmla="*/ 3439051 w 6170202"/>
              <a:gd name="connsiteY9" fmla="*/ 0 h 641707"/>
              <a:gd name="connsiteX10" fmla="*/ 3464914 w 6170202"/>
              <a:gd name="connsiteY10" fmla="*/ 10713 h 641707"/>
              <a:gd name="connsiteX11" fmla="*/ 3474934 w 6170202"/>
              <a:gd name="connsiteY11" fmla="*/ 34903 h 641707"/>
              <a:gd name="connsiteX12" fmla="*/ 5154036 w 6170202"/>
              <a:gd name="connsiteY12" fmla="*/ 34903 h 641707"/>
              <a:gd name="connsiteX13" fmla="*/ 5164056 w 6170202"/>
              <a:gd name="connsiteY13" fmla="*/ 10713 h 641707"/>
              <a:gd name="connsiteX14" fmla="*/ 5189919 w 6170202"/>
              <a:gd name="connsiteY14" fmla="*/ 0 h 641707"/>
              <a:gd name="connsiteX15" fmla="*/ 5215782 w 6170202"/>
              <a:gd name="connsiteY15" fmla="*/ 10713 h 641707"/>
              <a:gd name="connsiteX16" fmla="*/ 5225802 w 6170202"/>
              <a:gd name="connsiteY16" fmla="*/ 34903 h 641707"/>
              <a:gd name="connsiteX17" fmla="*/ 6170202 w 6170202"/>
              <a:gd name="connsiteY17" fmla="*/ 34903 h 641707"/>
              <a:gd name="connsiteX18" fmla="*/ 6170202 w 6170202"/>
              <a:gd name="connsiteY18" fmla="*/ 641707 h 641707"/>
              <a:gd name="connsiteX19" fmla="*/ 5968278 w 6170202"/>
              <a:gd name="connsiteY19" fmla="*/ 641707 h 64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0202" h="641707">
                <a:moveTo>
                  <a:pt x="0" y="140044"/>
                </a:moveTo>
                <a:lnTo>
                  <a:pt x="0" y="34903"/>
                </a:lnTo>
                <a:lnTo>
                  <a:pt x="1258543" y="34903"/>
                </a:lnTo>
                <a:lnTo>
                  <a:pt x="1268563" y="10713"/>
                </a:lnTo>
                <a:cubicBezTo>
                  <a:pt x="1275182" y="4094"/>
                  <a:pt x="1284326" y="0"/>
                  <a:pt x="1294426" y="0"/>
                </a:cubicBezTo>
                <a:cubicBezTo>
                  <a:pt x="1304526" y="0"/>
                  <a:pt x="1313670" y="4094"/>
                  <a:pt x="1320289" y="10713"/>
                </a:cubicBezTo>
                <a:lnTo>
                  <a:pt x="1330309" y="34903"/>
                </a:lnTo>
                <a:lnTo>
                  <a:pt x="3403168" y="34903"/>
                </a:lnTo>
                <a:lnTo>
                  <a:pt x="3413188" y="10713"/>
                </a:lnTo>
                <a:cubicBezTo>
                  <a:pt x="3419807" y="4094"/>
                  <a:pt x="3428951" y="0"/>
                  <a:pt x="3439051" y="0"/>
                </a:cubicBezTo>
                <a:cubicBezTo>
                  <a:pt x="3449151" y="0"/>
                  <a:pt x="3458295" y="4094"/>
                  <a:pt x="3464914" y="10713"/>
                </a:cubicBezTo>
                <a:lnTo>
                  <a:pt x="3474934" y="34903"/>
                </a:lnTo>
                <a:lnTo>
                  <a:pt x="5154036" y="34903"/>
                </a:lnTo>
                <a:lnTo>
                  <a:pt x="5164056" y="10713"/>
                </a:lnTo>
                <a:cubicBezTo>
                  <a:pt x="5170675" y="4094"/>
                  <a:pt x="5179819" y="0"/>
                  <a:pt x="5189919" y="0"/>
                </a:cubicBezTo>
                <a:cubicBezTo>
                  <a:pt x="5200019" y="0"/>
                  <a:pt x="5209163" y="4094"/>
                  <a:pt x="5215782" y="10713"/>
                </a:cubicBezTo>
                <a:lnTo>
                  <a:pt x="5225802" y="34903"/>
                </a:lnTo>
                <a:lnTo>
                  <a:pt x="6170202" y="34903"/>
                </a:lnTo>
                <a:lnTo>
                  <a:pt x="6170202" y="641707"/>
                </a:lnTo>
                <a:lnTo>
                  <a:pt x="5968278" y="641707"/>
                </a:lnTo>
              </a:path>
            </a:pathLst>
          </a:cu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sp>
        <p:nvSpPr>
          <p:cNvPr id="327" name="Rectangle 326">
            <a:extLst>
              <a:ext uri="{FF2B5EF4-FFF2-40B4-BE49-F238E27FC236}">
                <a16:creationId xmlns:a16="http://schemas.microsoft.com/office/drawing/2014/main" id="{C601AA7F-B3E0-4001-B645-8BE648CB742F}"/>
              </a:ext>
            </a:extLst>
          </p:cNvPr>
          <p:cNvSpPr/>
          <p:nvPr/>
        </p:nvSpPr>
        <p:spPr bwMode="auto">
          <a:xfrm>
            <a:off x="9794401" y="2171996"/>
            <a:ext cx="112468" cy="614542"/>
          </a:xfrm>
          <a:custGeom>
            <a:avLst/>
            <a:gdLst>
              <a:gd name="connsiteX0" fmla="*/ 0 w 45719"/>
              <a:gd name="connsiteY0" fmla="*/ 0 h 614542"/>
              <a:gd name="connsiteX1" fmla="*/ 45719 w 45719"/>
              <a:gd name="connsiteY1" fmla="*/ 0 h 614542"/>
              <a:gd name="connsiteX2" fmla="*/ 45719 w 45719"/>
              <a:gd name="connsiteY2" fmla="*/ 614542 h 614542"/>
              <a:gd name="connsiteX3" fmla="*/ 0 w 45719"/>
              <a:gd name="connsiteY3" fmla="*/ 614542 h 614542"/>
              <a:gd name="connsiteX4" fmla="*/ 0 w 45719"/>
              <a:gd name="connsiteY4" fmla="*/ 0 h 614542"/>
              <a:gd name="connsiteX0" fmla="*/ 0 w 91440"/>
              <a:gd name="connsiteY0" fmla="*/ 0 h 614542"/>
              <a:gd name="connsiteX1" fmla="*/ 45719 w 91440"/>
              <a:gd name="connsiteY1" fmla="*/ 0 h 614542"/>
              <a:gd name="connsiteX2" fmla="*/ 45719 w 91440"/>
              <a:gd name="connsiteY2" fmla="*/ 614542 h 614542"/>
              <a:gd name="connsiteX3" fmla="*/ 0 w 91440"/>
              <a:gd name="connsiteY3" fmla="*/ 614542 h 614542"/>
              <a:gd name="connsiteX4" fmla="*/ 91440 w 91440"/>
              <a:gd name="connsiteY4" fmla="*/ 91440 h 614542"/>
              <a:gd name="connsiteX0" fmla="*/ 0 w 45719"/>
              <a:gd name="connsiteY0" fmla="*/ 0 h 614542"/>
              <a:gd name="connsiteX1" fmla="*/ 45719 w 45719"/>
              <a:gd name="connsiteY1" fmla="*/ 0 h 614542"/>
              <a:gd name="connsiteX2" fmla="*/ 45719 w 45719"/>
              <a:gd name="connsiteY2" fmla="*/ 614542 h 614542"/>
              <a:gd name="connsiteX3" fmla="*/ 0 w 45719"/>
              <a:gd name="connsiteY3" fmla="*/ 614542 h 614542"/>
              <a:gd name="connsiteX0" fmla="*/ 45719 w 45719"/>
              <a:gd name="connsiteY0" fmla="*/ 0 h 614542"/>
              <a:gd name="connsiteX1" fmla="*/ 45719 w 45719"/>
              <a:gd name="connsiteY1" fmla="*/ 614542 h 614542"/>
              <a:gd name="connsiteX2" fmla="*/ 0 w 45719"/>
              <a:gd name="connsiteY2" fmla="*/ 614542 h 614542"/>
            </a:gdLst>
            <a:ahLst/>
            <a:cxnLst>
              <a:cxn ang="0">
                <a:pos x="connsiteX0" y="connsiteY0"/>
              </a:cxn>
              <a:cxn ang="0">
                <a:pos x="connsiteX1" y="connsiteY1"/>
              </a:cxn>
              <a:cxn ang="0">
                <a:pos x="connsiteX2" y="connsiteY2"/>
              </a:cxn>
            </a:cxnLst>
            <a:rect l="l" t="t" r="r" b="b"/>
            <a:pathLst>
              <a:path w="45719" h="614542">
                <a:moveTo>
                  <a:pt x="45719" y="0"/>
                </a:moveTo>
                <a:lnTo>
                  <a:pt x="45719" y="614542"/>
                </a:lnTo>
                <a:lnTo>
                  <a:pt x="0" y="614542"/>
                </a:lnTo>
              </a:path>
            </a:pathLst>
          </a:cu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cxnSp>
        <p:nvCxnSpPr>
          <p:cNvPr id="58" name="Connector: Elbow 57">
            <a:extLst>
              <a:ext uri="{FF2B5EF4-FFF2-40B4-BE49-F238E27FC236}">
                <a16:creationId xmlns:a16="http://schemas.microsoft.com/office/drawing/2014/main" id="{EB738656-1FBD-45CB-BE6B-4C81FAEBA9DE}"/>
              </a:ext>
            </a:extLst>
          </p:cNvPr>
          <p:cNvCxnSpPr>
            <a:cxnSpLocks/>
            <a:endCxn id="55" idx="0"/>
          </p:cNvCxnSpPr>
          <p:nvPr/>
        </p:nvCxnSpPr>
        <p:spPr bwMode="auto">
          <a:xfrm rot="10800000" flipV="1">
            <a:off x="3629917" y="4160719"/>
            <a:ext cx="2125888" cy="171136"/>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60" name="Connector: Elbow 59">
            <a:extLst>
              <a:ext uri="{FF2B5EF4-FFF2-40B4-BE49-F238E27FC236}">
                <a16:creationId xmlns:a16="http://schemas.microsoft.com/office/drawing/2014/main" id="{A367BCF7-DC54-4A3F-987C-A92618B312A6}"/>
              </a:ext>
            </a:extLst>
          </p:cNvPr>
          <p:cNvCxnSpPr>
            <a:cxnSpLocks/>
            <a:endCxn id="56" idx="0"/>
          </p:cNvCxnSpPr>
          <p:nvPr/>
        </p:nvCxnSpPr>
        <p:spPr bwMode="auto">
          <a:xfrm rot="16200000" flipH="1">
            <a:off x="5985976" y="3930536"/>
            <a:ext cx="248079" cy="708445"/>
          </a:xfrm>
          <a:prstGeom prst="bentConnector3">
            <a:avLst>
              <a:gd name="adj1" fmla="val 30935"/>
            </a:avLst>
          </a:prstGeom>
          <a:solidFill>
            <a:schemeClr val="accent1"/>
          </a:solidFill>
          <a:ln w="9525" cap="flat" cmpd="sng" algn="ctr">
            <a:solidFill>
              <a:schemeClr val="tx1"/>
            </a:solidFill>
            <a:prstDash val="solid"/>
            <a:round/>
            <a:headEnd type="none" w="med" len="med"/>
            <a:tailEnd type="triangle"/>
          </a:ln>
          <a:effectLst/>
        </p:spPr>
      </p:cxnSp>
      <p:sp>
        <p:nvSpPr>
          <p:cNvPr id="2" name="Title 1">
            <a:extLst>
              <a:ext uri="{FF2B5EF4-FFF2-40B4-BE49-F238E27FC236}">
                <a16:creationId xmlns:a16="http://schemas.microsoft.com/office/drawing/2014/main" id="{E57040C9-5F26-445E-9743-87B1930D7B61}"/>
              </a:ext>
            </a:extLst>
          </p:cNvPr>
          <p:cNvSpPr>
            <a:spLocks noGrp="1"/>
          </p:cNvSpPr>
          <p:nvPr>
            <p:ph type="title"/>
          </p:nvPr>
        </p:nvSpPr>
        <p:spPr>
          <a:xfrm>
            <a:off x="413557" y="25911"/>
            <a:ext cx="10822516" cy="1109663"/>
          </a:xfrm>
        </p:spPr>
        <p:txBody>
          <a:bodyPr/>
          <a:lstStyle/>
          <a:p>
            <a:r>
              <a:rPr lang="en-US" b="1" dirty="0" err="1"/>
              <a:t>Empfehlung</a:t>
            </a:r>
            <a:r>
              <a:rPr lang="en-US" b="1" dirty="0"/>
              <a:t> der Endocrine Society: </a:t>
            </a:r>
            <a:r>
              <a:rPr lang="en-US" b="1" dirty="0" err="1"/>
              <a:t>Algorithmus</a:t>
            </a:r>
            <a:r>
              <a:rPr lang="en-US" b="1" dirty="0"/>
              <a:t> </a:t>
            </a:r>
            <a:r>
              <a:rPr lang="en-US" b="1" dirty="0" err="1"/>
              <a:t>zur</a:t>
            </a:r>
            <a:r>
              <a:rPr lang="en-US" b="1" dirty="0"/>
              <a:t> </a:t>
            </a:r>
            <a:r>
              <a:rPr lang="en-US" b="1" dirty="0" err="1"/>
              <a:t>Behandlung</a:t>
            </a:r>
            <a:r>
              <a:rPr lang="en-US" b="1" dirty="0"/>
              <a:t> der </a:t>
            </a:r>
            <a:br>
              <a:rPr lang="en-US" b="1" dirty="0"/>
            </a:br>
            <a:r>
              <a:rPr lang="en-US" b="1" dirty="0" err="1"/>
              <a:t>postmenopausalen</a:t>
            </a:r>
            <a:r>
              <a:rPr lang="en-US" b="1" dirty="0"/>
              <a:t> Osteoporose</a:t>
            </a:r>
            <a:br>
              <a:rPr lang="en-US" dirty="0"/>
            </a:br>
            <a:endParaRPr lang="en-US" dirty="0"/>
          </a:p>
        </p:txBody>
      </p:sp>
      <p:sp>
        <p:nvSpPr>
          <p:cNvPr id="7" name="Rectangle 6">
            <a:extLst>
              <a:ext uri="{FF2B5EF4-FFF2-40B4-BE49-F238E27FC236}">
                <a16:creationId xmlns:a16="http://schemas.microsoft.com/office/drawing/2014/main" id="{CD084BF7-8A5E-45B0-8180-78A010FA48C4}"/>
              </a:ext>
            </a:extLst>
          </p:cNvPr>
          <p:cNvSpPr/>
          <p:nvPr/>
        </p:nvSpPr>
        <p:spPr bwMode="auto">
          <a:xfrm>
            <a:off x="3774821" y="914101"/>
            <a:ext cx="5195848" cy="707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a:ln>
                  <a:noFill/>
                </a:ln>
                <a:effectLst/>
                <a:latin typeface="Arial" panose="020B0604020202020204" pitchFamily="34" charset="0"/>
                <a:cs typeface="Arial" panose="020B0604020202020204" pitchFamily="34" charset="0"/>
              </a:rPr>
              <a:t>Alle</a:t>
            </a:r>
            <a:r>
              <a:rPr kumimoji="0" lang="en-US" sz="1000" b="1" i="0" u="none" strike="noStrike" cap="none" normalizeH="0" baseline="0" dirty="0">
                <a:ln>
                  <a:noFill/>
                </a:ln>
                <a:effectLst/>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p</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ostmenopausale</a:t>
            </a:r>
            <a:r>
              <a:rPr kumimoji="0" lang="en-US" sz="1000" b="1" i="0" u="none" strike="noStrike" cap="none" normalizeH="0" baseline="0" dirty="0">
                <a:ln>
                  <a:noFill/>
                </a:ln>
                <a:effectLst/>
                <a:latin typeface="Arial" panose="020B0604020202020204" pitchFamily="34" charset="0"/>
                <a:cs typeface="Arial" panose="020B0604020202020204" pitchFamily="34" charset="0"/>
              </a:rPr>
              <a:t> Frauen</a:t>
            </a:r>
          </a:p>
          <a:p>
            <a:pPr algn="ctr" fontAlgn="base">
              <a:spcBef>
                <a:spcPct val="0"/>
              </a:spcBef>
              <a:spcAft>
                <a:spcPct val="0"/>
              </a:spcAft>
            </a:pPr>
            <a:r>
              <a:rPr lang="en-US" sz="1000" dirty="0">
                <a:latin typeface="Arial" panose="020B0604020202020204" pitchFamily="34" charset="0"/>
                <a:cs typeface="Arial" panose="020B0604020202020204" pitchFamily="34" charset="0"/>
              </a:rPr>
              <a:t>1. </a:t>
            </a:r>
            <a:r>
              <a:rPr lang="de-DE" sz="1000" dirty="0">
                <a:latin typeface="Arial" panose="020B0604020202020204" pitchFamily="34" charset="0"/>
                <a:cs typeface="Arial" panose="020B0604020202020204" pitchFamily="34" charset="0"/>
              </a:rPr>
              <a:t>Optimierung des Lebensstils und der Ernährung für die Knochengesundheit, insbesondere Kalzium und Vitamin D</a:t>
            </a:r>
          </a:p>
          <a:p>
            <a:pPr algn="ctr" fontAlgn="base">
              <a:spcBef>
                <a:spcPct val="0"/>
              </a:spcBef>
              <a:spcAft>
                <a:spcPct val="0"/>
              </a:spcAft>
            </a:pPr>
            <a:r>
              <a:rPr lang="en-US" sz="1000" dirty="0">
                <a:latin typeface="Arial" panose="020B0604020202020204" pitchFamily="34" charset="0"/>
                <a:cs typeface="Arial" panose="020B0604020202020204" pitchFamily="34" charset="0"/>
              </a:rPr>
              <a:t>2. </a:t>
            </a:r>
            <a:r>
              <a:rPr lang="de-DE" sz="1000" dirty="0">
                <a:latin typeface="Arial" panose="020B0604020202020204" pitchFamily="34" charset="0"/>
                <a:cs typeface="Arial" panose="020B0604020202020204" pitchFamily="34" charset="0"/>
              </a:rPr>
              <a:t>10-Jahres-Frakturrisiko nach länderspezifischen Richtlinien bestimmen</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133C75E-11FA-4BB4-BAA1-E9E7BFEA1582}"/>
              </a:ext>
            </a:extLst>
          </p:cNvPr>
          <p:cNvSpPr/>
          <p:nvPr/>
        </p:nvSpPr>
        <p:spPr bwMode="auto">
          <a:xfrm>
            <a:off x="335487" y="1757352"/>
            <a:ext cx="1929145" cy="24622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kumimoji="0" lang="en-US" sz="1000" b="1" i="0" u="none" strike="noStrike" cap="none" normalizeH="0" baseline="0" dirty="0" err="1">
                <a:ln>
                  <a:noFill/>
                </a:ln>
                <a:effectLst/>
                <a:latin typeface="Arial" panose="020B0604020202020204" pitchFamily="34" charset="0"/>
                <a:cs typeface="Arial" panose="020B0604020202020204" pitchFamily="34" charset="0"/>
              </a:rPr>
              <a:t>Geringes</a:t>
            </a:r>
            <a:r>
              <a:rPr kumimoji="0" lang="en-US" sz="1000" b="1" i="0" u="none" strike="noStrike" cap="none" normalizeH="0" baseline="0" dirty="0">
                <a:ln>
                  <a:noFill/>
                </a:ln>
                <a:effectLst/>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a:t>
            </a:r>
            <a:r>
              <a:rPr kumimoji="0" lang="en-US" sz="1000" b="1" i="0" u="none" strike="noStrike" cap="none" normalizeH="0" baseline="0" dirty="0">
                <a:ln>
                  <a:noFill/>
                </a:ln>
                <a:effectLst/>
                <a:latin typeface="Arial" panose="020B0604020202020204" pitchFamily="34" charset="0"/>
                <a:cs typeface="Arial" panose="020B0604020202020204" pitchFamily="34" charset="0"/>
              </a:rPr>
              <a:t> moderates </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Risiko</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CD9F4F8-F3DD-4F12-831F-C6087DDDA034}"/>
              </a:ext>
            </a:extLst>
          </p:cNvPr>
          <p:cNvSpPr/>
          <p:nvPr/>
        </p:nvSpPr>
        <p:spPr bwMode="auto">
          <a:xfrm>
            <a:off x="5345454" y="1757352"/>
            <a:ext cx="2054582" cy="24622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err="1">
                <a:latin typeface="Arial" panose="020B0604020202020204" pitchFamily="34" charset="0"/>
                <a:cs typeface="Arial" panose="020B0604020202020204" pitchFamily="34" charset="0"/>
              </a:rPr>
              <a:t>Hohes</a:t>
            </a:r>
            <a:r>
              <a:rPr lang="en-US" sz="1000" b="1" dirty="0">
                <a:latin typeface="Arial" panose="020B0604020202020204" pitchFamily="34" charset="0"/>
                <a:cs typeface="Arial" panose="020B0604020202020204" pitchFamily="34" charset="0"/>
              </a:rPr>
              <a:t> – </a:t>
            </a:r>
            <a:r>
              <a:rPr lang="en-US" sz="1000" b="1" dirty="0" err="1">
                <a:latin typeface="Arial" panose="020B0604020202020204" pitchFamily="34" charset="0"/>
                <a:cs typeface="Arial" panose="020B0604020202020204" pitchFamily="34" charset="0"/>
              </a:rPr>
              <a:t>sehr</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hohes</a:t>
            </a:r>
            <a:r>
              <a:rPr kumimoji="0" lang="en-US" sz="1000" b="1" i="0" u="none" strike="noStrike" cap="none" normalizeH="0" baseline="0" dirty="0">
                <a:ln>
                  <a:noFill/>
                </a:ln>
                <a:effectLst/>
                <a:latin typeface="Arial" panose="020B0604020202020204" pitchFamily="34" charset="0"/>
                <a:cs typeface="Arial" panose="020B0604020202020204" pitchFamily="34" charset="0"/>
              </a:rPr>
              <a:t> </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Risiko</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5D63ACA-0704-45E4-87B6-DD22DB9C3C13}"/>
              </a:ext>
            </a:extLst>
          </p:cNvPr>
          <p:cNvSpPr/>
          <p:nvPr/>
        </p:nvSpPr>
        <p:spPr bwMode="auto">
          <a:xfrm>
            <a:off x="357211" y="2272171"/>
            <a:ext cx="596638" cy="246221"/>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anose="020B0604020202020204" pitchFamily="34" charset="0"/>
                <a:cs typeface="Arial" panose="020B0604020202020204" pitchFamily="34" charset="0"/>
              </a:rPr>
              <a:t>Gering</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C41EF0-7E0F-40D4-A32C-7C57BECADB88}"/>
              </a:ext>
            </a:extLst>
          </p:cNvPr>
          <p:cNvSpPr/>
          <p:nvPr/>
        </p:nvSpPr>
        <p:spPr bwMode="auto">
          <a:xfrm>
            <a:off x="1116383" y="2272171"/>
            <a:ext cx="683199" cy="246221"/>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a:ln>
                  <a:noFill/>
                </a:ln>
                <a:effectLst/>
                <a:latin typeface="Arial" panose="020B0604020202020204" pitchFamily="34" charset="0"/>
                <a:cs typeface="Arial" panose="020B0604020202020204" pitchFamily="34" charset="0"/>
              </a:rPr>
              <a:t>Moderat</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55C8278-4E94-42A3-9658-2854B719AD65}"/>
              </a:ext>
            </a:extLst>
          </p:cNvPr>
          <p:cNvSpPr/>
          <p:nvPr/>
        </p:nvSpPr>
        <p:spPr bwMode="auto">
          <a:xfrm>
            <a:off x="335489" y="2680426"/>
            <a:ext cx="1045640" cy="5539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de-DE" sz="1000" dirty="0">
                <a:latin typeface="Arial" panose="020B0604020202020204" pitchFamily="34" charset="0"/>
                <a:cs typeface="Arial" panose="020B0604020202020204" pitchFamily="34" charset="0"/>
              </a:rPr>
              <a:t>Neubewertung Frakturrisiko in 2-4 Jahren</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cxnSp>
        <p:nvCxnSpPr>
          <p:cNvPr id="14" name="Connector: Elbow 13">
            <a:extLst>
              <a:ext uri="{FF2B5EF4-FFF2-40B4-BE49-F238E27FC236}">
                <a16:creationId xmlns:a16="http://schemas.microsoft.com/office/drawing/2014/main" id="{0A4B6AE9-AE42-45FB-8517-BC466BAB965E}"/>
              </a:ext>
            </a:extLst>
          </p:cNvPr>
          <p:cNvCxnSpPr>
            <a:cxnSpLocks/>
            <a:stCxn id="7" idx="2"/>
            <a:endCxn id="8" idx="0"/>
          </p:cNvCxnSpPr>
          <p:nvPr/>
        </p:nvCxnSpPr>
        <p:spPr bwMode="auto">
          <a:xfrm rot="5400000">
            <a:off x="3768721" y="-846673"/>
            <a:ext cx="135365" cy="5072685"/>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C3B97EB9-436F-4DBE-99A0-A06C96DE6D56}"/>
              </a:ext>
            </a:extLst>
          </p:cNvPr>
          <p:cNvCxnSpPr>
            <a:cxnSpLocks/>
            <a:stCxn id="8" idx="2"/>
            <a:endCxn id="10" idx="0"/>
          </p:cNvCxnSpPr>
          <p:nvPr/>
        </p:nvCxnSpPr>
        <p:spPr bwMode="auto">
          <a:xfrm rot="5400000">
            <a:off x="843496" y="1815607"/>
            <a:ext cx="268598" cy="64453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642BA404-9765-4386-B1EE-0048713756F2}"/>
              </a:ext>
            </a:extLst>
          </p:cNvPr>
          <p:cNvCxnSpPr>
            <a:cxnSpLocks/>
            <a:stCxn id="8" idx="2"/>
            <a:endCxn id="11" idx="0"/>
          </p:cNvCxnSpPr>
          <p:nvPr/>
        </p:nvCxnSpPr>
        <p:spPr bwMode="auto">
          <a:xfrm rot="16200000" flipH="1">
            <a:off x="1244722" y="2058910"/>
            <a:ext cx="268598" cy="157923"/>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71CD298F-F161-4BA9-8733-1E5CD74CB3C4}"/>
              </a:ext>
            </a:extLst>
          </p:cNvPr>
          <p:cNvCxnSpPr>
            <a:cxnSpLocks/>
            <a:stCxn id="7" idx="2"/>
            <a:endCxn id="9" idx="0"/>
          </p:cNvCxnSpPr>
          <p:nvPr/>
        </p:nvCxnSpPr>
        <p:spPr bwMode="auto">
          <a:xfrm>
            <a:off x="6372745" y="1621987"/>
            <a:ext cx="0" cy="1353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2" name="Rectangle 41">
            <a:extLst>
              <a:ext uri="{FF2B5EF4-FFF2-40B4-BE49-F238E27FC236}">
                <a16:creationId xmlns:a16="http://schemas.microsoft.com/office/drawing/2014/main" id="{4D06B909-E95B-4D91-A68F-035280B75760}"/>
              </a:ext>
            </a:extLst>
          </p:cNvPr>
          <p:cNvSpPr/>
          <p:nvPr/>
        </p:nvSpPr>
        <p:spPr bwMode="auto">
          <a:xfrm>
            <a:off x="2728211" y="2432594"/>
            <a:ext cx="2770632" cy="70788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anose="020B0604020202020204" pitchFamily="34" charset="0"/>
                <a:cs typeface="Arial" panose="020B0604020202020204" pitchFamily="34" charset="0"/>
              </a:rPr>
              <a:t>Bisphosphonate</a:t>
            </a:r>
          </a:p>
          <a:p>
            <a:pPr marL="0" marR="0" indent="0" algn="ctr" defTabSz="914400" rtl="0" eaLnBrk="1" fontAlgn="base" latinLnBrk="0" hangingPunct="1">
              <a:lnSpc>
                <a:spcPct val="100000"/>
              </a:lnSpc>
              <a:spcBef>
                <a:spcPct val="0"/>
              </a:spcBef>
              <a:spcAft>
                <a:spcPct val="0"/>
              </a:spcAft>
              <a:buClrTx/>
              <a:buSzTx/>
              <a:buFontTx/>
              <a:buNone/>
              <a:tabLst/>
            </a:pPr>
            <a:r>
              <a:rPr lang="en-US" sz="1000" dirty="0">
                <a:latin typeface="Arial" panose="020B0604020202020204" pitchFamily="34" charset="0"/>
                <a:cs typeface="Arial" panose="020B0604020202020204" pitchFamily="34" charset="0"/>
              </a:rPr>
              <a:t>(2.2) </a:t>
            </a:r>
            <a:r>
              <a:rPr lang="en-US" sz="1000" dirty="0" err="1">
                <a:latin typeface="Arial" panose="020B0604020202020204" pitchFamily="34" charset="0"/>
                <a:cs typeface="Arial" panose="020B0604020202020204" pitchFamily="34" charset="0"/>
              </a:rPr>
              <a:t>Neubewertung</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Frakturrisiko</a:t>
            </a:r>
            <a:r>
              <a:rPr lang="en-US" sz="1000" dirty="0">
                <a:latin typeface="Arial" panose="020B0604020202020204" pitchFamily="34" charset="0"/>
                <a:cs typeface="Arial" panose="020B0604020202020204" pitchFamily="34" charset="0"/>
              </a:rPr>
              <a:t> in 3-5 J.</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a:ln>
                  <a:noFill/>
                </a:ln>
                <a:effectLst/>
                <a:latin typeface="Arial" panose="020B0604020202020204" pitchFamily="34" charset="0"/>
                <a:cs typeface="Arial" panose="020B0604020202020204" pitchFamily="34" charset="0"/>
              </a:rPr>
              <a:t>(2.2) (5 </a:t>
            </a:r>
            <a:r>
              <a:rPr lang="en-US" sz="1000" dirty="0">
                <a:latin typeface="Arial" panose="020B0604020202020204" pitchFamily="34" charset="0"/>
                <a:cs typeface="Arial" panose="020B0604020202020204" pitchFamily="34" charset="0"/>
              </a:rPr>
              <a:t>J.</a:t>
            </a:r>
            <a:r>
              <a:rPr kumimoji="0" lang="en-US" sz="1000" i="0" u="none" strike="noStrike" cap="none" normalizeH="0" baseline="0" dirty="0">
                <a:ln>
                  <a:noFill/>
                </a:ln>
                <a:effectLst/>
                <a:latin typeface="Arial" panose="020B0604020202020204" pitchFamily="34" charset="0"/>
                <a:cs typeface="Arial" panose="020B0604020202020204" pitchFamily="34" charset="0"/>
              </a:rPr>
              <a:t> </a:t>
            </a:r>
            <a:r>
              <a:rPr kumimoji="0" lang="en-US" sz="1000" i="0" u="none" strike="noStrike" cap="none" normalizeH="0" baseline="0" dirty="0" err="1">
                <a:ln>
                  <a:noFill/>
                </a:ln>
                <a:effectLst/>
                <a:latin typeface="Arial" panose="020B0604020202020204" pitchFamily="34" charset="0"/>
                <a:cs typeface="Arial" panose="020B0604020202020204" pitchFamily="34" charset="0"/>
              </a:rPr>
              <a:t>bei</a:t>
            </a:r>
            <a:r>
              <a:rPr kumimoji="0" lang="en-US" sz="1000" i="0" u="none" strike="noStrike" cap="none" normalizeH="0" baseline="0" dirty="0">
                <a:ln>
                  <a:noFill/>
                </a:ln>
                <a:effectLst/>
                <a:latin typeface="Arial" panose="020B0604020202020204" pitchFamily="34" charset="0"/>
                <a:cs typeface="Arial" panose="020B0604020202020204" pitchFamily="34" charset="0"/>
              </a:rPr>
              <a:t> </a:t>
            </a:r>
            <a:r>
              <a:rPr kumimoji="0" lang="en-US" sz="1000" i="0" u="none" strike="noStrike" cap="none" normalizeH="0" baseline="0" dirty="0" err="1">
                <a:ln>
                  <a:noFill/>
                </a:ln>
                <a:effectLst/>
                <a:latin typeface="Arial" panose="020B0604020202020204" pitchFamily="34" charset="0"/>
                <a:cs typeface="Arial" panose="020B0604020202020204" pitchFamily="34" charset="0"/>
              </a:rPr>
              <a:t>oralen</a:t>
            </a:r>
            <a:r>
              <a:rPr kumimoji="0" lang="en-US" sz="1000" i="0" u="none" strike="noStrike" cap="none" normalizeH="0" baseline="0" dirty="0">
                <a:ln>
                  <a:noFill/>
                </a:ln>
                <a:effectLst/>
                <a:latin typeface="Arial" panose="020B0604020202020204" pitchFamily="34" charset="0"/>
                <a:cs typeface="Arial" panose="020B0604020202020204" pitchFamily="34" charset="0"/>
              </a:rPr>
              <a:t>, 3 J. </a:t>
            </a:r>
            <a:r>
              <a:rPr kumimoji="0" lang="en-US" sz="1000" i="0" u="none" strike="noStrike" cap="none" normalizeH="0" baseline="0" dirty="0" err="1">
                <a:ln>
                  <a:noFill/>
                </a:ln>
                <a:effectLst/>
                <a:latin typeface="Arial" panose="020B0604020202020204" pitchFamily="34" charset="0"/>
                <a:cs typeface="Arial" panose="020B0604020202020204" pitchFamily="34" charset="0"/>
              </a:rPr>
              <a:t>bei</a:t>
            </a:r>
            <a:r>
              <a:rPr kumimoji="0" lang="en-US" sz="1000" i="0" u="none" strike="noStrike" cap="none" normalizeH="0" baseline="0" dirty="0">
                <a:ln>
                  <a:noFill/>
                </a:ln>
                <a:effectLst/>
                <a:latin typeface="Arial" panose="020B0604020202020204" pitchFamily="34" charset="0"/>
                <a:cs typeface="Arial" panose="020B0604020202020204" pitchFamily="34" charset="0"/>
              </a:rPr>
              <a:t> I.V.)</a:t>
            </a:r>
            <a:endParaRPr lang="en-US" sz="1000" dirty="0">
              <a:latin typeface="Arial" panose="020B0604020202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a:ln>
                  <a:noFill/>
                </a:ln>
                <a:effectLst/>
                <a:latin typeface="Arial" panose="020B0604020202020204" pitchFamily="34" charset="0"/>
                <a:cs typeface="Arial" panose="020B0604020202020204" pitchFamily="34" charset="0"/>
              </a:rPr>
              <a:t>(8.1) </a:t>
            </a:r>
            <a:r>
              <a:rPr lang="en-US" sz="1000" b="1" dirty="0" err="1">
                <a:latin typeface="Arial" panose="020B0604020202020204" pitchFamily="34" charset="0"/>
                <a:cs typeface="Arial" panose="020B0604020202020204" pitchFamily="34" charset="0"/>
              </a:rPr>
              <a:t>K</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alzium</a:t>
            </a:r>
            <a:r>
              <a:rPr kumimoji="0" lang="en-US" sz="1000" b="1" i="0" u="none" strike="noStrike" cap="none" normalizeH="0" baseline="0" dirty="0">
                <a:ln>
                  <a:noFill/>
                </a:ln>
                <a:effectLst/>
                <a:latin typeface="Arial" panose="020B0604020202020204" pitchFamily="34" charset="0"/>
                <a:cs typeface="Arial" panose="020B0604020202020204" pitchFamily="34" charset="0"/>
              </a:rPr>
              <a:t> + Vitamin D </a:t>
            </a:r>
            <a:r>
              <a:rPr kumimoji="0" lang="en-US" sz="1000" i="0" u="none" strike="noStrike" cap="none" normalizeH="0" baseline="0" dirty="0" err="1">
                <a:ln>
                  <a:noFill/>
                </a:ln>
                <a:effectLst/>
                <a:latin typeface="Arial" panose="020B0604020202020204" pitchFamily="34" charset="0"/>
                <a:cs typeface="Arial" panose="020B0604020202020204" pitchFamily="34" charset="0"/>
              </a:rPr>
              <a:t>als</a:t>
            </a:r>
            <a:r>
              <a:rPr kumimoji="0" lang="en-US" sz="1000" i="0" u="none" strike="noStrike" cap="none" normalizeH="0" baseline="0" dirty="0">
                <a:ln>
                  <a:noFill/>
                </a:ln>
                <a:effectLst/>
                <a:latin typeface="Arial" panose="020B0604020202020204" pitchFamily="34" charset="0"/>
                <a:cs typeface="Arial" panose="020B0604020202020204" pitchFamily="34" charset="0"/>
              </a:rPr>
              <a:t> </a:t>
            </a:r>
            <a:r>
              <a:rPr kumimoji="0" lang="en-US" sz="1000" i="0" u="none" strike="noStrike" cap="none" normalizeH="0" baseline="0" dirty="0" err="1">
                <a:ln>
                  <a:noFill/>
                </a:ln>
                <a:effectLst/>
                <a:latin typeface="Arial" panose="020B0604020202020204" pitchFamily="34" charset="0"/>
                <a:cs typeface="Arial" panose="020B0604020202020204" pitchFamily="34" charset="0"/>
              </a:rPr>
              <a:t>Begleittherapie</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FD7F75A0-299A-4CF0-A25D-46DB3A3645FA}"/>
              </a:ext>
            </a:extLst>
          </p:cNvPr>
          <p:cNvSpPr/>
          <p:nvPr/>
        </p:nvSpPr>
        <p:spPr bwMode="auto">
          <a:xfrm>
            <a:off x="5680661" y="2509538"/>
            <a:ext cx="2495921" cy="55399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anose="020B0604020202020204" pitchFamily="34" charset="0"/>
                <a:cs typeface="Arial" panose="020B0604020202020204" pitchFamily="34" charset="0"/>
              </a:rPr>
              <a:t>Denosumab</a:t>
            </a:r>
          </a:p>
          <a:p>
            <a:pPr algn="ctr" fontAlgn="base">
              <a:spcBef>
                <a:spcPct val="0"/>
              </a:spcBef>
              <a:spcAft>
                <a:spcPct val="0"/>
              </a:spcAft>
            </a:pPr>
            <a:r>
              <a:rPr lang="en-US" sz="1000" dirty="0" err="1">
                <a:latin typeface="Arial" panose="020B0604020202020204" pitchFamily="34" charset="0"/>
                <a:cs typeface="Arial" panose="020B0604020202020204" pitchFamily="34" charset="0"/>
              </a:rPr>
              <a:t>Neubewertung</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Frakturrisiko</a:t>
            </a:r>
            <a:r>
              <a:rPr lang="en-US" sz="1000" dirty="0">
                <a:latin typeface="Arial" panose="020B0604020202020204" pitchFamily="34" charset="0"/>
                <a:cs typeface="Arial" panose="020B0604020202020204" pitchFamily="34" charset="0"/>
              </a:rPr>
              <a:t> in 3-5 J </a:t>
            </a:r>
            <a:r>
              <a:rPr lang="en-US" sz="1000" b="1" dirty="0" err="1">
                <a:latin typeface="Arial" panose="020B0604020202020204" pitchFamily="34" charset="0"/>
                <a:cs typeface="Arial" panose="020B0604020202020204" pitchFamily="34" charset="0"/>
              </a:rPr>
              <a:t>Kalzium</a:t>
            </a:r>
            <a:r>
              <a:rPr lang="en-US" sz="1000" b="1" dirty="0">
                <a:latin typeface="Arial" panose="020B0604020202020204" pitchFamily="34" charset="0"/>
                <a:cs typeface="Arial" panose="020B0604020202020204" pitchFamily="34" charset="0"/>
              </a:rPr>
              <a:t> + Vitamin D </a:t>
            </a:r>
            <a:r>
              <a:rPr lang="en-US" sz="1000" dirty="0" err="1">
                <a:latin typeface="Arial" panose="020B0604020202020204" pitchFamily="34" charset="0"/>
                <a:cs typeface="Arial" panose="020B0604020202020204" pitchFamily="34" charset="0"/>
              </a:rPr>
              <a:t>als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Begleittherapie</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2F7F7DED-D758-40F7-85F0-61A3DCC42897}"/>
              </a:ext>
            </a:extLst>
          </p:cNvPr>
          <p:cNvSpPr/>
          <p:nvPr/>
        </p:nvSpPr>
        <p:spPr bwMode="auto">
          <a:xfrm>
            <a:off x="8221633" y="2432594"/>
            <a:ext cx="1572768" cy="70788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1000" b="1" dirty="0" err="1">
                <a:latin typeface="Arial" panose="020B0604020202020204" pitchFamily="34" charset="0"/>
                <a:cs typeface="Arial" panose="020B0604020202020204" pitchFamily="34" charset="0"/>
              </a:rPr>
              <a:t>Teriparatid</a:t>
            </a:r>
            <a:r>
              <a:rPr lang="en-US" sz="1000" b="1" dirty="0">
                <a:latin typeface="Arial" panose="020B0604020202020204" pitchFamily="34" charset="0"/>
                <a:cs typeface="Arial" panose="020B0604020202020204" pitchFamily="34" charset="0"/>
              </a:rPr>
              <a:t> or </a:t>
            </a:r>
            <a:r>
              <a:rPr lang="en-US" sz="1000" b="1" dirty="0" err="1">
                <a:latin typeface="Arial" panose="020B0604020202020204" pitchFamily="34" charset="0"/>
                <a:cs typeface="Arial" panose="020B0604020202020204" pitchFamily="34" charset="0"/>
              </a:rPr>
              <a:t>Abaloparatide</a:t>
            </a:r>
            <a:r>
              <a:rPr lang="en-US" sz="1000" b="1"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für</a:t>
            </a:r>
            <a:r>
              <a:rPr lang="en-US" sz="1000" dirty="0">
                <a:latin typeface="Arial" panose="020B0604020202020204" pitchFamily="34" charset="0"/>
                <a:cs typeface="Arial" panose="020B0604020202020204" pitchFamily="34" charset="0"/>
              </a:rPr>
              <a:t> 2 J.</a:t>
            </a:r>
          </a:p>
          <a:p>
            <a:pPr algn="ctr" fontAlgn="base">
              <a:spcBef>
                <a:spcPct val="0"/>
              </a:spcBef>
              <a:spcAft>
                <a:spcPct val="0"/>
              </a:spcAft>
            </a:pPr>
            <a:r>
              <a:rPr lang="en-US" sz="1000" b="1" dirty="0" err="1">
                <a:latin typeface="Arial" panose="020B0604020202020204" pitchFamily="34" charset="0"/>
                <a:cs typeface="Arial" panose="020B0604020202020204" pitchFamily="34" charset="0"/>
              </a:rPr>
              <a:t>Kalzium</a:t>
            </a:r>
            <a:r>
              <a:rPr lang="en-US" sz="1000" b="1" dirty="0">
                <a:latin typeface="Arial" panose="020B0604020202020204" pitchFamily="34" charset="0"/>
                <a:cs typeface="Arial" panose="020B0604020202020204" pitchFamily="34" charset="0"/>
              </a:rPr>
              <a:t> + Vitamin D </a:t>
            </a:r>
            <a:r>
              <a:rPr lang="en-US" sz="1000" dirty="0" err="1">
                <a:latin typeface="Arial" panose="020B0604020202020204" pitchFamily="34" charset="0"/>
                <a:cs typeface="Arial" panose="020B0604020202020204" pitchFamily="34" charset="0"/>
              </a:rPr>
              <a:t>als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Begleittherapie</a:t>
            </a:r>
            <a:endParaRPr lang="en-US" sz="1000"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13204C98-B6EF-4A65-BA1A-10E0CEE94F49}"/>
              </a:ext>
            </a:extLst>
          </p:cNvPr>
          <p:cNvSpPr/>
          <p:nvPr/>
        </p:nvSpPr>
        <p:spPr bwMode="auto">
          <a:xfrm>
            <a:off x="9976220" y="2432594"/>
            <a:ext cx="1572768" cy="70788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1000" b="1" dirty="0" err="1">
                <a:latin typeface="Arial" panose="020B0604020202020204" pitchFamily="34" charset="0"/>
                <a:cs typeface="Arial" panose="020B0604020202020204" pitchFamily="34" charset="0"/>
              </a:rPr>
              <a:t>Romosozumab</a:t>
            </a:r>
            <a:endParaRPr lang="en-US" sz="1000" b="1" dirty="0">
              <a:latin typeface="Arial" panose="020B0604020202020204" pitchFamily="34" charset="0"/>
              <a:cs typeface="Arial" panose="020B0604020202020204" pitchFamily="34" charset="0"/>
            </a:endParaRPr>
          </a:p>
          <a:p>
            <a:pPr algn="ctr" fontAlgn="base">
              <a:spcBef>
                <a:spcPct val="0"/>
              </a:spcBef>
              <a:spcAft>
                <a:spcPct val="0"/>
              </a:spcAft>
            </a:pPr>
            <a:r>
              <a:rPr lang="en-US" sz="1000" dirty="0" err="1">
                <a:latin typeface="Arial" panose="020B0604020202020204" pitchFamily="34" charset="0"/>
                <a:cs typeface="Arial" panose="020B0604020202020204" pitchFamily="34" charset="0"/>
              </a:rPr>
              <a:t>für</a:t>
            </a:r>
            <a:r>
              <a:rPr lang="en-US" sz="1000" dirty="0">
                <a:latin typeface="Arial" panose="020B0604020202020204" pitchFamily="34" charset="0"/>
                <a:cs typeface="Arial" panose="020B0604020202020204" pitchFamily="34" charset="0"/>
              </a:rPr>
              <a:t> 1 J.</a:t>
            </a:r>
          </a:p>
          <a:p>
            <a:pPr algn="ctr" fontAlgn="base">
              <a:spcBef>
                <a:spcPct val="0"/>
              </a:spcBef>
              <a:spcAft>
                <a:spcPct val="0"/>
              </a:spcAft>
            </a:pPr>
            <a:r>
              <a:rPr lang="en-US" sz="1000" b="1" dirty="0" err="1">
                <a:latin typeface="Arial" panose="020B0604020202020204" pitchFamily="34" charset="0"/>
                <a:cs typeface="Arial" panose="020B0604020202020204" pitchFamily="34" charset="0"/>
              </a:rPr>
              <a:t>Kalzium</a:t>
            </a:r>
            <a:r>
              <a:rPr lang="en-US" sz="1000" b="1" dirty="0">
                <a:latin typeface="Arial" panose="020B0604020202020204" pitchFamily="34" charset="0"/>
                <a:cs typeface="Arial" panose="020B0604020202020204" pitchFamily="34" charset="0"/>
              </a:rPr>
              <a:t> + Vitamin D </a:t>
            </a:r>
            <a:r>
              <a:rPr lang="en-US" sz="1000" dirty="0" err="1">
                <a:latin typeface="Arial" panose="020B0604020202020204" pitchFamily="34" charset="0"/>
                <a:cs typeface="Arial" panose="020B0604020202020204" pitchFamily="34" charset="0"/>
              </a:rPr>
              <a:t>als</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Begleittherapie</a:t>
            </a:r>
            <a:endParaRPr lang="en-US" sz="1000"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FD0F659F-A7E3-409C-9BC2-F0667AA32370}"/>
              </a:ext>
            </a:extLst>
          </p:cNvPr>
          <p:cNvSpPr/>
          <p:nvPr/>
        </p:nvSpPr>
        <p:spPr bwMode="auto">
          <a:xfrm>
            <a:off x="2270896" y="2265566"/>
            <a:ext cx="259430" cy="259430"/>
          </a:xfrm>
          <a:prstGeom prst="ellipse">
            <a:avLst/>
          </a:prstGeom>
          <a:noFill/>
          <a:ln w="9525" cap="flat" cmpd="sng" algn="ctr">
            <a:solidFill>
              <a:schemeClr val="tx1"/>
            </a:solidFill>
            <a:prstDash val="dash"/>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dirty="0">
                <a:ln>
                  <a:noFill/>
                </a:ln>
                <a:effectLst/>
                <a:latin typeface="Arial" panose="020B0604020202020204" pitchFamily="34" charset="0"/>
                <a:cs typeface="Arial" panose="020B0604020202020204" pitchFamily="34" charset="0"/>
              </a:rPr>
              <a:t>ODER</a:t>
            </a:r>
          </a:p>
        </p:txBody>
      </p:sp>
      <p:sp>
        <p:nvSpPr>
          <p:cNvPr id="48" name="Rectangle 47">
            <a:extLst>
              <a:ext uri="{FF2B5EF4-FFF2-40B4-BE49-F238E27FC236}">
                <a16:creationId xmlns:a16="http://schemas.microsoft.com/office/drawing/2014/main" id="{9A51EF3A-0A6E-4C85-B65E-0A7B3BB1B0B3}"/>
              </a:ext>
            </a:extLst>
          </p:cNvPr>
          <p:cNvSpPr/>
          <p:nvPr/>
        </p:nvSpPr>
        <p:spPr bwMode="auto">
          <a:xfrm>
            <a:off x="334487" y="3436930"/>
            <a:ext cx="2348484" cy="11695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1000" b="1" dirty="0" err="1">
                <a:latin typeface="Arial" panose="020B0604020202020204" pitchFamily="34" charset="0"/>
                <a:cs typeface="Arial" panose="020B0604020202020204" pitchFamily="34" charset="0"/>
              </a:rPr>
              <a:t>Geringes</a:t>
            </a:r>
            <a:r>
              <a:rPr lang="en-US" sz="1000" b="1" dirty="0">
                <a:latin typeface="Arial" panose="020B0604020202020204" pitchFamily="34" charset="0"/>
                <a:cs typeface="Arial" panose="020B0604020202020204" pitchFamily="34" charset="0"/>
              </a:rPr>
              <a:t> – moderates </a:t>
            </a:r>
            <a:r>
              <a:rPr lang="en-US" sz="1000" b="1" dirty="0" err="1">
                <a:latin typeface="Arial" panose="020B0604020202020204" pitchFamily="34" charset="0"/>
                <a:cs typeface="Arial" panose="020B0604020202020204" pitchFamily="34" charset="0"/>
              </a:rPr>
              <a:t>Risiko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Erwägung</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Behandlungspause</a:t>
            </a:r>
            <a:endParaRPr lang="en-US" sz="1000" dirty="0">
              <a:latin typeface="Arial" panose="020B0604020202020204" pitchFamily="34" charset="0"/>
              <a:cs typeface="Arial" panose="020B0604020202020204" pitchFamily="34" charset="0"/>
            </a:endParaRPr>
          </a:p>
          <a:p>
            <a:pPr algn="ctr" fontAlgn="base">
              <a:spcBef>
                <a:spcPct val="0"/>
              </a:spcBef>
              <a:spcAft>
                <a:spcPct val="0"/>
              </a:spcAft>
            </a:pPr>
            <a:r>
              <a:rPr lang="de-DE" sz="1000" dirty="0">
                <a:latin typeface="Arial" panose="020B0604020202020204" pitchFamily="34" charset="0"/>
                <a:cs typeface="Arial" panose="020B0604020202020204" pitchFamily="34" charset="0"/>
              </a:rPr>
              <a:t>Neubewertung Frakturrisiko in 2-4 Jahren</a:t>
            </a:r>
            <a:endParaRPr lang="en-US" sz="1000" dirty="0">
              <a:latin typeface="Arial" panose="020B0604020202020204" pitchFamily="34" charset="0"/>
              <a:cs typeface="Arial" panose="020B0604020202020204" pitchFamily="34" charset="0"/>
            </a:endParaRPr>
          </a:p>
          <a:p>
            <a:pPr algn="ctr" fontAlgn="base">
              <a:spcBef>
                <a:spcPct val="0"/>
              </a:spcBef>
              <a:spcAft>
                <a:spcPct val="0"/>
              </a:spcAft>
            </a:pPr>
            <a:r>
              <a:rPr lang="en-US" sz="1000" dirty="0">
                <a:latin typeface="Arial" panose="020B0604020202020204" pitchFamily="34" charset="0"/>
                <a:cs typeface="Arial" panose="020B0604020202020204" pitchFamily="34" charset="0"/>
              </a:rPr>
              <a:t>Bei </a:t>
            </a:r>
            <a:r>
              <a:rPr lang="en-US" sz="1000" dirty="0" err="1">
                <a:latin typeface="Arial" panose="020B0604020202020204" pitchFamily="34" charset="0"/>
                <a:cs typeface="Arial" panose="020B0604020202020204" pitchFamily="34" charset="0"/>
              </a:rPr>
              <a:t>Knochenverlust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oder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steigendem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Frakturrisiko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Neustart</a:t>
            </a:r>
            <a:r>
              <a:rPr lang="en-US" sz="1000" dirty="0">
                <a:latin typeface="Arial" panose="020B0604020202020204" pitchFamily="34" charset="0"/>
                <a:cs typeface="Arial" panose="020B0604020202020204" pitchFamily="34" charset="0"/>
              </a:rPr>
              <a:t> der </a:t>
            </a:r>
            <a:r>
              <a:rPr lang="en-US" sz="1000" dirty="0" err="1">
                <a:latin typeface="Arial" panose="020B0604020202020204" pitchFamily="34" charset="0"/>
                <a:cs typeface="Arial" panose="020B0604020202020204" pitchFamily="34" charset="0"/>
              </a:rPr>
              <a:t>Therapie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erwägen</a:t>
            </a:r>
            <a:endParaRPr lang="en-US" sz="1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926731E-7971-4801-837E-4E67822B6B69}"/>
              </a:ext>
            </a:extLst>
          </p:cNvPr>
          <p:cNvSpPr/>
          <p:nvPr/>
        </p:nvSpPr>
        <p:spPr bwMode="auto">
          <a:xfrm>
            <a:off x="3064832" y="3405943"/>
            <a:ext cx="1649064" cy="5539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1000" b="1" dirty="0" err="1">
                <a:latin typeface="Arial" panose="020B0604020202020204" pitchFamily="34" charset="0"/>
                <a:cs typeface="Arial" panose="020B0604020202020204" pitchFamily="34" charset="0"/>
              </a:rPr>
              <a:t>Hohes</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Risiko</a:t>
            </a:r>
            <a:endParaRPr lang="en-US" sz="1000" b="1" dirty="0">
              <a:latin typeface="Arial" panose="020B0604020202020204" pitchFamily="34" charset="0"/>
              <a:cs typeface="Arial" panose="020B0604020202020204" pitchFamily="34" charset="0"/>
            </a:endParaRPr>
          </a:p>
          <a:p>
            <a:pPr algn="ctr" fontAlgn="base">
              <a:spcBef>
                <a:spcPct val="0"/>
              </a:spcBef>
              <a:spcAft>
                <a:spcPct val="0"/>
              </a:spcAft>
            </a:pPr>
            <a:r>
              <a:rPr lang="en-US" sz="1000" dirty="0">
                <a:latin typeface="Arial" panose="020B0604020202020204" pitchFamily="34" charset="0"/>
                <a:cs typeface="Arial" panose="020B0604020202020204" pitchFamily="34" charset="0"/>
              </a:rPr>
              <a:t>(2.2) </a:t>
            </a:r>
            <a:r>
              <a:rPr lang="en-US" sz="1000" dirty="0" err="1">
                <a:latin typeface="Arial" panose="020B0604020202020204" pitchFamily="34" charset="0"/>
                <a:cs typeface="Arial" panose="020B0604020202020204" pitchFamily="34" charset="0"/>
              </a:rPr>
              <a:t>Therapie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fortsetzen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oder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Therapiewechsel</a:t>
            </a:r>
            <a:endParaRPr lang="en-US" sz="10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039A4C53-331F-4E1E-A22B-6E8DB8E393B4}"/>
              </a:ext>
            </a:extLst>
          </p:cNvPr>
          <p:cNvSpPr/>
          <p:nvPr/>
        </p:nvSpPr>
        <p:spPr bwMode="auto">
          <a:xfrm>
            <a:off x="6894345" y="3328999"/>
            <a:ext cx="2852355" cy="11695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1000" b="1" dirty="0" err="1">
                <a:latin typeface="Arial" panose="020B0604020202020204" pitchFamily="34" charset="0"/>
                <a:cs typeface="Arial" panose="020B0604020202020204" pitchFamily="34" charset="0"/>
              </a:rPr>
              <a:t>Geringes</a:t>
            </a:r>
            <a:r>
              <a:rPr lang="en-US" sz="1000" b="1" dirty="0">
                <a:latin typeface="Arial" panose="020B0604020202020204" pitchFamily="34" charset="0"/>
                <a:cs typeface="Arial" panose="020B0604020202020204" pitchFamily="34" charset="0"/>
              </a:rPr>
              <a:t> - moderates </a:t>
            </a:r>
            <a:r>
              <a:rPr lang="en-US" sz="1000" b="1" dirty="0" err="1">
                <a:latin typeface="Arial" panose="020B0604020202020204" pitchFamily="34" charset="0"/>
                <a:cs typeface="Arial" panose="020B0604020202020204" pitchFamily="34" charset="0"/>
              </a:rPr>
              <a:t>Risiko</a:t>
            </a:r>
            <a:endParaRPr lang="en-US" sz="1000" b="1" dirty="0">
              <a:latin typeface="Arial" panose="020B0604020202020204" pitchFamily="34" charset="0"/>
              <a:cs typeface="Arial" panose="020B0604020202020204" pitchFamily="34" charset="0"/>
            </a:endParaRPr>
          </a:p>
          <a:p>
            <a:pPr algn="ctr" fontAlgn="base">
              <a:spcBef>
                <a:spcPct val="0"/>
              </a:spcBef>
              <a:spcAft>
                <a:spcPct val="0"/>
              </a:spcAft>
            </a:pPr>
            <a:r>
              <a:rPr lang="de-DE" sz="1000" dirty="0" err="1">
                <a:latin typeface="Arial" panose="020B0604020202020204" pitchFamily="34" charset="0"/>
                <a:cs typeface="Arial" panose="020B0604020202020204" pitchFamily="34" charset="0"/>
              </a:rPr>
              <a:t>Bisphosphonate</a:t>
            </a:r>
            <a:r>
              <a:rPr lang="de-DE" sz="1000" dirty="0">
                <a:latin typeface="Arial" panose="020B0604020202020204" pitchFamily="34" charset="0"/>
                <a:cs typeface="Arial" panose="020B0604020202020204" pitchFamily="34" charset="0"/>
              </a:rPr>
              <a:t> erwägen und anschließend Behandlungspause </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Neubewertung Frakturrisiko </a:t>
            </a:r>
            <a:r>
              <a:rPr lang="en-US" sz="1000" dirty="0" err="1">
                <a:latin typeface="Arial" panose="020B0604020202020204" pitchFamily="34" charset="0"/>
                <a:cs typeface="Arial" panose="020B0604020202020204" pitchFamily="34" charset="0"/>
              </a:rPr>
              <a:t>alle</a:t>
            </a:r>
            <a:r>
              <a:rPr lang="en-US" sz="1000" dirty="0">
                <a:latin typeface="Arial" panose="020B0604020202020204" pitchFamily="34" charset="0"/>
                <a:cs typeface="Arial" panose="020B0604020202020204" pitchFamily="34" charset="0"/>
              </a:rPr>
              <a:t> 1-3 J.</a:t>
            </a:r>
          </a:p>
          <a:p>
            <a:pPr algn="ctr" fontAlgn="base">
              <a:spcBef>
                <a:spcPct val="0"/>
              </a:spcBef>
              <a:spcAft>
                <a:spcPct val="0"/>
              </a:spcAft>
            </a:pPr>
            <a:r>
              <a:rPr lang="en-US" sz="1000" dirty="0">
                <a:latin typeface="Arial" panose="020B0604020202020204" pitchFamily="34" charset="0"/>
                <a:cs typeface="Arial" panose="020B0604020202020204" pitchFamily="34" charset="0"/>
              </a:rPr>
              <a:t>Bei </a:t>
            </a:r>
            <a:r>
              <a:rPr lang="en-US" sz="1000" dirty="0" err="1">
                <a:latin typeface="Arial" panose="020B0604020202020204" pitchFamily="34" charset="0"/>
                <a:cs typeface="Arial" panose="020B0604020202020204" pitchFamily="34" charset="0"/>
              </a:rPr>
              <a:t>Knochenverlust</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oder</a:t>
            </a:r>
            <a:r>
              <a:rPr lang="en-US" sz="1000" dirty="0">
                <a:latin typeface="Arial" panose="020B0604020202020204" pitchFamily="34" charset="0"/>
                <a:cs typeface="Arial" panose="020B0604020202020204" pitchFamily="34" charset="0"/>
              </a:rPr>
              <a:t> Fraktur </a:t>
            </a:r>
            <a:r>
              <a:rPr lang="en-US" sz="1000" dirty="0" err="1">
                <a:latin typeface="Arial" panose="020B0604020202020204" pitchFamily="34" charset="0"/>
                <a:cs typeface="Arial" panose="020B0604020202020204" pitchFamily="34" charset="0"/>
              </a:rPr>
              <a:t>oder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steigendem</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Frakturrisiko</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Neustart</a:t>
            </a:r>
            <a:r>
              <a:rPr lang="en-US" sz="1000" dirty="0">
                <a:latin typeface="Arial" panose="020B0604020202020204" pitchFamily="34" charset="0"/>
                <a:cs typeface="Arial" panose="020B0604020202020204" pitchFamily="34" charset="0"/>
              </a:rPr>
              <a:t> der </a:t>
            </a:r>
            <a:r>
              <a:rPr lang="en-US" sz="1000" dirty="0" err="1">
                <a:latin typeface="Arial" panose="020B0604020202020204" pitchFamily="34" charset="0"/>
                <a:cs typeface="Arial" panose="020B0604020202020204" pitchFamily="34" charset="0"/>
              </a:rPr>
              <a:t>Therapie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erwägen</a:t>
            </a:r>
            <a:endParaRPr lang="en-US" sz="1000" dirty="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3762A062-6D1E-4D69-8EE1-D0449A3A532B}"/>
              </a:ext>
            </a:extLst>
          </p:cNvPr>
          <p:cNvSpPr/>
          <p:nvPr/>
        </p:nvSpPr>
        <p:spPr bwMode="auto">
          <a:xfrm>
            <a:off x="9893924" y="3405943"/>
            <a:ext cx="1645920" cy="5539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en-US" sz="1000" b="1" dirty="0" err="1">
                <a:latin typeface="Arial" panose="020B0604020202020204" pitchFamily="34" charset="0"/>
                <a:cs typeface="Arial" panose="020B0604020202020204" pitchFamily="34" charset="0"/>
              </a:rPr>
              <a:t>Hohes</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Risiko</a:t>
            </a:r>
            <a:endParaRPr lang="en-US" sz="1000" b="1" dirty="0">
              <a:latin typeface="Arial" panose="020B0604020202020204" pitchFamily="34" charset="0"/>
              <a:cs typeface="Arial" panose="020B0604020202020204" pitchFamily="34" charset="0"/>
            </a:endParaRPr>
          </a:p>
          <a:p>
            <a:pPr algn="ctr" fontAlgn="base">
              <a:spcBef>
                <a:spcPct val="0"/>
              </a:spcBef>
              <a:spcAft>
                <a:spcPct val="0"/>
              </a:spcAft>
            </a:pPr>
            <a:r>
              <a:rPr lang="en-US" sz="1000" dirty="0" err="1">
                <a:latin typeface="Arial" panose="020B0604020202020204" pitchFamily="34" charset="0"/>
                <a:cs typeface="Arial" panose="020B0604020202020204" pitchFamily="34" charset="0"/>
              </a:rPr>
              <a:t>Therapie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fortsetzen</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oder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Therapiewechsel</a:t>
            </a:r>
            <a:endParaRPr lang="en-US" sz="1000" dirty="0">
              <a:latin typeface="Arial" panose="020B0604020202020204" pitchFamily="34" charset="0"/>
              <a:cs typeface="Arial" panose="020B0604020202020204" pitchFamily="34" charset="0"/>
            </a:endParaRPr>
          </a:p>
        </p:txBody>
      </p:sp>
      <p:sp>
        <p:nvSpPr>
          <p:cNvPr id="52" name="Diamond 51">
            <a:extLst>
              <a:ext uri="{FF2B5EF4-FFF2-40B4-BE49-F238E27FC236}">
                <a16:creationId xmlns:a16="http://schemas.microsoft.com/office/drawing/2014/main" id="{19193705-185A-40EE-87F4-B0AE691F1AD8}"/>
              </a:ext>
            </a:extLst>
          </p:cNvPr>
          <p:cNvSpPr/>
          <p:nvPr/>
        </p:nvSpPr>
        <p:spPr bwMode="auto">
          <a:xfrm>
            <a:off x="4798572" y="3428246"/>
            <a:ext cx="1914442" cy="723728"/>
          </a:xfrm>
          <a:prstGeom prst="diamond">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r>
              <a:rPr lang="de-DE" sz="1000" dirty="0">
                <a:latin typeface="Arial" panose="020B0604020202020204" pitchFamily="34" charset="0"/>
                <a:cs typeface="Arial" panose="020B0604020202020204" pitchFamily="34" charset="0"/>
              </a:rPr>
              <a:t>Obere Therapien </a:t>
            </a:r>
            <a:br>
              <a:rPr lang="de-DE" sz="1000"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unverträglich oder</a:t>
            </a:r>
          </a:p>
          <a:p>
            <a:pPr algn="ctr" fontAlgn="base">
              <a:spcBef>
                <a:spcPct val="0"/>
              </a:spcBef>
              <a:spcAft>
                <a:spcPct val="0"/>
              </a:spcAft>
            </a:pPr>
            <a:r>
              <a:rPr lang="de-DE" sz="1000" dirty="0">
                <a:latin typeface="Arial" panose="020B0604020202020204" pitchFamily="34" charset="0"/>
                <a:cs typeface="Arial" panose="020B0604020202020204" pitchFamily="34" charset="0"/>
              </a:rPr>
              <a:t>ungeeignet</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26DCEF7C-1E5D-4200-8C7E-7BFDFE785D73}"/>
              </a:ext>
            </a:extLst>
          </p:cNvPr>
          <p:cNvSpPr/>
          <p:nvPr/>
        </p:nvSpPr>
        <p:spPr bwMode="auto">
          <a:xfrm>
            <a:off x="2954533" y="4331855"/>
            <a:ext cx="1350767" cy="707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anose="020B0604020202020204" pitchFamily="34" charset="0"/>
                <a:cs typeface="Arial" panose="020B0604020202020204" pitchFamily="34" charset="0"/>
              </a:rPr>
              <a:t>Alter &lt; 60 </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oder</a:t>
            </a:r>
            <a:r>
              <a:rPr kumimoji="0" lang="en-US" sz="1000" b="1" i="0" u="none" strike="noStrike" cap="none" normalizeH="0" baseline="0" dirty="0">
                <a:ln>
                  <a:noFill/>
                </a:ln>
                <a:effectLst/>
                <a:latin typeface="Arial" panose="020B0604020202020204" pitchFamily="34" charset="0"/>
                <a:cs typeface="Arial" panose="020B0604020202020204" pitchFamily="34" charset="0"/>
              </a:rPr>
              <a:t> </a:t>
            </a:r>
            <a:br>
              <a:rPr kumimoji="0" lang="en-US" sz="1000" b="1" i="0" u="none" strike="noStrike" cap="none" normalizeH="0" baseline="0" dirty="0">
                <a:ln>
                  <a:noFill/>
                </a:ln>
                <a:effectLst/>
                <a:latin typeface="Arial" panose="020B0604020202020204" pitchFamily="34" charset="0"/>
                <a:cs typeface="Arial" panose="020B0604020202020204" pitchFamily="34" charset="0"/>
              </a:rPr>
            </a:br>
            <a:r>
              <a:rPr kumimoji="0" lang="en-US" sz="1000" b="1" i="0" u="none" strike="noStrike" cap="none" normalizeH="0" baseline="0" dirty="0">
                <a:ln>
                  <a:noFill/>
                </a:ln>
                <a:effectLst/>
                <a:latin typeface="Arial" panose="020B0604020202020204" pitchFamily="34" charset="0"/>
                <a:cs typeface="Arial" panose="020B0604020202020204" pitchFamily="34" charset="0"/>
              </a:rPr>
              <a:t>&lt; 10 Jahre </a:t>
            </a:r>
            <a:r>
              <a:rPr lang="en-US" sz="1000" b="1" dirty="0" err="1">
                <a:latin typeface="Arial" panose="020B0604020202020204" pitchFamily="34" charset="0"/>
                <a:cs typeface="Arial" panose="020B0604020202020204" pitchFamily="34" charset="0"/>
              </a:rPr>
              <a:t>P</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ostmenopause</a:t>
            </a:r>
            <a:r>
              <a:rPr kumimoji="0" lang="en-US" sz="1000" b="1" i="0" u="none" strike="noStrike" cap="none" normalizeH="0" baseline="0" dirty="0">
                <a:ln>
                  <a:noFill/>
                </a:ln>
                <a:effectLst/>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 VTE </a:t>
            </a:r>
            <a:r>
              <a:rPr lang="en-US" sz="1000" b="1" dirty="0" err="1">
                <a:latin typeface="Arial" panose="020B0604020202020204" pitchFamily="34" charset="0"/>
                <a:cs typeface="Arial" panose="020B0604020202020204" pitchFamily="34" charset="0"/>
              </a:rPr>
              <a:t>Risiko</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gering</a:t>
            </a:r>
            <a:endParaRPr kumimoji="0" lang="en-US" sz="1000" b="1" i="0" u="none" strike="noStrike" cap="none" normalizeH="0" baseline="0" dirty="0">
              <a:ln>
                <a:noFill/>
              </a:ln>
              <a:effectLst/>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C59CF79D-72D0-43A0-9467-22243A2BE374}"/>
              </a:ext>
            </a:extLst>
          </p:cNvPr>
          <p:cNvSpPr/>
          <p:nvPr/>
        </p:nvSpPr>
        <p:spPr bwMode="auto">
          <a:xfrm>
            <a:off x="6058549" y="4408799"/>
            <a:ext cx="811378" cy="24622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anose="020B0604020202020204" pitchFamily="34" charset="0"/>
                <a:cs typeface="Arial" panose="020B0604020202020204" pitchFamily="34" charset="0"/>
              </a:rPr>
              <a:t>Alter </a:t>
            </a:r>
            <a:r>
              <a:rPr lang="en-US" sz="1000" b="1" dirty="0">
                <a:latin typeface="Arial" panose="020B0604020202020204" pitchFamily="34" charset="0"/>
                <a:cs typeface="Arial" panose="020B0604020202020204" pitchFamily="34" charset="0"/>
              </a:rPr>
              <a:t>&gt; </a:t>
            </a:r>
            <a:r>
              <a:rPr kumimoji="0" lang="en-US" sz="1000" b="1" i="0" u="none" strike="noStrike" cap="none" normalizeH="0" baseline="0" dirty="0">
                <a:ln>
                  <a:noFill/>
                </a:ln>
                <a:effectLst/>
                <a:latin typeface="Arial" panose="020B0604020202020204" pitchFamily="34" charset="0"/>
                <a:cs typeface="Arial" panose="020B0604020202020204" pitchFamily="34" charset="0"/>
              </a:rPr>
              <a:t>60</a:t>
            </a:r>
          </a:p>
        </p:txBody>
      </p:sp>
      <p:cxnSp>
        <p:nvCxnSpPr>
          <p:cNvPr id="62" name="Connector: Elbow 61">
            <a:extLst>
              <a:ext uri="{FF2B5EF4-FFF2-40B4-BE49-F238E27FC236}">
                <a16:creationId xmlns:a16="http://schemas.microsoft.com/office/drawing/2014/main" id="{3720579F-3A6F-48CB-B2D0-503076FDF787}"/>
              </a:ext>
            </a:extLst>
          </p:cNvPr>
          <p:cNvCxnSpPr>
            <a:cxnSpLocks/>
            <a:stCxn id="42" idx="2"/>
            <a:endCxn id="49" idx="0"/>
          </p:cNvCxnSpPr>
          <p:nvPr/>
        </p:nvCxnSpPr>
        <p:spPr bwMode="auto">
          <a:xfrm rot="5400000">
            <a:off x="3868715" y="3161130"/>
            <a:ext cx="265463" cy="224163"/>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4" name="Connector: Elbow 63">
            <a:extLst>
              <a:ext uri="{FF2B5EF4-FFF2-40B4-BE49-F238E27FC236}">
                <a16:creationId xmlns:a16="http://schemas.microsoft.com/office/drawing/2014/main" id="{F6E4901D-7F07-4E08-9C7A-5DA227FF56B7}"/>
              </a:ext>
            </a:extLst>
          </p:cNvPr>
          <p:cNvCxnSpPr>
            <a:cxnSpLocks/>
            <a:endCxn id="48" idx="0"/>
          </p:cNvCxnSpPr>
          <p:nvPr/>
        </p:nvCxnSpPr>
        <p:spPr bwMode="auto">
          <a:xfrm rot="10800000" flipV="1">
            <a:off x="1508730" y="3109980"/>
            <a:ext cx="1215287" cy="32695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66" name="Connector: Elbow 65">
            <a:extLst>
              <a:ext uri="{FF2B5EF4-FFF2-40B4-BE49-F238E27FC236}">
                <a16:creationId xmlns:a16="http://schemas.microsoft.com/office/drawing/2014/main" id="{5A566826-6C35-4E68-94D1-2C0FC31C3B62}"/>
              </a:ext>
            </a:extLst>
          </p:cNvPr>
          <p:cNvCxnSpPr>
            <a:cxnSpLocks/>
            <a:stCxn id="42" idx="2"/>
            <a:endCxn id="52" idx="0"/>
          </p:cNvCxnSpPr>
          <p:nvPr/>
        </p:nvCxnSpPr>
        <p:spPr bwMode="auto">
          <a:xfrm rot="16200000" flipH="1">
            <a:off x="4790777" y="2463230"/>
            <a:ext cx="287766" cy="164226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68" name="Connector: Elbow 67">
            <a:extLst>
              <a:ext uri="{FF2B5EF4-FFF2-40B4-BE49-F238E27FC236}">
                <a16:creationId xmlns:a16="http://schemas.microsoft.com/office/drawing/2014/main" id="{310CE5B4-1E52-4474-9AD6-10447A45C242}"/>
              </a:ext>
            </a:extLst>
          </p:cNvPr>
          <p:cNvCxnSpPr>
            <a:cxnSpLocks/>
          </p:cNvCxnSpPr>
          <p:nvPr/>
        </p:nvCxnSpPr>
        <p:spPr bwMode="auto">
          <a:xfrm rot="5400000">
            <a:off x="6033607" y="2861732"/>
            <a:ext cx="265463" cy="8229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0" name="Connector: Elbow 69">
            <a:extLst>
              <a:ext uri="{FF2B5EF4-FFF2-40B4-BE49-F238E27FC236}">
                <a16:creationId xmlns:a16="http://schemas.microsoft.com/office/drawing/2014/main" id="{36169812-374D-4CD7-ABF3-635FCAF7EC36}"/>
              </a:ext>
            </a:extLst>
          </p:cNvPr>
          <p:cNvCxnSpPr>
            <a:cxnSpLocks/>
            <a:stCxn id="43" idx="2"/>
            <a:endCxn id="50" idx="0"/>
          </p:cNvCxnSpPr>
          <p:nvPr/>
        </p:nvCxnSpPr>
        <p:spPr bwMode="auto">
          <a:xfrm rot="16200000" flipH="1">
            <a:off x="7491841" y="2500316"/>
            <a:ext cx="265463" cy="139190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2" name="Connector: Elbow 71">
            <a:extLst>
              <a:ext uri="{FF2B5EF4-FFF2-40B4-BE49-F238E27FC236}">
                <a16:creationId xmlns:a16="http://schemas.microsoft.com/office/drawing/2014/main" id="{4DF6FEDB-CF74-486C-A17E-E55D924084A2}"/>
              </a:ext>
            </a:extLst>
          </p:cNvPr>
          <p:cNvCxnSpPr>
            <a:cxnSpLocks/>
            <a:stCxn id="43" idx="2"/>
            <a:endCxn id="51" idx="0"/>
          </p:cNvCxnSpPr>
          <p:nvPr/>
        </p:nvCxnSpPr>
        <p:spPr bwMode="auto">
          <a:xfrm rot="16200000" flipH="1">
            <a:off x="8651550" y="1340608"/>
            <a:ext cx="342407" cy="3788262"/>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4" name="Connector: Elbow 73">
            <a:extLst>
              <a:ext uri="{FF2B5EF4-FFF2-40B4-BE49-F238E27FC236}">
                <a16:creationId xmlns:a16="http://schemas.microsoft.com/office/drawing/2014/main" id="{929720D1-6AF2-48AD-A478-23AE949431D8}"/>
              </a:ext>
            </a:extLst>
          </p:cNvPr>
          <p:cNvCxnSpPr>
            <a:cxnSpLocks/>
            <a:stCxn id="9" idx="2"/>
            <a:endCxn id="42" idx="0"/>
          </p:cNvCxnSpPr>
          <p:nvPr/>
        </p:nvCxnSpPr>
        <p:spPr bwMode="auto">
          <a:xfrm rot="5400000">
            <a:off x="5028626" y="1088474"/>
            <a:ext cx="429021" cy="2259218"/>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6" name="Connector: Elbow 75">
            <a:extLst>
              <a:ext uri="{FF2B5EF4-FFF2-40B4-BE49-F238E27FC236}">
                <a16:creationId xmlns:a16="http://schemas.microsoft.com/office/drawing/2014/main" id="{D9A37D30-0C04-4A9B-8797-94AC76D64088}"/>
              </a:ext>
            </a:extLst>
          </p:cNvPr>
          <p:cNvCxnSpPr>
            <a:cxnSpLocks/>
            <a:stCxn id="9" idx="2"/>
            <a:endCxn id="43" idx="0"/>
          </p:cNvCxnSpPr>
          <p:nvPr/>
        </p:nvCxnSpPr>
        <p:spPr bwMode="auto">
          <a:xfrm rot="16200000" flipH="1">
            <a:off x="6397701" y="1978616"/>
            <a:ext cx="505965" cy="55587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78" name="Connector: Elbow 77">
            <a:extLst>
              <a:ext uri="{FF2B5EF4-FFF2-40B4-BE49-F238E27FC236}">
                <a16:creationId xmlns:a16="http://schemas.microsoft.com/office/drawing/2014/main" id="{D9B2341A-E4B8-4166-83F4-B4B42BD1DCC6}"/>
              </a:ext>
            </a:extLst>
          </p:cNvPr>
          <p:cNvCxnSpPr>
            <a:cxnSpLocks/>
            <a:stCxn id="9" idx="2"/>
            <a:endCxn id="44" idx="0"/>
          </p:cNvCxnSpPr>
          <p:nvPr/>
        </p:nvCxnSpPr>
        <p:spPr bwMode="auto">
          <a:xfrm rot="16200000" flipH="1">
            <a:off x="7475871" y="900447"/>
            <a:ext cx="429021" cy="2635272"/>
          </a:xfrm>
          <a:prstGeom prst="bentConnector3">
            <a:avLst>
              <a:gd name="adj1" fmla="val 21581"/>
            </a:avLst>
          </a:prstGeom>
          <a:solidFill>
            <a:schemeClr val="accent1"/>
          </a:solidFill>
          <a:ln w="9525" cap="flat" cmpd="sng" algn="ctr">
            <a:solidFill>
              <a:schemeClr val="tx1"/>
            </a:solidFill>
            <a:prstDash val="solid"/>
            <a:round/>
            <a:headEnd type="none" w="med" len="med"/>
            <a:tailEnd type="triangle"/>
          </a:ln>
          <a:effectLst/>
        </p:spPr>
      </p:cxnSp>
      <p:cxnSp>
        <p:nvCxnSpPr>
          <p:cNvPr id="80" name="Connector: Elbow 79">
            <a:extLst>
              <a:ext uri="{FF2B5EF4-FFF2-40B4-BE49-F238E27FC236}">
                <a16:creationId xmlns:a16="http://schemas.microsoft.com/office/drawing/2014/main" id="{07B96870-BDBF-494A-AA79-CE34A0ADF6BD}"/>
              </a:ext>
            </a:extLst>
          </p:cNvPr>
          <p:cNvCxnSpPr>
            <a:cxnSpLocks/>
            <a:stCxn id="9" idx="2"/>
            <a:endCxn id="45" idx="0"/>
          </p:cNvCxnSpPr>
          <p:nvPr/>
        </p:nvCxnSpPr>
        <p:spPr bwMode="auto">
          <a:xfrm rot="16200000" flipH="1">
            <a:off x="8353164" y="23153"/>
            <a:ext cx="429021" cy="4389859"/>
          </a:xfrm>
          <a:prstGeom prst="bentConnector3">
            <a:avLst>
              <a:gd name="adj1" fmla="val 20602"/>
            </a:avLst>
          </a:prstGeom>
          <a:solidFill>
            <a:schemeClr val="accent1"/>
          </a:solidFill>
          <a:ln w="9525" cap="flat" cmpd="sng" algn="ctr">
            <a:solidFill>
              <a:schemeClr val="tx1"/>
            </a:solidFill>
            <a:prstDash val="solid"/>
            <a:round/>
            <a:headEnd type="none" w="med" len="med"/>
            <a:tailEnd type="triangle"/>
          </a:ln>
          <a:effectLst/>
        </p:spPr>
      </p:cxnSp>
      <p:sp>
        <p:nvSpPr>
          <p:cNvPr id="100" name="Rectangle 99">
            <a:extLst>
              <a:ext uri="{FF2B5EF4-FFF2-40B4-BE49-F238E27FC236}">
                <a16:creationId xmlns:a16="http://schemas.microsoft.com/office/drawing/2014/main" id="{F7BEFC74-5480-4E69-A992-C007B3C91FF7}"/>
              </a:ext>
            </a:extLst>
          </p:cNvPr>
          <p:cNvSpPr/>
          <p:nvPr/>
        </p:nvSpPr>
        <p:spPr bwMode="auto">
          <a:xfrm>
            <a:off x="1663193" y="5097211"/>
            <a:ext cx="1821962" cy="5539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de-DE" sz="1000" dirty="0">
                <a:latin typeface="Arial" panose="020B0604020202020204" pitchFamily="34" charset="0"/>
                <a:cs typeface="Arial" panose="020B0604020202020204" pitchFamily="34" charset="0"/>
              </a:rPr>
              <a:t>Keine vasomotorischen Symptome</a:t>
            </a:r>
          </a:p>
          <a:p>
            <a:pPr algn="ctr" fontAlgn="base">
              <a:spcBef>
                <a:spcPct val="0"/>
              </a:spcBef>
              <a:spcAft>
                <a:spcPct val="0"/>
              </a:spcAft>
            </a:pPr>
            <a:r>
              <a:rPr lang="de-DE" sz="1000" dirty="0">
                <a:latin typeface="Arial" panose="020B0604020202020204" pitchFamily="34" charset="0"/>
                <a:cs typeface="Arial" panose="020B0604020202020204" pitchFamily="34" charset="0"/>
              </a:rPr>
              <a:t>Hohes Brustkrebsrisiko</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684D10FD-11CA-45BC-885B-BBDAD9BC3CBB}"/>
              </a:ext>
            </a:extLst>
          </p:cNvPr>
          <p:cNvSpPr/>
          <p:nvPr/>
        </p:nvSpPr>
        <p:spPr bwMode="auto">
          <a:xfrm>
            <a:off x="3694674" y="5125435"/>
            <a:ext cx="1762373" cy="4001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err="1">
                <a:ln>
                  <a:noFill/>
                </a:ln>
                <a:effectLst/>
                <a:latin typeface="Arial" panose="020B0604020202020204" pitchFamily="34" charset="0"/>
                <a:cs typeface="Arial" panose="020B0604020202020204" pitchFamily="34" charset="0"/>
              </a:rPr>
              <a:t>Mit</a:t>
            </a:r>
            <a:r>
              <a:rPr kumimoji="0" lang="en-US" sz="1000" i="0" u="none" strike="noStrike" cap="none" normalizeH="0" baseline="0" dirty="0">
                <a:ln>
                  <a:noFill/>
                </a:ln>
                <a:effectLst/>
                <a:latin typeface="Arial" panose="020B0604020202020204" pitchFamily="34" charset="0"/>
                <a:cs typeface="Arial" panose="020B0604020202020204" pitchFamily="34" charset="0"/>
              </a:rPr>
              <a:t> </a:t>
            </a:r>
            <a:r>
              <a:rPr kumimoji="0" lang="en-US" sz="1000" i="0" u="none" strike="noStrike" cap="none" normalizeH="0" baseline="0" dirty="0" err="1">
                <a:ln>
                  <a:noFill/>
                </a:ln>
                <a:effectLst/>
                <a:latin typeface="Arial" panose="020B0604020202020204" pitchFamily="34" charset="0"/>
                <a:cs typeface="Arial" panose="020B0604020202020204" pitchFamily="34" charset="0"/>
              </a:rPr>
              <a:t>vasomotorischen</a:t>
            </a:r>
            <a:r>
              <a:rPr kumimoji="0" lang="en-US" sz="1000" i="0" u="none" strike="noStrike" cap="none" normalizeH="0" baseline="0" dirty="0">
                <a:ln>
                  <a:noFill/>
                </a:ln>
                <a:effectLst/>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a:t>
            </a:r>
            <a:r>
              <a:rPr kumimoji="0" lang="en-US" sz="1000" i="0" u="none" strike="noStrike" cap="none" normalizeH="0" baseline="0" dirty="0" err="1">
                <a:ln>
                  <a:noFill/>
                </a:ln>
                <a:effectLst/>
                <a:latin typeface="Arial" panose="020B0604020202020204" pitchFamily="34" charset="0"/>
                <a:cs typeface="Arial" panose="020B0604020202020204" pitchFamily="34" charset="0"/>
              </a:rPr>
              <a:t>ymptomen</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0AC9F127-D164-4EA8-9D50-369555C658C5}"/>
              </a:ext>
            </a:extLst>
          </p:cNvPr>
          <p:cNvSpPr/>
          <p:nvPr/>
        </p:nvSpPr>
        <p:spPr bwMode="auto">
          <a:xfrm>
            <a:off x="6071755" y="5219861"/>
            <a:ext cx="2495919" cy="86177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de-DE" sz="1000" b="1" dirty="0">
                <a:latin typeface="Arial" panose="020B0604020202020204" pitchFamily="34" charset="0"/>
                <a:cs typeface="Arial" panose="020B0604020202020204" pitchFamily="34" charset="0"/>
              </a:rPr>
              <a:t>Erwägen Sie (in dieser Reihenfolge):</a:t>
            </a:r>
            <a:br>
              <a:rPr kumimoji="0" lang="en-US" sz="1000" b="1" i="0" u="none" strike="noStrike" cap="none" normalizeH="0" baseline="0" dirty="0">
                <a:ln>
                  <a:noFill/>
                </a:ln>
                <a:effectLst/>
                <a:latin typeface="Arial" panose="020B0604020202020204" pitchFamily="34" charset="0"/>
                <a:cs typeface="Arial" panose="020B0604020202020204" pitchFamily="34" charset="0"/>
              </a:rPr>
            </a:br>
            <a:r>
              <a:rPr kumimoji="0" lang="en-US" sz="1000" b="1" i="0" u="none" strike="noStrike" cap="none" normalizeH="0" baseline="0" dirty="0">
                <a:ln>
                  <a:noFill/>
                </a:ln>
                <a:effectLst/>
                <a:latin typeface="Arial" panose="020B0604020202020204" pitchFamily="34" charset="0"/>
                <a:cs typeface="Arial" panose="020B0604020202020204" pitchFamily="34" charset="0"/>
              </a:rPr>
              <a:t>1. SERM </a:t>
            </a:r>
            <a:r>
              <a:rPr kumimoji="0" lang="en-US" sz="1000" i="0" u="none" strike="noStrike" cap="none" normalizeH="0" baseline="0" dirty="0">
                <a:ln>
                  <a:noFill/>
                </a:ln>
                <a:effectLst/>
                <a:latin typeface="Arial" panose="020B0604020202020204" pitchFamily="34" charset="0"/>
                <a:cs typeface="Arial" panose="020B0604020202020204" pitchFamily="34" charset="0"/>
              </a:rPr>
              <a:t>(5.1)</a:t>
            </a: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anose="020B0604020202020204" pitchFamily="34" charset="0"/>
                <a:cs typeface="Arial" panose="020B0604020202020204" pitchFamily="34" charset="0"/>
              </a:rPr>
              <a:t>2. HT/</a:t>
            </a:r>
            <a:r>
              <a:rPr lang="en-US" sz="1000" b="1" dirty="0" err="1">
                <a:latin typeface="Arial" panose="020B0604020202020204" pitchFamily="34" charset="0"/>
                <a:cs typeface="Arial" panose="020B0604020202020204" pitchFamily="34" charset="0"/>
              </a:rPr>
              <a:t>Tibolon</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(6.1+6.2)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anose="020B0604020202020204" pitchFamily="34" charset="0"/>
                <a:cs typeface="Arial" panose="020B0604020202020204" pitchFamily="34" charset="0"/>
              </a:rPr>
              <a:t>3. Calcitonin </a:t>
            </a:r>
            <a:r>
              <a:rPr kumimoji="0" lang="en-US" sz="1000" i="0" u="none" strike="noStrike" cap="none" normalizeH="0" baseline="0" dirty="0">
                <a:ln>
                  <a:noFill/>
                </a:ln>
                <a:effectLst/>
                <a:latin typeface="Arial" panose="020B0604020202020204" pitchFamily="34" charset="0"/>
                <a:cs typeface="Arial" panose="020B0604020202020204" pitchFamily="34" charset="0"/>
              </a:rPr>
              <a:t>(7.1)</a:t>
            </a: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anose="020B0604020202020204" pitchFamily="34" charset="0"/>
                <a:cs typeface="Arial" panose="020B0604020202020204" pitchFamily="34" charset="0"/>
              </a:rPr>
              <a:t>4. </a:t>
            </a:r>
            <a:r>
              <a:rPr lang="en-US" sz="1000" b="1" dirty="0" err="1">
                <a:latin typeface="Arial" panose="020B0604020202020204" pitchFamily="34" charset="0"/>
                <a:cs typeface="Arial" panose="020B0604020202020204" pitchFamily="34" charset="0"/>
              </a:rPr>
              <a:t>Kalzium</a:t>
            </a:r>
            <a:r>
              <a:rPr lang="en-US" sz="1000" b="1" dirty="0">
                <a:latin typeface="Arial" panose="020B0604020202020204" pitchFamily="34" charset="0"/>
                <a:cs typeface="Arial" panose="020B0604020202020204" pitchFamily="34" charset="0"/>
              </a:rPr>
              <a:t> + Vitamin D </a:t>
            </a:r>
            <a:r>
              <a:rPr lang="en-US" sz="1000" dirty="0">
                <a:latin typeface="Arial" panose="020B0604020202020204" pitchFamily="34" charset="0"/>
                <a:cs typeface="Arial" panose="020B0604020202020204" pitchFamily="34" charset="0"/>
              </a:rPr>
              <a:t>(8.2)</a:t>
            </a:r>
            <a:endParaRPr kumimoji="0" lang="en-US" sz="1000" i="0" u="none" strike="noStrike" cap="none" normalizeH="0" baseline="0" dirty="0">
              <a:ln>
                <a:noFill/>
              </a:ln>
              <a:effectLst/>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6388450E-303B-4DE9-AEA1-022DB2A08001}"/>
              </a:ext>
            </a:extLst>
          </p:cNvPr>
          <p:cNvSpPr/>
          <p:nvPr/>
        </p:nvSpPr>
        <p:spPr bwMode="auto">
          <a:xfrm>
            <a:off x="912330" y="5836527"/>
            <a:ext cx="2572825" cy="24622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effectLst/>
                <a:latin typeface="Arial" panose="020B0604020202020204" pitchFamily="34" charset="0"/>
                <a:cs typeface="Arial" panose="020B0604020202020204" pitchFamily="34" charset="0"/>
              </a:rPr>
              <a:t>SERM (</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Raloxifen</a:t>
            </a:r>
            <a:r>
              <a:rPr kumimoji="0" lang="en-US" sz="1000" b="1" i="0" u="none" strike="noStrike" cap="none" normalizeH="0" baseline="0" dirty="0">
                <a:ln>
                  <a:noFill/>
                </a:ln>
                <a:effectLst/>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B</a:t>
            </a:r>
            <a:r>
              <a:rPr kumimoji="0" lang="en-US" sz="1000" b="1" i="0" u="none" strike="noStrike" cap="none" normalizeH="0" baseline="0" dirty="0" err="1">
                <a:ln>
                  <a:noFill/>
                </a:ln>
                <a:effectLst/>
                <a:latin typeface="Arial" panose="020B0604020202020204" pitchFamily="34" charset="0"/>
                <a:cs typeface="Arial" panose="020B0604020202020204" pitchFamily="34" charset="0"/>
              </a:rPr>
              <a:t>azedoxifen</a:t>
            </a:r>
            <a:r>
              <a:rPr kumimoji="0" lang="en-US" sz="1000" b="1" i="0" u="none" strike="noStrike" cap="none" normalizeH="0" baseline="0" dirty="0">
                <a:ln>
                  <a:noFill/>
                </a:ln>
                <a:effectLst/>
                <a:latin typeface="Arial" panose="020B0604020202020204" pitchFamily="34" charset="0"/>
                <a:cs typeface="Arial" panose="020B0604020202020204" pitchFamily="34" charset="0"/>
              </a:rPr>
              <a:t>)</a:t>
            </a:r>
          </a:p>
        </p:txBody>
      </p:sp>
      <p:sp>
        <p:nvSpPr>
          <p:cNvPr id="106" name="Rectangle 105">
            <a:extLst>
              <a:ext uri="{FF2B5EF4-FFF2-40B4-BE49-F238E27FC236}">
                <a16:creationId xmlns:a16="http://schemas.microsoft.com/office/drawing/2014/main" id="{CBA607CF-118D-4DE1-91BF-2F589DBD8A43}"/>
              </a:ext>
            </a:extLst>
          </p:cNvPr>
          <p:cNvSpPr/>
          <p:nvPr/>
        </p:nvSpPr>
        <p:spPr bwMode="auto">
          <a:xfrm>
            <a:off x="3694674" y="5758255"/>
            <a:ext cx="2123678" cy="707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fontAlgn="base">
              <a:spcBef>
                <a:spcPct val="0"/>
              </a:spcBef>
              <a:spcAft>
                <a:spcPct val="0"/>
              </a:spcAft>
            </a:pPr>
            <a:r>
              <a:rPr lang="de-DE" sz="1000" b="1" dirty="0">
                <a:latin typeface="Arial" panose="020B0604020202020204" pitchFamily="34" charset="0"/>
                <a:cs typeface="Arial" panose="020B0604020202020204" pitchFamily="34" charset="0"/>
              </a:rPr>
              <a:t>HT (ohne Gebärmutter, Östrogen; mit Gebärmutter, Östrogen + Gestagen) oder </a:t>
            </a:r>
            <a:r>
              <a:rPr lang="de-DE" sz="1000" b="1" dirty="0" err="1">
                <a:latin typeface="Arial" panose="020B0604020202020204" pitchFamily="34" charset="0"/>
                <a:cs typeface="Arial" panose="020B0604020202020204" pitchFamily="34" charset="0"/>
              </a:rPr>
              <a:t>Tibolon</a:t>
            </a:r>
            <a:endParaRPr kumimoji="0" lang="en-US" sz="1000" b="1" i="0" u="none" strike="noStrike" cap="none" normalizeH="0" baseline="0" dirty="0">
              <a:ln>
                <a:noFill/>
              </a:ln>
              <a:effectLst/>
              <a:latin typeface="Arial" panose="020B0604020202020204" pitchFamily="34" charset="0"/>
              <a:cs typeface="Arial" panose="020B0604020202020204" pitchFamily="34" charset="0"/>
            </a:endParaRPr>
          </a:p>
        </p:txBody>
      </p:sp>
      <p:cxnSp>
        <p:nvCxnSpPr>
          <p:cNvPr id="151" name="Connector: Elbow 150">
            <a:extLst>
              <a:ext uri="{FF2B5EF4-FFF2-40B4-BE49-F238E27FC236}">
                <a16:creationId xmlns:a16="http://schemas.microsoft.com/office/drawing/2014/main" id="{E8CE47E2-43C3-40D0-9BFB-0D50962F7EB7}"/>
              </a:ext>
            </a:extLst>
          </p:cNvPr>
          <p:cNvCxnSpPr>
            <a:cxnSpLocks/>
            <a:stCxn id="55" idx="1"/>
            <a:endCxn id="100" idx="0"/>
          </p:cNvCxnSpPr>
          <p:nvPr/>
        </p:nvCxnSpPr>
        <p:spPr bwMode="auto">
          <a:xfrm rot="10800000" flipV="1">
            <a:off x="2574175" y="4685797"/>
            <a:ext cx="380359" cy="41141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53" name="Connector: Elbow 152">
            <a:extLst>
              <a:ext uri="{FF2B5EF4-FFF2-40B4-BE49-F238E27FC236}">
                <a16:creationId xmlns:a16="http://schemas.microsoft.com/office/drawing/2014/main" id="{B6D9A651-F6C4-4DB3-BD98-C49774076C54}"/>
              </a:ext>
            </a:extLst>
          </p:cNvPr>
          <p:cNvCxnSpPr>
            <a:cxnSpLocks/>
            <a:stCxn id="55" idx="3"/>
            <a:endCxn id="101" idx="0"/>
          </p:cNvCxnSpPr>
          <p:nvPr/>
        </p:nvCxnSpPr>
        <p:spPr bwMode="auto">
          <a:xfrm>
            <a:off x="4305300" y="4685798"/>
            <a:ext cx="270561" cy="43963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71" name="Rectangle 170">
            <a:extLst>
              <a:ext uri="{FF2B5EF4-FFF2-40B4-BE49-F238E27FC236}">
                <a16:creationId xmlns:a16="http://schemas.microsoft.com/office/drawing/2014/main" id="{2DAD6D31-C791-4429-9679-1B51C23403AB}"/>
              </a:ext>
            </a:extLst>
          </p:cNvPr>
          <p:cNvSpPr/>
          <p:nvPr/>
        </p:nvSpPr>
        <p:spPr bwMode="auto">
          <a:xfrm>
            <a:off x="6310743" y="5770539"/>
            <a:ext cx="491490" cy="2961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cxnSp>
        <p:nvCxnSpPr>
          <p:cNvPr id="178" name="Straight Arrow Connector 177">
            <a:extLst>
              <a:ext uri="{FF2B5EF4-FFF2-40B4-BE49-F238E27FC236}">
                <a16:creationId xmlns:a16="http://schemas.microsoft.com/office/drawing/2014/main" id="{814A6087-BA95-4B19-9E76-1D78A59F4B57}"/>
              </a:ext>
            </a:extLst>
          </p:cNvPr>
          <p:cNvCxnSpPr>
            <a:cxnSpLocks/>
            <a:stCxn id="11" idx="3"/>
            <a:endCxn id="46" idx="2"/>
          </p:cNvCxnSpPr>
          <p:nvPr/>
        </p:nvCxnSpPr>
        <p:spPr bwMode="auto">
          <a:xfrm flipV="1">
            <a:off x="1799582" y="2395281"/>
            <a:ext cx="471314"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9" name="Connector: Elbow 188">
            <a:extLst>
              <a:ext uri="{FF2B5EF4-FFF2-40B4-BE49-F238E27FC236}">
                <a16:creationId xmlns:a16="http://schemas.microsoft.com/office/drawing/2014/main" id="{B20CB331-C2ED-4327-B02B-9AFB68DDF00A}"/>
              </a:ext>
            </a:extLst>
          </p:cNvPr>
          <p:cNvCxnSpPr>
            <a:cxnSpLocks/>
          </p:cNvCxnSpPr>
          <p:nvPr/>
        </p:nvCxnSpPr>
        <p:spPr bwMode="auto">
          <a:xfrm rot="5400000" flipH="1" flipV="1">
            <a:off x="5580012" y="2013906"/>
            <a:ext cx="12700" cy="834017"/>
          </a:xfrm>
          <a:prstGeom prst="bentConnector3">
            <a:avLst>
              <a:gd name="adj1" fmla="val 1267480"/>
            </a:avLst>
          </a:prstGeom>
          <a:solidFill>
            <a:schemeClr val="accent1"/>
          </a:solidFill>
          <a:ln w="9525" cap="flat" cmpd="sng" algn="ctr">
            <a:solidFill>
              <a:schemeClr val="accent1">
                <a:lumMod val="75000"/>
              </a:schemeClr>
            </a:solidFill>
            <a:prstDash val="solid"/>
            <a:round/>
            <a:headEnd type="triangle"/>
            <a:tailEnd type="triangle"/>
          </a:ln>
          <a:effectLst/>
        </p:spPr>
      </p:cxnSp>
      <p:sp>
        <p:nvSpPr>
          <p:cNvPr id="223" name="Slide Number Placeholder 4">
            <a:extLst>
              <a:ext uri="{FF2B5EF4-FFF2-40B4-BE49-F238E27FC236}">
                <a16:creationId xmlns:a16="http://schemas.microsoft.com/office/drawing/2014/main" id="{AB9D2BA6-67F1-4BFC-AF7F-992BB0B9FBFC}"/>
              </a:ext>
            </a:extLst>
          </p:cNvPr>
          <p:cNvSpPr>
            <a:spLocks noGrp="1"/>
          </p:cNvSpPr>
          <p:nvPr>
            <p:ph type="sldNum" sz="quarter" idx="4"/>
          </p:nvPr>
        </p:nvSpPr>
        <p:spPr>
          <a:xfrm>
            <a:off x="387335" y="6391212"/>
            <a:ext cx="6614677" cy="365125"/>
          </a:xfrm>
          <a:prstGeom prst="rect">
            <a:avLst/>
          </a:prstGeom>
        </p:spPr>
        <p:txBody>
          <a:bodyPr vert="horz" lIns="91440" tIns="45720" rIns="91440" bIns="45720" rtlCol="0" anchor="ctr"/>
          <a:lstStyle>
            <a:defPPr>
              <a:defRPr lang="de-DE"/>
            </a:defPPr>
            <a:lvl1pPr marL="0" algn="r" defTabSz="914400" rtl="0" eaLnBrk="1" latinLnBrk="0" hangingPunct="1">
              <a:defRPr sz="1000" b="0" kern="1200">
                <a:solidFill>
                  <a:srgbClr val="77777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800" dirty="0"/>
              <a:t>HT= Hormontherapie; VTE =</a:t>
            </a:r>
            <a:r>
              <a:rPr lang="de-de" sz="800" dirty="0"/>
              <a:t> </a:t>
            </a:r>
            <a:r>
              <a:rPr lang="de-DE" sz="800" dirty="0"/>
              <a:t>Venöse </a:t>
            </a:r>
            <a:r>
              <a:rPr lang="de-DE" sz="800" dirty="0" err="1"/>
              <a:t>Thromboembolie</a:t>
            </a:r>
            <a:r>
              <a:rPr lang="de-DE" sz="800" dirty="0"/>
              <a:t>; SERM = selektive </a:t>
            </a:r>
            <a:r>
              <a:rPr lang="de-DE" sz="800" dirty="0" err="1"/>
              <a:t>Estrogenrezeptomodultor</a:t>
            </a:r>
            <a:endParaRPr lang="de-DE" sz="800" dirty="0"/>
          </a:p>
        </p:txBody>
      </p:sp>
      <p:cxnSp>
        <p:nvCxnSpPr>
          <p:cNvPr id="240" name="Straight Arrow Connector 239">
            <a:extLst>
              <a:ext uri="{FF2B5EF4-FFF2-40B4-BE49-F238E27FC236}">
                <a16:creationId xmlns:a16="http://schemas.microsoft.com/office/drawing/2014/main" id="{062EF113-98E4-4883-974F-AE3D0A4C5719}"/>
              </a:ext>
            </a:extLst>
          </p:cNvPr>
          <p:cNvCxnSpPr>
            <a:cxnSpLocks/>
            <a:stCxn id="10" idx="2"/>
          </p:cNvCxnSpPr>
          <p:nvPr/>
        </p:nvCxnSpPr>
        <p:spPr bwMode="auto">
          <a:xfrm>
            <a:off x="655530" y="2518392"/>
            <a:ext cx="1" cy="163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 name="TextBox 3">
            <a:extLst>
              <a:ext uri="{FF2B5EF4-FFF2-40B4-BE49-F238E27FC236}">
                <a16:creationId xmlns:a16="http://schemas.microsoft.com/office/drawing/2014/main" id="{32E852C2-E9AA-49AB-BEEC-D8B27BBCC020}"/>
              </a:ext>
            </a:extLst>
          </p:cNvPr>
          <p:cNvSpPr txBox="1"/>
          <p:nvPr/>
        </p:nvSpPr>
        <p:spPr>
          <a:xfrm>
            <a:off x="5375407" y="2291415"/>
            <a:ext cx="421910" cy="138499"/>
          </a:xfrm>
          <a:prstGeom prst="rect">
            <a:avLst/>
          </a:prstGeom>
          <a:noFill/>
        </p:spPr>
        <p:txBody>
          <a:bodyPr wrap="none" tIns="0" bIns="0" rtlCol="0">
            <a:spAutoFit/>
          </a:bodyPr>
          <a:lstStyle/>
          <a:p>
            <a:pPr algn="ctr"/>
            <a:r>
              <a:rPr lang="en-US" sz="900" dirty="0"/>
              <a:t>(4.2)</a:t>
            </a:r>
          </a:p>
        </p:txBody>
      </p:sp>
      <p:sp>
        <p:nvSpPr>
          <p:cNvPr id="67" name="TextBox 66">
            <a:extLst>
              <a:ext uri="{FF2B5EF4-FFF2-40B4-BE49-F238E27FC236}">
                <a16:creationId xmlns:a16="http://schemas.microsoft.com/office/drawing/2014/main" id="{F8E8B7E0-1D1B-4302-91EC-A61AFD42F27B}"/>
              </a:ext>
            </a:extLst>
          </p:cNvPr>
          <p:cNvSpPr txBox="1"/>
          <p:nvPr/>
        </p:nvSpPr>
        <p:spPr>
          <a:xfrm>
            <a:off x="11004953" y="2164852"/>
            <a:ext cx="434735" cy="230832"/>
          </a:xfrm>
          <a:prstGeom prst="rect">
            <a:avLst/>
          </a:prstGeom>
          <a:noFill/>
        </p:spPr>
        <p:txBody>
          <a:bodyPr wrap="none" rtlCol="0">
            <a:spAutoFit/>
          </a:bodyPr>
          <a:lstStyle/>
          <a:p>
            <a:pPr algn="ctr"/>
            <a:r>
              <a:rPr lang="en-US" sz="900" dirty="0"/>
              <a:t>(A.2)</a:t>
            </a:r>
          </a:p>
        </p:txBody>
      </p:sp>
      <p:cxnSp>
        <p:nvCxnSpPr>
          <p:cNvPr id="135" name="Connector: Elbow 134">
            <a:extLst>
              <a:ext uri="{FF2B5EF4-FFF2-40B4-BE49-F238E27FC236}">
                <a16:creationId xmlns:a16="http://schemas.microsoft.com/office/drawing/2014/main" id="{7CAC3437-E3BC-43D0-9406-C7AC797839BF}"/>
              </a:ext>
            </a:extLst>
          </p:cNvPr>
          <p:cNvCxnSpPr>
            <a:cxnSpLocks/>
            <a:stCxn id="46" idx="6"/>
            <a:endCxn id="42" idx="1"/>
          </p:cNvCxnSpPr>
          <p:nvPr/>
        </p:nvCxnSpPr>
        <p:spPr bwMode="auto">
          <a:xfrm>
            <a:off x="2530326" y="2395281"/>
            <a:ext cx="197885" cy="391256"/>
          </a:xfrm>
          <a:prstGeom prst="bentConnector3">
            <a:avLst>
              <a:gd name="adj1" fmla="val 45187"/>
            </a:avLst>
          </a:prstGeom>
          <a:solidFill>
            <a:schemeClr val="accent1"/>
          </a:solidFill>
          <a:ln w="9525" cap="flat" cmpd="sng" algn="ctr">
            <a:solidFill>
              <a:schemeClr val="tx1"/>
            </a:solidFill>
            <a:prstDash val="solid"/>
            <a:round/>
            <a:headEnd type="none" w="med" len="med"/>
            <a:tailEnd type="triangle"/>
          </a:ln>
          <a:effectLst/>
        </p:spPr>
      </p:cxnSp>
      <p:sp>
        <p:nvSpPr>
          <p:cNvPr id="141" name="TextBox 140">
            <a:extLst>
              <a:ext uri="{FF2B5EF4-FFF2-40B4-BE49-F238E27FC236}">
                <a16:creationId xmlns:a16="http://schemas.microsoft.com/office/drawing/2014/main" id="{208FF986-08C2-47F4-87F3-1D8C204AC685}"/>
              </a:ext>
            </a:extLst>
          </p:cNvPr>
          <p:cNvSpPr txBox="1"/>
          <p:nvPr/>
        </p:nvSpPr>
        <p:spPr>
          <a:xfrm>
            <a:off x="383364" y="6628802"/>
            <a:ext cx="8384991" cy="338554"/>
          </a:xfrm>
          <a:prstGeom prst="rect">
            <a:avLst/>
          </a:prstGeom>
          <a:noFill/>
        </p:spPr>
        <p:txBody>
          <a:bodyPr wrap="square" rtlCol="0">
            <a:spAutoFit/>
          </a:bodyPr>
          <a:lstStyle/>
          <a:p>
            <a:r>
              <a:rPr lang="en-US" sz="800" dirty="0" err="1">
                <a:solidFill>
                  <a:schemeClr val="accent1">
                    <a:lumMod val="75000"/>
                  </a:schemeClr>
                </a:solidFill>
              </a:rPr>
              <a:t>Übersetzt</a:t>
            </a:r>
            <a:r>
              <a:rPr lang="en-US" sz="800" dirty="0">
                <a:solidFill>
                  <a:schemeClr val="accent1">
                    <a:lumMod val="75000"/>
                  </a:schemeClr>
                </a:solidFill>
              </a:rPr>
              <a:t> und </a:t>
            </a:r>
            <a:r>
              <a:rPr lang="en-US" sz="800" dirty="0" err="1">
                <a:solidFill>
                  <a:schemeClr val="accent1">
                    <a:lumMod val="75000"/>
                  </a:schemeClr>
                </a:solidFill>
              </a:rPr>
              <a:t>modifiziert</a:t>
            </a:r>
            <a:r>
              <a:rPr lang="en-US" sz="800" dirty="0">
                <a:solidFill>
                  <a:schemeClr val="accent1">
                    <a:lumMod val="75000"/>
                  </a:schemeClr>
                </a:solidFill>
              </a:rPr>
              <a:t> </a:t>
            </a:r>
            <a:r>
              <a:rPr lang="en-US" sz="800" dirty="0" err="1">
                <a:solidFill>
                  <a:schemeClr val="accent1">
                    <a:lumMod val="75000"/>
                  </a:schemeClr>
                </a:solidFill>
              </a:rPr>
              <a:t>nach</a:t>
            </a:r>
            <a:r>
              <a:rPr lang="en-US" sz="800" dirty="0">
                <a:solidFill>
                  <a:schemeClr val="accent1">
                    <a:lumMod val="75000"/>
                  </a:schemeClr>
                </a:solidFill>
              </a:rPr>
              <a:t> </a:t>
            </a:r>
            <a:r>
              <a:rPr lang="en-US" sz="800" dirty="0" err="1">
                <a:solidFill>
                  <a:schemeClr val="accent1">
                    <a:lumMod val="75000"/>
                  </a:schemeClr>
                </a:solidFill>
              </a:rPr>
              <a:t>Shoback</a:t>
            </a:r>
            <a:r>
              <a:rPr lang="en-US" sz="800" dirty="0">
                <a:solidFill>
                  <a:schemeClr val="accent1">
                    <a:lumMod val="75000"/>
                  </a:schemeClr>
                </a:solidFill>
              </a:rPr>
              <a:t> D, et al. </a:t>
            </a:r>
            <a:r>
              <a:rPr lang="en-US" sz="800" i="1" dirty="0">
                <a:solidFill>
                  <a:schemeClr val="accent1">
                    <a:lumMod val="75000"/>
                  </a:schemeClr>
                </a:solidFill>
              </a:rPr>
              <a:t>J Clin Endocrinol </a:t>
            </a:r>
            <a:r>
              <a:rPr lang="en-US" sz="800" i="1" dirty="0" err="1">
                <a:solidFill>
                  <a:schemeClr val="accent1">
                    <a:lumMod val="75000"/>
                  </a:schemeClr>
                </a:solidFill>
              </a:rPr>
              <a:t>Metab</a:t>
            </a:r>
            <a:r>
              <a:rPr lang="en-US" sz="800" i="1" dirty="0">
                <a:solidFill>
                  <a:schemeClr val="accent1">
                    <a:lumMod val="75000"/>
                  </a:schemeClr>
                </a:solidFill>
              </a:rPr>
              <a:t>.</a:t>
            </a:r>
            <a:r>
              <a:rPr lang="en-US" sz="800" dirty="0">
                <a:solidFill>
                  <a:schemeClr val="accent1">
                    <a:lumMod val="75000"/>
                  </a:schemeClr>
                </a:solidFill>
              </a:rPr>
              <a:t> 2020;105(3):1-8. doi:10.1210/</a:t>
            </a:r>
            <a:r>
              <a:rPr lang="en-US" sz="800" dirty="0" err="1">
                <a:solidFill>
                  <a:schemeClr val="accent1">
                    <a:lumMod val="75000"/>
                  </a:schemeClr>
                </a:solidFill>
              </a:rPr>
              <a:t>clinem</a:t>
            </a:r>
            <a:r>
              <a:rPr lang="en-US" sz="800" dirty="0">
                <a:solidFill>
                  <a:schemeClr val="accent1">
                    <a:lumMod val="75000"/>
                  </a:schemeClr>
                </a:solidFill>
              </a:rPr>
              <a:t>/dgaa048. Available at: </a:t>
            </a:r>
            <a:r>
              <a:rPr lang="en-US" sz="800" dirty="0">
                <a:solidFill>
                  <a:schemeClr val="accent1">
                    <a:lumMod val="75000"/>
                  </a:schemeClr>
                </a:solidFill>
                <a:hlinkClick r:id="rId3">
                  <a:extLst>
                    <a:ext uri="{A12FA001-AC4F-418D-AE19-62706E023703}">
                      <ahyp:hlinkClr xmlns:ahyp="http://schemas.microsoft.com/office/drawing/2018/hyperlinkcolor" val="tx"/>
                    </a:ext>
                  </a:extLst>
                </a:hlinkClick>
              </a:rPr>
              <a:t>www.endocrine.org/clinical-practice-guidelines</a:t>
            </a:r>
            <a:r>
              <a:rPr lang="en-US" sz="800" dirty="0">
                <a:solidFill>
                  <a:schemeClr val="accent1">
                    <a:lumMod val="75000"/>
                  </a:schemeClr>
                </a:solidFill>
              </a:rPr>
              <a:t>.</a:t>
            </a:r>
            <a:br>
              <a:rPr lang="en-US" sz="800" dirty="0">
                <a:solidFill>
                  <a:schemeClr val="accent1">
                    <a:lumMod val="75000"/>
                  </a:schemeClr>
                </a:solidFill>
              </a:rPr>
            </a:br>
            <a:endParaRPr lang="en-US" sz="800" dirty="0">
              <a:solidFill>
                <a:schemeClr val="accent1">
                  <a:lumMod val="75000"/>
                </a:schemeClr>
              </a:solidFill>
            </a:endParaRPr>
          </a:p>
        </p:txBody>
      </p:sp>
      <p:cxnSp>
        <p:nvCxnSpPr>
          <p:cNvPr id="177" name="Straight Arrow Connector 176">
            <a:extLst>
              <a:ext uri="{FF2B5EF4-FFF2-40B4-BE49-F238E27FC236}">
                <a16:creationId xmlns:a16="http://schemas.microsoft.com/office/drawing/2014/main" id="{F9E45067-E644-4ED1-8A2C-718B49FDE19E}"/>
              </a:ext>
            </a:extLst>
          </p:cNvPr>
          <p:cNvCxnSpPr>
            <a:cxnSpLocks/>
            <a:stCxn id="101" idx="2"/>
          </p:cNvCxnSpPr>
          <p:nvPr/>
        </p:nvCxnSpPr>
        <p:spPr bwMode="auto">
          <a:xfrm>
            <a:off x="4575861" y="5525545"/>
            <a:ext cx="0" cy="2449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3" name="Straight Arrow Connector 182">
            <a:extLst>
              <a:ext uri="{FF2B5EF4-FFF2-40B4-BE49-F238E27FC236}">
                <a16:creationId xmlns:a16="http://schemas.microsoft.com/office/drawing/2014/main" id="{93301D57-5C30-4FF6-840D-5D948E2892A8}"/>
              </a:ext>
            </a:extLst>
          </p:cNvPr>
          <p:cNvCxnSpPr>
            <a:cxnSpLocks/>
            <a:stCxn id="100" idx="2"/>
          </p:cNvCxnSpPr>
          <p:nvPr/>
        </p:nvCxnSpPr>
        <p:spPr bwMode="auto">
          <a:xfrm>
            <a:off x="2574174" y="5651209"/>
            <a:ext cx="0" cy="1860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7" name="Straight Arrow Connector 276">
            <a:extLst>
              <a:ext uri="{FF2B5EF4-FFF2-40B4-BE49-F238E27FC236}">
                <a16:creationId xmlns:a16="http://schemas.microsoft.com/office/drawing/2014/main" id="{DD4CD38A-75F8-4CAC-81F3-76CF9C5D2B25}"/>
              </a:ext>
            </a:extLst>
          </p:cNvPr>
          <p:cNvCxnSpPr>
            <a:cxnSpLocks/>
            <a:stCxn id="56" idx="2"/>
          </p:cNvCxnSpPr>
          <p:nvPr/>
        </p:nvCxnSpPr>
        <p:spPr bwMode="auto">
          <a:xfrm>
            <a:off x="6464238" y="4655020"/>
            <a:ext cx="0" cy="5498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3" name="Straight Arrow Connector 282">
            <a:extLst>
              <a:ext uri="{FF2B5EF4-FFF2-40B4-BE49-F238E27FC236}">
                <a16:creationId xmlns:a16="http://schemas.microsoft.com/office/drawing/2014/main" id="{401A2369-4F39-4938-8AB4-E814F193CD93}"/>
              </a:ext>
            </a:extLst>
          </p:cNvPr>
          <p:cNvCxnSpPr>
            <a:cxnSpLocks/>
          </p:cNvCxnSpPr>
          <p:nvPr/>
        </p:nvCxnSpPr>
        <p:spPr bwMode="auto">
          <a:xfrm>
            <a:off x="1222159" y="2518392"/>
            <a:ext cx="0" cy="1639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6" name="Isosceles Triangle 305">
            <a:extLst>
              <a:ext uri="{FF2B5EF4-FFF2-40B4-BE49-F238E27FC236}">
                <a16:creationId xmlns:a16="http://schemas.microsoft.com/office/drawing/2014/main" id="{71A24209-D091-4488-9B6B-25D8F6B2E979}"/>
              </a:ext>
            </a:extLst>
          </p:cNvPr>
          <p:cNvSpPr/>
          <p:nvPr/>
        </p:nvSpPr>
        <p:spPr bwMode="auto">
          <a:xfrm rot="16200000">
            <a:off x="11181173" y="2132492"/>
            <a:ext cx="82296" cy="74986"/>
          </a:xfrm>
          <a:prstGeom prst="triangle">
            <a:avLst/>
          </a:prstGeom>
          <a:solidFill>
            <a:srgbClr val="005D9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sp>
        <p:nvSpPr>
          <p:cNvPr id="308" name="Isosceles Triangle 307">
            <a:extLst>
              <a:ext uri="{FF2B5EF4-FFF2-40B4-BE49-F238E27FC236}">
                <a16:creationId xmlns:a16="http://schemas.microsoft.com/office/drawing/2014/main" id="{664F186D-E771-49B6-81C6-61B2D3ECE052}"/>
              </a:ext>
            </a:extLst>
          </p:cNvPr>
          <p:cNvSpPr/>
          <p:nvPr/>
        </p:nvSpPr>
        <p:spPr bwMode="auto">
          <a:xfrm rot="16200000">
            <a:off x="9368022" y="2132492"/>
            <a:ext cx="82296" cy="74986"/>
          </a:xfrm>
          <a:prstGeom prst="triangle">
            <a:avLst/>
          </a:prstGeom>
          <a:solidFill>
            <a:srgbClr val="005D9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sp>
        <p:nvSpPr>
          <p:cNvPr id="324" name="Isosceles Triangle 323">
            <a:extLst>
              <a:ext uri="{FF2B5EF4-FFF2-40B4-BE49-F238E27FC236}">
                <a16:creationId xmlns:a16="http://schemas.microsoft.com/office/drawing/2014/main" id="{1ADE56F9-666A-44BC-8A42-6969306075FB}"/>
              </a:ext>
            </a:extLst>
          </p:cNvPr>
          <p:cNvSpPr/>
          <p:nvPr/>
        </p:nvSpPr>
        <p:spPr bwMode="auto">
          <a:xfrm rot="5400000">
            <a:off x="11615675" y="2749044"/>
            <a:ext cx="82296" cy="74986"/>
          </a:xfrm>
          <a:prstGeom prst="triangle">
            <a:avLst/>
          </a:prstGeom>
          <a:solidFill>
            <a:srgbClr val="005D9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sp>
        <p:nvSpPr>
          <p:cNvPr id="332" name="Isosceles Triangle 331">
            <a:extLst>
              <a:ext uri="{FF2B5EF4-FFF2-40B4-BE49-F238E27FC236}">
                <a16:creationId xmlns:a16="http://schemas.microsoft.com/office/drawing/2014/main" id="{C5800EC4-902E-450D-AAE5-A711E47E0656}"/>
              </a:ext>
            </a:extLst>
          </p:cNvPr>
          <p:cNvSpPr/>
          <p:nvPr/>
        </p:nvSpPr>
        <p:spPr bwMode="auto">
          <a:xfrm rot="5400000">
            <a:off x="9835796" y="2749043"/>
            <a:ext cx="82296" cy="74986"/>
          </a:xfrm>
          <a:prstGeom prst="triangle">
            <a:avLst/>
          </a:prstGeom>
          <a:solidFill>
            <a:srgbClr val="005D9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endParaRPr>
          </a:p>
        </p:txBody>
      </p:sp>
      <p:sp>
        <p:nvSpPr>
          <p:cNvPr id="233" name="TextBox 232">
            <a:extLst>
              <a:ext uri="{FF2B5EF4-FFF2-40B4-BE49-F238E27FC236}">
                <a16:creationId xmlns:a16="http://schemas.microsoft.com/office/drawing/2014/main" id="{9CF6C69C-A571-44A7-9B6E-C02A32F85FC0}"/>
              </a:ext>
            </a:extLst>
          </p:cNvPr>
          <p:cNvSpPr txBox="1"/>
          <p:nvPr/>
        </p:nvSpPr>
        <p:spPr>
          <a:xfrm>
            <a:off x="8821938" y="4596453"/>
            <a:ext cx="3371717" cy="2062103"/>
          </a:xfrm>
          <a:prstGeom prst="rect">
            <a:avLst/>
          </a:prstGeom>
          <a:noFill/>
        </p:spPr>
        <p:txBody>
          <a:bodyPr wrap="square" rtlCol="0">
            <a:spAutoFit/>
          </a:bodyPr>
          <a:lstStyle/>
          <a:p>
            <a:r>
              <a:rPr lang="de-DE" sz="800" dirty="0"/>
              <a:t>Unter Verwendung dieses FRAX-Algorithmus wurden folgenden Risikokategorien definiert: </a:t>
            </a:r>
            <a:br>
              <a:rPr lang="de-DE" sz="800" dirty="0"/>
            </a:br>
            <a:r>
              <a:rPr lang="de-DE" sz="800" dirty="0"/>
              <a:t>(1) Niedriges Risiko: keine früheren Hüft- oder Wirbelsäulenfrakturen, BMD-T-Score an der Hüfte und Wirbelsäule &gt; -1,0, 10-Jahres-Hüftfrakturrisiko &lt; 3 % und 10-Jahres-Risiko für schwere </a:t>
            </a:r>
            <a:r>
              <a:rPr lang="de-DE" sz="800" dirty="0" err="1"/>
              <a:t>osteoporotische</a:t>
            </a:r>
            <a:r>
              <a:rPr lang="de-DE" sz="800" dirty="0"/>
              <a:t> Frakturen &lt; 20 %; </a:t>
            </a:r>
            <a:br>
              <a:rPr lang="de-DE" sz="800" dirty="0"/>
            </a:br>
            <a:r>
              <a:rPr lang="de-DE" sz="800" dirty="0"/>
              <a:t>(2) Moderates Risiko: keine frühere Hüft- oder Wirbelsäulenfrakturen, BMD-T-Score an Hüfte und Wirbelsäule von jeweils über -2,5 und 10-Jahres-Hüftfrakturrisiko &lt; 3% oder Risiko für schwere </a:t>
            </a:r>
            <a:r>
              <a:rPr lang="de-DE" sz="800" dirty="0" err="1"/>
              <a:t>osteoporotische</a:t>
            </a:r>
            <a:r>
              <a:rPr lang="de-DE" sz="800" dirty="0"/>
              <a:t> Frakturen &lt; 20%; </a:t>
            </a:r>
            <a:br>
              <a:rPr lang="de-DE" sz="800" dirty="0"/>
            </a:br>
            <a:r>
              <a:rPr lang="de-DE" sz="800" dirty="0"/>
              <a:t>(3) hohes Risiko: 1 frühere Wirbelsäulen- oder Hüftfraktur oder BMD-T-Score an der Hüfte oder Wirbelsäule von ≤ -2,5 oder 10-Jahres-Hüftfrakturrisiko ≥ 3 % oder Risiko für schwere </a:t>
            </a:r>
            <a:r>
              <a:rPr lang="de-DE" sz="800" dirty="0" err="1"/>
              <a:t>osteoporotische</a:t>
            </a:r>
            <a:r>
              <a:rPr lang="de-DE" sz="800" dirty="0"/>
              <a:t> Frakturen ≥ 20 %; </a:t>
            </a:r>
            <a:br>
              <a:rPr lang="de-DE" sz="800" dirty="0"/>
            </a:br>
            <a:r>
              <a:rPr lang="de-DE" sz="800" dirty="0"/>
              <a:t>(4) Sehr hohes Risiko: mehrere Wirbelsäulenfrakturen und einen BMD-T-Score an der Hüfte oder Wirbelsäule von  ≤ -2,5 </a:t>
            </a:r>
          </a:p>
        </p:txBody>
      </p:sp>
    </p:spTree>
    <p:extLst>
      <p:ext uri="{BB962C8B-B14F-4D97-AF65-F5344CB8AC3E}">
        <p14:creationId xmlns:p14="http://schemas.microsoft.com/office/powerpoint/2010/main" val="201220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6E6B0-108C-4979-90FA-3419CB4E517D}"/>
              </a:ext>
            </a:extLst>
          </p:cNvPr>
          <p:cNvSpPr>
            <a:spLocks noGrp="1"/>
          </p:cNvSpPr>
          <p:nvPr>
            <p:ph idx="1"/>
          </p:nvPr>
        </p:nvSpPr>
        <p:spPr>
          <a:xfrm>
            <a:off x="673100" y="1636380"/>
            <a:ext cx="11118851" cy="4435475"/>
          </a:xfrm>
        </p:spPr>
        <p:txBody>
          <a:bodyPr/>
          <a:lstStyle/>
          <a:p>
            <a:r>
              <a:rPr lang="de-de" sz="1600" dirty="0"/>
              <a:t>Eine Behandlung mit </a:t>
            </a:r>
            <a:r>
              <a:rPr lang="de-de" sz="1600" b="1" dirty="0"/>
              <a:t>BP</a:t>
            </a:r>
            <a:r>
              <a:rPr lang="de-de" sz="1600" dirty="0"/>
              <a:t> nach Absetzen von Denosumab kann eine Abnahme der BMD und eine Zunahme des Knochenumsatzes </a:t>
            </a:r>
            <a:r>
              <a:rPr lang="de-de" sz="1600" b="1" dirty="0"/>
              <a:t>verhindern</a:t>
            </a:r>
            <a:r>
              <a:rPr lang="de-de" sz="1600" dirty="0"/>
              <a:t> oder </a:t>
            </a:r>
            <a:r>
              <a:rPr lang="de-de" sz="1600" b="1" dirty="0"/>
              <a:t>minimieren</a:t>
            </a:r>
            <a:r>
              <a:rPr lang="de-DE" sz="1600" b="1" dirty="0"/>
              <a:t>.</a:t>
            </a:r>
            <a:endParaRPr lang="de-de" sz="1600" dirty="0"/>
          </a:p>
          <a:p>
            <a:pPr lvl="1"/>
            <a:r>
              <a:rPr lang="de-de" sz="1400" dirty="0"/>
              <a:t>Eine Folgebehandlung mit Alendronat führte nach </a:t>
            </a:r>
            <a:r>
              <a:rPr lang="de-DE" sz="1400" dirty="0"/>
              <a:t>dem </a:t>
            </a:r>
            <a:r>
              <a:rPr lang="de-de" sz="1400" dirty="0"/>
              <a:t>Absetzen von Denosumab für mindestens </a:t>
            </a:r>
            <a:r>
              <a:rPr lang="de-de" sz="1400" b="1" dirty="0"/>
              <a:t>1 Jahr zur</a:t>
            </a:r>
            <a:r>
              <a:rPr lang="de-de" sz="1400" dirty="0"/>
              <a:t> </a:t>
            </a:r>
            <a:r>
              <a:rPr lang="de-de" sz="1400" b="1" dirty="0"/>
              <a:t>Erhaltung</a:t>
            </a:r>
            <a:r>
              <a:rPr lang="de-de" sz="1400" dirty="0"/>
              <a:t> </a:t>
            </a:r>
            <a:r>
              <a:rPr lang="de-de" sz="1400" b="1" dirty="0"/>
              <a:t>der</a:t>
            </a:r>
            <a:r>
              <a:rPr lang="de-de" sz="1400" dirty="0"/>
              <a:t> </a:t>
            </a:r>
            <a:r>
              <a:rPr lang="de-de" sz="1400" b="1" dirty="0"/>
              <a:t>BMD</a:t>
            </a:r>
            <a:r>
              <a:rPr lang="de-de" sz="1400" dirty="0"/>
              <a:t> an der Hüfte und Wirbelsäule</a:t>
            </a:r>
            <a:r>
              <a:rPr lang="de-de" sz="1400" baseline="30000" dirty="0"/>
              <a:t>1</a:t>
            </a:r>
            <a:r>
              <a:rPr lang="de-de" sz="1400" dirty="0"/>
              <a:t> und eine Behandlung mit Z</a:t>
            </a:r>
            <a:r>
              <a:rPr lang="de-DE" sz="1400" dirty="0"/>
              <a:t>oledronat</a:t>
            </a:r>
            <a:r>
              <a:rPr lang="de-de" sz="1400" dirty="0"/>
              <a:t> führte zum </a:t>
            </a:r>
            <a:r>
              <a:rPr lang="de-de" sz="1400" b="1" dirty="0"/>
              <a:t>Erhalt der BMD an der Wirbelsäule</a:t>
            </a:r>
            <a:r>
              <a:rPr lang="de-de" sz="1400" dirty="0"/>
              <a:t>, der </a:t>
            </a:r>
            <a:r>
              <a:rPr lang="de-de" sz="1400" b="1" dirty="0"/>
              <a:t>signifikant</a:t>
            </a:r>
            <a:r>
              <a:rPr lang="de-de" sz="1400" dirty="0"/>
              <a:t> </a:t>
            </a:r>
            <a:r>
              <a:rPr lang="de-de" sz="1400" b="1" dirty="0"/>
              <a:t>höher</a:t>
            </a:r>
            <a:r>
              <a:rPr lang="de-de" sz="1400" dirty="0"/>
              <a:t> </a:t>
            </a:r>
            <a:r>
              <a:rPr lang="de-DE" sz="1400" dirty="0"/>
              <a:t>war </a:t>
            </a:r>
            <a:r>
              <a:rPr lang="de-de" sz="1400" dirty="0"/>
              <a:t>als der Baselinewert vor der Denosumab-Behandlung (</a:t>
            </a:r>
            <a:r>
              <a:rPr lang="de-DE" sz="1400" dirty="0"/>
              <a:t>p</a:t>
            </a:r>
            <a:r>
              <a:rPr lang="de-de" sz="1400" dirty="0"/>
              <a:t> = 0,003)</a:t>
            </a:r>
            <a:r>
              <a:rPr lang="de-DE" sz="1400" dirty="0"/>
              <a:t>.</a:t>
            </a:r>
            <a:r>
              <a:rPr lang="de-de" sz="1400" baseline="30000" dirty="0"/>
              <a:t>2</a:t>
            </a:r>
          </a:p>
        </p:txBody>
      </p:sp>
      <p:sp>
        <p:nvSpPr>
          <p:cNvPr id="176" name="Titel 175">
            <a:extLst>
              <a:ext uri="{FF2B5EF4-FFF2-40B4-BE49-F238E27FC236}">
                <a16:creationId xmlns:a16="http://schemas.microsoft.com/office/drawing/2014/main" id="{3CE2DFAB-64DD-4622-9E5A-0B4C0737664E}"/>
              </a:ext>
            </a:extLst>
          </p:cNvPr>
          <p:cNvSpPr>
            <a:spLocks noGrp="1"/>
          </p:cNvSpPr>
          <p:nvPr>
            <p:ph type="title"/>
          </p:nvPr>
        </p:nvSpPr>
        <p:spPr/>
        <p:txBody>
          <a:bodyPr/>
          <a:lstStyle/>
          <a:p>
            <a:r>
              <a:rPr lang="de-DE" b="1" dirty="0"/>
              <a:t>Bisphosphonat-Folgetherapie nach dem Absetzen von Denosumab</a:t>
            </a:r>
          </a:p>
        </p:txBody>
      </p:sp>
      <p:sp>
        <p:nvSpPr>
          <p:cNvPr id="3" name="Text Placeholder 2">
            <a:extLst>
              <a:ext uri="{FF2B5EF4-FFF2-40B4-BE49-F238E27FC236}">
                <a16:creationId xmlns:a16="http://schemas.microsoft.com/office/drawing/2014/main" id="{BE9B6B8B-132F-4DCB-A24E-4BA9FA2546C5}"/>
              </a:ext>
            </a:extLst>
          </p:cNvPr>
          <p:cNvSpPr>
            <a:spLocks noGrp="1"/>
          </p:cNvSpPr>
          <p:nvPr>
            <p:ph type="body" sz="quarter" idx="10"/>
          </p:nvPr>
        </p:nvSpPr>
        <p:spPr/>
        <p:txBody>
          <a:bodyPr/>
          <a:lstStyle/>
          <a:p>
            <a:endParaRPr lang="de-DE" dirty="0"/>
          </a:p>
          <a:p>
            <a:endParaRPr lang="de-DE" dirty="0"/>
          </a:p>
          <a:p>
            <a:r>
              <a:rPr lang="de-DE" sz="800" dirty="0"/>
              <a:t>BMD = Knochenmineraldichte (</a:t>
            </a:r>
            <a:r>
              <a:rPr lang="en-US" sz="800" dirty="0"/>
              <a:t>bone mineral density</a:t>
            </a:r>
            <a:r>
              <a:rPr lang="de-DE" sz="800" dirty="0"/>
              <a:t>), </a:t>
            </a:r>
            <a:r>
              <a:rPr lang="de-de" sz="800" dirty="0"/>
              <a:t>BP = Bisphosphonat</a:t>
            </a:r>
            <a:r>
              <a:rPr lang="de-DE" sz="800" dirty="0"/>
              <a:t>, LWS = Lendenwirbelsäule.</a:t>
            </a:r>
            <a:endParaRPr lang="de-de" sz="800" dirty="0"/>
          </a:p>
          <a:p>
            <a:r>
              <a:rPr lang="de-de" dirty="0">
                <a:solidFill>
                  <a:srgbClr val="3B839F"/>
                </a:solidFill>
              </a:rPr>
              <a:t>1. Freemantle N et al. Osteoporosis </a:t>
            </a:r>
            <a:r>
              <a:rPr lang="de-de" dirty="0" err="1">
                <a:solidFill>
                  <a:srgbClr val="3B839F"/>
                </a:solidFill>
              </a:rPr>
              <a:t>Int</a:t>
            </a:r>
            <a:r>
              <a:rPr lang="de-de" dirty="0">
                <a:solidFill>
                  <a:srgbClr val="3B839F"/>
                </a:solidFill>
              </a:rPr>
              <a:t> 2012;</a:t>
            </a:r>
            <a:r>
              <a:rPr lang="de-DE" dirty="0">
                <a:solidFill>
                  <a:srgbClr val="3B839F"/>
                </a:solidFill>
              </a:rPr>
              <a:t> </a:t>
            </a:r>
            <a:r>
              <a:rPr lang="de-de" dirty="0">
                <a:solidFill>
                  <a:srgbClr val="3B839F"/>
                </a:solidFill>
              </a:rPr>
              <a:t>23:</a:t>
            </a:r>
            <a:r>
              <a:rPr lang="de-DE" dirty="0">
                <a:solidFill>
                  <a:srgbClr val="3B839F"/>
                </a:solidFill>
              </a:rPr>
              <a:t> </a:t>
            </a:r>
            <a:r>
              <a:rPr lang="de-de" dirty="0">
                <a:solidFill>
                  <a:srgbClr val="3B839F"/>
                </a:solidFill>
              </a:rPr>
              <a:t>317–26.</a:t>
            </a:r>
            <a:r>
              <a:rPr lang="de-DE" dirty="0">
                <a:solidFill>
                  <a:srgbClr val="3B839F"/>
                </a:solidFill>
              </a:rPr>
              <a:t> </a:t>
            </a:r>
            <a:r>
              <a:rPr lang="de-de" dirty="0">
                <a:solidFill>
                  <a:srgbClr val="3B839F"/>
                </a:solidFill>
              </a:rPr>
              <a:t>2. Reid IR et al. Calcif Tissue </a:t>
            </a:r>
            <a:r>
              <a:rPr lang="de-de" dirty="0" err="1">
                <a:solidFill>
                  <a:srgbClr val="3B839F"/>
                </a:solidFill>
              </a:rPr>
              <a:t>Int</a:t>
            </a:r>
            <a:r>
              <a:rPr lang="de-de" dirty="0">
                <a:solidFill>
                  <a:srgbClr val="3B839F"/>
                </a:solidFill>
              </a:rPr>
              <a:t> 2017;</a:t>
            </a:r>
            <a:r>
              <a:rPr lang="de-DE" dirty="0">
                <a:solidFill>
                  <a:srgbClr val="3B839F"/>
                </a:solidFill>
              </a:rPr>
              <a:t> </a:t>
            </a:r>
            <a:r>
              <a:rPr lang="de-de" dirty="0">
                <a:solidFill>
                  <a:srgbClr val="3B839F"/>
                </a:solidFill>
              </a:rPr>
              <a:t>101:</a:t>
            </a:r>
            <a:r>
              <a:rPr lang="de-DE" dirty="0">
                <a:solidFill>
                  <a:srgbClr val="3B839F"/>
                </a:solidFill>
              </a:rPr>
              <a:t> </a:t>
            </a:r>
            <a:r>
              <a:rPr lang="de-de" dirty="0">
                <a:solidFill>
                  <a:srgbClr val="3B839F"/>
                </a:solidFill>
              </a:rPr>
              <a:t>371‒4.</a:t>
            </a:r>
          </a:p>
        </p:txBody>
      </p:sp>
      <p:grpSp>
        <p:nvGrpSpPr>
          <p:cNvPr id="38" name="Gruppieren 37">
            <a:extLst>
              <a:ext uri="{FF2B5EF4-FFF2-40B4-BE49-F238E27FC236}">
                <a16:creationId xmlns:a16="http://schemas.microsoft.com/office/drawing/2014/main" id="{B93768F2-9577-4118-9F01-B1433FE030E6}"/>
              </a:ext>
            </a:extLst>
          </p:cNvPr>
          <p:cNvGrpSpPr/>
          <p:nvPr/>
        </p:nvGrpSpPr>
        <p:grpSpPr>
          <a:xfrm>
            <a:off x="4262308" y="3140538"/>
            <a:ext cx="3091989" cy="2589461"/>
            <a:chOff x="4080931" y="2970301"/>
            <a:chExt cx="3091989" cy="2589461"/>
          </a:xfrm>
        </p:grpSpPr>
        <p:sp>
          <p:nvSpPr>
            <p:cNvPr id="273" name="Line 173">
              <a:extLst>
                <a:ext uri="{FF2B5EF4-FFF2-40B4-BE49-F238E27FC236}">
                  <a16:creationId xmlns:a16="http://schemas.microsoft.com/office/drawing/2014/main" id="{7E784A37-9858-4227-B813-C8187071E130}"/>
                </a:ext>
              </a:extLst>
            </p:cNvPr>
            <p:cNvSpPr>
              <a:spLocks noChangeAspect="1" noChangeShapeType="1"/>
            </p:cNvSpPr>
            <p:nvPr/>
          </p:nvSpPr>
          <p:spPr bwMode="auto">
            <a:xfrm>
              <a:off x="4822513" y="5028469"/>
              <a:ext cx="2123397"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sz="2000" b="1" dirty="0">
                <a:solidFill>
                  <a:srgbClr val="515151"/>
                </a:solidFill>
                <a:cs typeface="Calibri" panose="020F0502020204030204" pitchFamily="34" charset="0"/>
              </a:endParaRPr>
            </a:p>
          </p:txBody>
        </p:sp>
        <p:sp>
          <p:nvSpPr>
            <p:cNvPr id="272" name="Line 171">
              <a:extLst>
                <a:ext uri="{FF2B5EF4-FFF2-40B4-BE49-F238E27FC236}">
                  <a16:creationId xmlns:a16="http://schemas.microsoft.com/office/drawing/2014/main" id="{FD88E0F8-5E45-4493-BABE-93ED1A12990C}"/>
                </a:ext>
              </a:extLst>
            </p:cNvPr>
            <p:cNvSpPr>
              <a:spLocks noChangeAspect="1" noChangeShapeType="1"/>
            </p:cNvSpPr>
            <p:nvPr/>
          </p:nvSpPr>
          <p:spPr bwMode="auto">
            <a:xfrm flipV="1">
              <a:off x="4827581" y="3234728"/>
              <a:ext cx="0" cy="1793737"/>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sz="2000" b="1" dirty="0">
                <a:solidFill>
                  <a:srgbClr val="515151"/>
                </a:solidFill>
                <a:cs typeface="Calibri" panose="020F0502020204030204" pitchFamily="34" charset="0"/>
              </a:endParaRPr>
            </a:p>
          </p:txBody>
        </p:sp>
        <p:sp>
          <p:nvSpPr>
            <p:cNvPr id="274" name="Rectangle 189">
              <a:extLst>
                <a:ext uri="{FF2B5EF4-FFF2-40B4-BE49-F238E27FC236}">
                  <a16:creationId xmlns:a16="http://schemas.microsoft.com/office/drawing/2014/main" id="{D0AE9AB9-612D-4E31-A39C-399D4FCEF5F2}"/>
                </a:ext>
              </a:extLst>
            </p:cNvPr>
            <p:cNvSpPr>
              <a:spLocks noChangeArrowheads="1"/>
            </p:cNvSpPr>
            <p:nvPr/>
          </p:nvSpPr>
          <p:spPr bwMode="auto">
            <a:xfrm>
              <a:off x="4563424" y="4629533"/>
              <a:ext cx="91689"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0</a:t>
              </a:r>
            </a:p>
          </p:txBody>
        </p:sp>
        <p:sp>
          <p:nvSpPr>
            <p:cNvPr id="275" name="Rectangle 189">
              <a:extLst>
                <a:ext uri="{FF2B5EF4-FFF2-40B4-BE49-F238E27FC236}">
                  <a16:creationId xmlns:a16="http://schemas.microsoft.com/office/drawing/2014/main" id="{93F490C5-1D09-424A-881F-64BCDFA62FAD}"/>
                </a:ext>
              </a:extLst>
            </p:cNvPr>
            <p:cNvSpPr>
              <a:spLocks noChangeArrowheads="1"/>
            </p:cNvSpPr>
            <p:nvPr/>
          </p:nvSpPr>
          <p:spPr bwMode="auto">
            <a:xfrm>
              <a:off x="4563424" y="3743644"/>
              <a:ext cx="91689"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6</a:t>
              </a:r>
            </a:p>
          </p:txBody>
        </p:sp>
        <p:sp>
          <p:nvSpPr>
            <p:cNvPr id="276" name="Rectangle 189">
              <a:extLst>
                <a:ext uri="{FF2B5EF4-FFF2-40B4-BE49-F238E27FC236}">
                  <a16:creationId xmlns:a16="http://schemas.microsoft.com/office/drawing/2014/main" id="{8D7C7CC5-0AB2-4B60-85A8-FCC6428B0967}"/>
                </a:ext>
              </a:extLst>
            </p:cNvPr>
            <p:cNvSpPr>
              <a:spLocks noChangeArrowheads="1"/>
            </p:cNvSpPr>
            <p:nvPr/>
          </p:nvSpPr>
          <p:spPr bwMode="auto">
            <a:xfrm>
              <a:off x="4563424" y="4334235"/>
              <a:ext cx="91689"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2</a:t>
              </a:r>
            </a:p>
          </p:txBody>
        </p:sp>
        <p:sp>
          <p:nvSpPr>
            <p:cNvPr id="277" name="Rectangle 189">
              <a:extLst>
                <a:ext uri="{FF2B5EF4-FFF2-40B4-BE49-F238E27FC236}">
                  <a16:creationId xmlns:a16="http://schemas.microsoft.com/office/drawing/2014/main" id="{70DA6FAB-775D-41A5-9BF2-5AEBE3065AA5}"/>
                </a:ext>
              </a:extLst>
            </p:cNvPr>
            <p:cNvSpPr>
              <a:spLocks noChangeArrowheads="1"/>
            </p:cNvSpPr>
            <p:nvPr/>
          </p:nvSpPr>
          <p:spPr bwMode="auto">
            <a:xfrm>
              <a:off x="4563424" y="4038940"/>
              <a:ext cx="91689"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4</a:t>
              </a:r>
            </a:p>
          </p:txBody>
        </p:sp>
        <p:sp>
          <p:nvSpPr>
            <p:cNvPr id="278" name="Line 173">
              <a:extLst>
                <a:ext uri="{FF2B5EF4-FFF2-40B4-BE49-F238E27FC236}">
                  <a16:creationId xmlns:a16="http://schemas.microsoft.com/office/drawing/2014/main" id="{D03F293E-4BE7-4576-BE65-4A894EB79016}"/>
                </a:ext>
              </a:extLst>
            </p:cNvPr>
            <p:cNvSpPr>
              <a:spLocks noChangeAspect="1" noChangeShapeType="1"/>
            </p:cNvSpPr>
            <p:nvPr/>
          </p:nvSpPr>
          <p:spPr bwMode="auto">
            <a:xfrm rot="16200000">
              <a:off x="4934570" y="5067816"/>
              <a:ext cx="7870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79" name="Line 173">
              <a:extLst>
                <a:ext uri="{FF2B5EF4-FFF2-40B4-BE49-F238E27FC236}">
                  <a16:creationId xmlns:a16="http://schemas.microsoft.com/office/drawing/2014/main" id="{CCCA424B-CDE3-426E-949B-87F29C42A67C}"/>
                </a:ext>
              </a:extLst>
            </p:cNvPr>
            <p:cNvSpPr>
              <a:spLocks noChangeAspect="1" noChangeShapeType="1"/>
            </p:cNvSpPr>
            <p:nvPr/>
          </p:nvSpPr>
          <p:spPr bwMode="auto">
            <a:xfrm rot="16200000">
              <a:off x="5935280" y="5067816"/>
              <a:ext cx="7870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0" name="Line 173">
              <a:extLst>
                <a:ext uri="{FF2B5EF4-FFF2-40B4-BE49-F238E27FC236}">
                  <a16:creationId xmlns:a16="http://schemas.microsoft.com/office/drawing/2014/main" id="{A7F9B3B7-39D4-4E0E-B1CE-776016883D8A}"/>
                </a:ext>
              </a:extLst>
            </p:cNvPr>
            <p:cNvSpPr>
              <a:spLocks noChangeAspect="1" noChangeShapeType="1"/>
            </p:cNvSpPr>
            <p:nvPr/>
          </p:nvSpPr>
          <p:spPr bwMode="auto">
            <a:xfrm rot="16200000">
              <a:off x="6910188" y="5060064"/>
              <a:ext cx="7870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1" name="Line 173">
              <a:extLst>
                <a:ext uri="{FF2B5EF4-FFF2-40B4-BE49-F238E27FC236}">
                  <a16:creationId xmlns:a16="http://schemas.microsoft.com/office/drawing/2014/main" id="{E8D527C4-08B6-4B06-A465-73775654A5BA}"/>
                </a:ext>
              </a:extLst>
            </p:cNvPr>
            <p:cNvSpPr>
              <a:spLocks noChangeAspect="1" noChangeShapeType="1"/>
            </p:cNvSpPr>
            <p:nvPr/>
          </p:nvSpPr>
          <p:spPr bwMode="auto">
            <a:xfrm>
              <a:off x="4739591" y="4734657"/>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2" name="Line 173">
              <a:extLst>
                <a:ext uri="{FF2B5EF4-FFF2-40B4-BE49-F238E27FC236}">
                  <a16:creationId xmlns:a16="http://schemas.microsoft.com/office/drawing/2014/main" id="{7473A976-6D9B-417B-8263-9972F71957C2}"/>
                </a:ext>
              </a:extLst>
            </p:cNvPr>
            <p:cNvSpPr>
              <a:spLocks noChangeAspect="1" noChangeShapeType="1"/>
            </p:cNvSpPr>
            <p:nvPr/>
          </p:nvSpPr>
          <p:spPr bwMode="auto">
            <a:xfrm>
              <a:off x="4739591" y="4434815"/>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3" name="Line 173">
              <a:extLst>
                <a:ext uri="{FF2B5EF4-FFF2-40B4-BE49-F238E27FC236}">
                  <a16:creationId xmlns:a16="http://schemas.microsoft.com/office/drawing/2014/main" id="{F83DB47F-8DDD-462A-840F-5CA9A1655AB9}"/>
                </a:ext>
              </a:extLst>
            </p:cNvPr>
            <p:cNvSpPr>
              <a:spLocks noChangeAspect="1" noChangeShapeType="1"/>
            </p:cNvSpPr>
            <p:nvPr/>
          </p:nvSpPr>
          <p:spPr bwMode="auto">
            <a:xfrm>
              <a:off x="4739591" y="4134974"/>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4" name="Line 173">
              <a:extLst>
                <a:ext uri="{FF2B5EF4-FFF2-40B4-BE49-F238E27FC236}">
                  <a16:creationId xmlns:a16="http://schemas.microsoft.com/office/drawing/2014/main" id="{A3371A05-4D98-49EA-BE09-99EA894AF06C}"/>
                </a:ext>
              </a:extLst>
            </p:cNvPr>
            <p:cNvSpPr>
              <a:spLocks noChangeAspect="1" noChangeShapeType="1"/>
            </p:cNvSpPr>
            <p:nvPr/>
          </p:nvSpPr>
          <p:spPr bwMode="auto">
            <a:xfrm>
              <a:off x="4739591" y="3828468"/>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5" name="Line 173">
              <a:extLst>
                <a:ext uri="{FF2B5EF4-FFF2-40B4-BE49-F238E27FC236}">
                  <a16:creationId xmlns:a16="http://schemas.microsoft.com/office/drawing/2014/main" id="{CDEB0D45-0EED-4D99-BDD3-0BDD0407D11A}"/>
                </a:ext>
              </a:extLst>
            </p:cNvPr>
            <p:cNvSpPr>
              <a:spLocks noChangeAspect="1" noChangeShapeType="1"/>
            </p:cNvSpPr>
            <p:nvPr/>
          </p:nvSpPr>
          <p:spPr bwMode="auto">
            <a:xfrm>
              <a:off x="4739591" y="3548614"/>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6" name="Line 173">
              <a:extLst>
                <a:ext uri="{FF2B5EF4-FFF2-40B4-BE49-F238E27FC236}">
                  <a16:creationId xmlns:a16="http://schemas.microsoft.com/office/drawing/2014/main" id="{6C01DCB7-FB47-43C0-A6C3-E0C7C69519FE}"/>
                </a:ext>
              </a:extLst>
            </p:cNvPr>
            <p:cNvSpPr>
              <a:spLocks noChangeAspect="1" noChangeShapeType="1"/>
            </p:cNvSpPr>
            <p:nvPr/>
          </p:nvSpPr>
          <p:spPr bwMode="auto">
            <a:xfrm>
              <a:off x="4739591" y="3238778"/>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87" name="Rectangle 189">
              <a:extLst>
                <a:ext uri="{FF2B5EF4-FFF2-40B4-BE49-F238E27FC236}">
                  <a16:creationId xmlns:a16="http://schemas.microsoft.com/office/drawing/2014/main" id="{4CBCD688-785E-4E62-B829-495456276870}"/>
                </a:ext>
              </a:extLst>
            </p:cNvPr>
            <p:cNvSpPr>
              <a:spLocks noChangeArrowheads="1"/>
            </p:cNvSpPr>
            <p:nvPr/>
          </p:nvSpPr>
          <p:spPr bwMode="auto">
            <a:xfrm>
              <a:off x="4933047" y="5112540"/>
              <a:ext cx="91688"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0</a:t>
              </a:r>
            </a:p>
          </p:txBody>
        </p:sp>
        <p:sp>
          <p:nvSpPr>
            <p:cNvPr id="288" name="Rectangle 189">
              <a:extLst>
                <a:ext uri="{FF2B5EF4-FFF2-40B4-BE49-F238E27FC236}">
                  <a16:creationId xmlns:a16="http://schemas.microsoft.com/office/drawing/2014/main" id="{CED80DE0-3085-42FF-B3AC-99CB6570257E}"/>
                </a:ext>
              </a:extLst>
            </p:cNvPr>
            <p:cNvSpPr>
              <a:spLocks noChangeArrowheads="1"/>
            </p:cNvSpPr>
            <p:nvPr/>
          </p:nvSpPr>
          <p:spPr bwMode="auto">
            <a:xfrm>
              <a:off x="5880834" y="5112540"/>
              <a:ext cx="190531"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dirty="0">
                  <a:solidFill>
                    <a:srgbClr val="515151"/>
                  </a:solidFill>
                  <a:latin typeface="+mn-lt"/>
                  <a:cs typeface="Calibri" panose="020F0502020204030204" pitchFamily="34" charset="0"/>
                </a:rPr>
                <a:t>12</a:t>
              </a:r>
            </a:p>
          </p:txBody>
        </p:sp>
        <p:sp>
          <p:nvSpPr>
            <p:cNvPr id="289" name="Rectangle 189">
              <a:extLst>
                <a:ext uri="{FF2B5EF4-FFF2-40B4-BE49-F238E27FC236}">
                  <a16:creationId xmlns:a16="http://schemas.microsoft.com/office/drawing/2014/main" id="{01675C34-578C-497A-93FC-053C95414255}"/>
                </a:ext>
              </a:extLst>
            </p:cNvPr>
            <p:cNvSpPr>
              <a:spLocks noChangeArrowheads="1"/>
            </p:cNvSpPr>
            <p:nvPr/>
          </p:nvSpPr>
          <p:spPr bwMode="auto">
            <a:xfrm>
              <a:off x="6811000" y="5112540"/>
              <a:ext cx="287911" cy="20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dirty="0">
                  <a:solidFill>
                    <a:srgbClr val="515151"/>
                  </a:solidFill>
                  <a:latin typeface="+mn-lt"/>
                  <a:cs typeface="Calibri" panose="020F0502020204030204" pitchFamily="34" charset="0"/>
                </a:rPr>
                <a:t>24</a:t>
              </a:r>
            </a:p>
          </p:txBody>
        </p:sp>
        <p:sp>
          <p:nvSpPr>
            <p:cNvPr id="290" name="Rectangle 189">
              <a:extLst>
                <a:ext uri="{FF2B5EF4-FFF2-40B4-BE49-F238E27FC236}">
                  <a16:creationId xmlns:a16="http://schemas.microsoft.com/office/drawing/2014/main" id="{2D4C97C8-A18B-4429-BF6C-6804001FE753}"/>
                </a:ext>
              </a:extLst>
            </p:cNvPr>
            <p:cNvSpPr>
              <a:spLocks noChangeArrowheads="1"/>
            </p:cNvSpPr>
            <p:nvPr/>
          </p:nvSpPr>
          <p:spPr bwMode="auto">
            <a:xfrm>
              <a:off x="4563424" y="3448348"/>
              <a:ext cx="91689"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8</a:t>
              </a:r>
            </a:p>
          </p:txBody>
        </p:sp>
        <p:sp>
          <p:nvSpPr>
            <p:cNvPr id="291" name="Rectangle 189">
              <a:extLst>
                <a:ext uri="{FF2B5EF4-FFF2-40B4-BE49-F238E27FC236}">
                  <a16:creationId xmlns:a16="http://schemas.microsoft.com/office/drawing/2014/main" id="{F88E4C35-5B8C-4ECA-A491-7A1E8B58ECC1}"/>
                </a:ext>
              </a:extLst>
            </p:cNvPr>
            <p:cNvSpPr>
              <a:spLocks noChangeArrowheads="1"/>
            </p:cNvSpPr>
            <p:nvPr/>
          </p:nvSpPr>
          <p:spPr bwMode="auto">
            <a:xfrm>
              <a:off x="4477831" y="3128658"/>
              <a:ext cx="177281"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10</a:t>
              </a:r>
            </a:p>
          </p:txBody>
        </p:sp>
        <p:cxnSp>
          <p:nvCxnSpPr>
            <p:cNvPr id="253" name="Straight Connector 82">
              <a:extLst>
                <a:ext uri="{FF2B5EF4-FFF2-40B4-BE49-F238E27FC236}">
                  <a16:creationId xmlns:a16="http://schemas.microsoft.com/office/drawing/2014/main" id="{DB9F5E2D-2957-41D8-B978-875E8A30CE5D}"/>
                </a:ext>
              </a:extLst>
            </p:cNvPr>
            <p:cNvCxnSpPr>
              <a:cxnSpLocks/>
              <a:stCxn id="255" idx="2"/>
            </p:cNvCxnSpPr>
            <p:nvPr/>
          </p:nvCxnSpPr>
          <p:spPr bwMode="auto">
            <a:xfrm flipH="1">
              <a:off x="5006933" y="4270341"/>
              <a:ext cx="928822" cy="430092"/>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59" name="Straight Connector 88">
              <a:extLst>
                <a:ext uri="{FF2B5EF4-FFF2-40B4-BE49-F238E27FC236}">
                  <a16:creationId xmlns:a16="http://schemas.microsoft.com/office/drawing/2014/main" id="{759444B2-1D89-4035-A70F-052825B8285C}"/>
                </a:ext>
              </a:extLst>
            </p:cNvPr>
            <p:cNvCxnSpPr>
              <a:cxnSpLocks/>
              <a:stCxn id="263" idx="2"/>
              <a:endCxn id="255" idx="6"/>
            </p:cNvCxnSpPr>
            <p:nvPr/>
          </p:nvCxnSpPr>
          <p:spPr bwMode="auto">
            <a:xfrm flipH="1">
              <a:off x="6037197" y="4199804"/>
              <a:ext cx="867521" cy="70537"/>
            </a:xfrm>
            <a:prstGeom prst="line">
              <a:avLst/>
            </a:prstGeom>
            <a:solidFill>
              <a:srgbClr val="C00000"/>
            </a:solidFill>
            <a:ln w="19050" cap="flat" cmpd="sng" algn="ctr">
              <a:solidFill>
                <a:schemeClr val="accent4"/>
              </a:solidFill>
              <a:prstDash val="solid"/>
              <a:round/>
              <a:headEnd type="none" w="med" len="med"/>
              <a:tailEnd type="none" w="med" len="med"/>
            </a:ln>
            <a:effectLst/>
          </p:spPr>
        </p:cxnSp>
        <p:sp>
          <p:nvSpPr>
            <p:cNvPr id="265" name="Rectangle 189">
              <a:extLst>
                <a:ext uri="{FF2B5EF4-FFF2-40B4-BE49-F238E27FC236}">
                  <a16:creationId xmlns:a16="http://schemas.microsoft.com/office/drawing/2014/main" id="{9AF368B3-96B4-4FB7-951B-10DAABC3C9DD}"/>
                </a:ext>
              </a:extLst>
            </p:cNvPr>
            <p:cNvSpPr>
              <a:spLocks noChangeArrowheads="1"/>
            </p:cNvSpPr>
            <p:nvPr/>
          </p:nvSpPr>
          <p:spPr bwMode="auto">
            <a:xfrm>
              <a:off x="4822514" y="3034649"/>
              <a:ext cx="2350406" cy="33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400" b="1" dirty="0">
                  <a:solidFill>
                    <a:srgbClr val="515151"/>
                  </a:solidFill>
                  <a:latin typeface="+mn-lt"/>
                  <a:cs typeface="Calibri" panose="020F0502020204030204" pitchFamily="34" charset="0"/>
                </a:rPr>
                <a:t>BMD an der Gesamthüfte</a:t>
              </a:r>
            </a:p>
          </p:txBody>
        </p:sp>
        <p:sp>
          <p:nvSpPr>
            <p:cNvPr id="266" name="Rectangle 189">
              <a:extLst>
                <a:ext uri="{FF2B5EF4-FFF2-40B4-BE49-F238E27FC236}">
                  <a16:creationId xmlns:a16="http://schemas.microsoft.com/office/drawing/2014/main" id="{336C303A-AEC1-4718-B219-2D4DE1B4BF64}"/>
                </a:ext>
              </a:extLst>
            </p:cNvPr>
            <p:cNvSpPr>
              <a:spLocks noChangeArrowheads="1"/>
            </p:cNvSpPr>
            <p:nvPr/>
          </p:nvSpPr>
          <p:spPr bwMode="auto">
            <a:xfrm rot="16200000">
              <a:off x="3074033" y="3977199"/>
              <a:ext cx="2178135" cy="16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b="1" dirty="0">
                  <a:solidFill>
                    <a:srgbClr val="515151"/>
                  </a:solidFill>
                  <a:latin typeface="+mn-lt"/>
                  <a:cs typeface="Calibri" panose="020F0502020204030204" pitchFamily="34" charset="0"/>
                </a:rPr>
                <a:t>Veränderung </a:t>
              </a:r>
              <a:br>
                <a:rPr lang="de-DE" sz="1200" b="1" dirty="0">
                  <a:solidFill>
                    <a:srgbClr val="515151"/>
                  </a:solidFill>
                  <a:latin typeface="+mn-lt"/>
                  <a:cs typeface="Calibri" panose="020F0502020204030204" pitchFamily="34" charset="0"/>
                </a:rPr>
              </a:br>
              <a:r>
                <a:rPr lang="de-de" sz="1200" b="1" dirty="0">
                  <a:solidFill>
                    <a:srgbClr val="515151"/>
                  </a:solidFill>
                  <a:latin typeface="+mn-lt"/>
                  <a:cs typeface="Calibri" panose="020F0502020204030204" pitchFamily="34" charset="0"/>
                </a:rPr>
                <a:t>ab Baseline</a:t>
              </a:r>
              <a:r>
                <a:rPr lang="de-DE" sz="1200" b="1" dirty="0">
                  <a:solidFill>
                    <a:srgbClr val="515151"/>
                  </a:solidFill>
                  <a:latin typeface="+mn-lt"/>
                  <a:cs typeface="Calibri" panose="020F0502020204030204" pitchFamily="34" charset="0"/>
                </a:rPr>
                <a:t> (</a:t>
              </a:r>
              <a:r>
                <a:rPr lang="de-de" sz="1200" b="1" dirty="0">
                  <a:solidFill>
                    <a:srgbClr val="515151"/>
                  </a:solidFill>
                  <a:latin typeface="+mn-lt"/>
                  <a:cs typeface="Calibri" panose="020F0502020204030204" pitchFamily="34" charset="0"/>
                </a:rPr>
                <a:t> %</a:t>
              </a:r>
              <a:r>
                <a:rPr lang="de-DE" sz="1200" b="1" dirty="0">
                  <a:solidFill>
                    <a:srgbClr val="515151"/>
                  </a:solidFill>
                  <a:latin typeface="+mn-lt"/>
                  <a:cs typeface="Calibri" panose="020F0502020204030204" pitchFamily="34" charset="0"/>
                </a:rPr>
                <a:t>)</a:t>
              </a:r>
              <a:endParaRPr lang="de-de" sz="1200" b="1" dirty="0">
                <a:solidFill>
                  <a:srgbClr val="515151"/>
                </a:solidFill>
                <a:latin typeface="+mn-lt"/>
                <a:cs typeface="Calibri" panose="020F0502020204030204" pitchFamily="34" charset="0"/>
              </a:endParaRPr>
            </a:p>
          </p:txBody>
        </p:sp>
        <p:sp>
          <p:nvSpPr>
            <p:cNvPr id="267" name="Rectangle 189">
              <a:extLst>
                <a:ext uri="{FF2B5EF4-FFF2-40B4-BE49-F238E27FC236}">
                  <a16:creationId xmlns:a16="http://schemas.microsoft.com/office/drawing/2014/main" id="{42AEA8A7-6361-4E06-A780-33DF3B84819C}"/>
                </a:ext>
              </a:extLst>
            </p:cNvPr>
            <p:cNvSpPr>
              <a:spLocks noChangeArrowheads="1"/>
            </p:cNvSpPr>
            <p:nvPr/>
          </p:nvSpPr>
          <p:spPr bwMode="auto">
            <a:xfrm>
              <a:off x="4961310" y="5316258"/>
              <a:ext cx="1993645" cy="2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b="1" dirty="0">
                  <a:solidFill>
                    <a:srgbClr val="515151"/>
                  </a:solidFill>
                  <a:latin typeface="+mn-lt"/>
                  <a:cs typeface="Calibri" panose="020F0502020204030204" pitchFamily="34" charset="0"/>
                </a:rPr>
                <a:t>Studienmonat </a:t>
              </a:r>
            </a:p>
          </p:txBody>
        </p:sp>
        <p:sp>
          <p:nvSpPr>
            <p:cNvPr id="254" name="Oval 83">
              <a:extLst>
                <a:ext uri="{FF2B5EF4-FFF2-40B4-BE49-F238E27FC236}">
                  <a16:creationId xmlns:a16="http://schemas.microsoft.com/office/drawing/2014/main" id="{06F8F344-407A-4D47-A717-A48B9A270016}"/>
                </a:ext>
              </a:extLst>
            </p:cNvPr>
            <p:cNvSpPr/>
            <p:nvPr/>
          </p:nvSpPr>
          <p:spPr bwMode="auto">
            <a:xfrm>
              <a:off x="4922770" y="4663388"/>
              <a:ext cx="101440" cy="98920"/>
            </a:xfrm>
            <a:prstGeom prst="ellipse">
              <a:avLst/>
            </a:prstGeom>
            <a:solidFill>
              <a:schemeClr val="accent3"/>
            </a:solid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grpSp>
          <p:nvGrpSpPr>
            <p:cNvPr id="10" name="Gruppieren 9">
              <a:extLst>
                <a:ext uri="{FF2B5EF4-FFF2-40B4-BE49-F238E27FC236}">
                  <a16:creationId xmlns:a16="http://schemas.microsoft.com/office/drawing/2014/main" id="{77F7963D-93A1-4090-A8FA-A288FCE1463F}"/>
                </a:ext>
              </a:extLst>
            </p:cNvPr>
            <p:cNvGrpSpPr/>
            <p:nvPr/>
          </p:nvGrpSpPr>
          <p:grpSpPr>
            <a:xfrm>
              <a:off x="6901813" y="4066096"/>
              <a:ext cx="107254" cy="265404"/>
              <a:chOff x="6351417" y="4247014"/>
              <a:chExt cx="71401" cy="161167"/>
            </a:xfrm>
          </p:grpSpPr>
          <p:cxnSp>
            <p:nvCxnSpPr>
              <p:cNvPr id="260" name="Straight Connector 89">
                <a:extLst>
                  <a:ext uri="{FF2B5EF4-FFF2-40B4-BE49-F238E27FC236}">
                    <a16:creationId xmlns:a16="http://schemas.microsoft.com/office/drawing/2014/main" id="{66A4A4B3-78E2-4B7A-92FF-D4270A3182ED}"/>
                  </a:ext>
                </a:extLst>
              </p:cNvPr>
              <p:cNvCxnSpPr>
                <a:cxnSpLocks/>
              </p:cNvCxnSpPr>
              <p:nvPr/>
            </p:nvCxnSpPr>
            <p:spPr bwMode="auto">
              <a:xfrm>
                <a:off x="6387117" y="4248849"/>
                <a:ext cx="0" cy="159331"/>
              </a:xfrm>
              <a:prstGeom prst="line">
                <a:avLst/>
              </a:prstGeom>
              <a:solidFill>
                <a:schemeClr val="accent1"/>
              </a:solidFill>
              <a:ln w="19050" cap="flat" cmpd="sng" algn="ctr">
                <a:solidFill>
                  <a:schemeClr val="accent4"/>
                </a:solidFill>
                <a:prstDash val="solid"/>
                <a:round/>
                <a:headEnd type="none" w="med" len="med"/>
                <a:tailEnd type="none" w="med" len="med"/>
              </a:ln>
              <a:effectLst/>
            </p:spPr>
          </p:cxnSp>
          <p:cxnSp>
            <p:nvCxnSpPr>
              <p:cNvPr id="261" name="Straight Connector 90">
                <a:extLst>
                  <a:ext uri="{FF2B5EF4-FFF2-40B4-BE49-F238E27FC236}">
                    <a16:creationId xmlns:a16="http://schemas.microsoft.com/office/drawing/2014/main" id="{C9F05049-FA82-44AB-A39A-6A078B22D48A}"/>
                  </a:ext>
                </a:extLst>
              </p:cNvPr>
              <p:cNvCxnSpPr>
                <a:cxnSpLocks/>
              </p:cNvCxnSpPr>
              <p:nvPr/>
            </p:nvCxnSpPr>
            <p:spPr bwMode="auto">
              <a:xfrm flipH="1">
                <a:off x="6351417" y="4247014"/>
                <a:ext cx="71401" cy="0"/>
              </a:xfrm>
              <a:prstGeom prst="line">
                <a:avLst/>
              </a:prstGeom>
              <a:solidFill>
                <a:srgbClr val="C00000"/>
              </a:solidFill>
              <a:ln w="19050" cap="flat" cmpd="sng" algn="ctr">
                <a:solidFill>
                  <a:schemeClr val="accent4"/>
                </a:solidFill>
                <a:prstDash val="solid"/>
                <a:round/>
                <a:headEnd type="none" w="med" len="med"/>
                <a:tailEnd type="none" w="med" len="med"/>
              </a:ln>
              <a:effectLst/>
            </p:spPr>
          </p:cxnSp>
          <p:cxnSp>
            <p:nvCxnSpPr>
              <p:cNvPr id="262" name="Straight Connector 91">
                <a:extLst>
                  <a:ext uri="{FF2B5EF4-FFF2-40B4-BE49-F238E27FC236}">
                    <a16:creationId xmlns:a16="http://schemas.microsoft.com/office/drawing/2014/main" id="{B211A3F4-698A-445A-81B4-ECB44A245C90}"/>
                  </a:ext>
                </a:extLst>
              </p:cNvPr>
              <p:cNvCxnSpPr>
                <a:cxnSpLocks/>
              </p:cNvCxnSpPr>
              <p:nvPr/>
            </p:nvCxnSpPr>
            <p:spPr bwMode="auto">
              <a:xfrm flipH="1">
                <a:off x="6351417" y="4408181"/>
                <a:ext cx="71401" cy="0"/>
              </a:xfrm>
              <a:prstGeom prst="line">
                <a:avLst/>
              </a:prstGeom>
              <a:solidFill>
                <a:srgbClr val="C00000"/>
              </a:solidFill>
              <a:ln w="19050" cap="flat" cmpd="sng" algn="ctr">
                <a:solidFill>
                  <a:schemeClr val="accent4"/>
                </a:solidFill>
                <a:prstDash val="solid"/>
                <a:round/>
                <a:headEnd type="none" w="med" len="med"/>
                <a:tailEnd type="none" w="med" len="med"/>
              </a:ln>
              <a:effectLst/>
            </p:spPr>
          </p:cxnSp>
          <p:sp>
            <p:nvSpPr>
              <p:cNvPr id="263" name="Oval 92">
                <a:extLst>
                  <a:ext uri="{FF2B5EF4-FFF2-40B4-BE49-F238E27FC236}">
                    <a16:creationId xmlns:a16="http://schemas.microsoft.com/office/drawing/2014/main" id="{8FDE7E6C-26B7-438A-84D5-E0128D1D7D3B}"/>
                  </a:ext>
                </a:extLst>
              </p:cNvPr>
              <p:cNvSpPr/>
              <p:nvPr/>
            </p:nvSpPr>
            <p:spPr bwMode="auto">
              <a:xfrm>
                <a:off x="6353351" y="4298173"/>
                <a:ext cx="67532" cy="60070"/>
              </a:xfrm>
              <a:prstGeom prst="ellipse">
                <a:avLst/>
              </a:prstGeom>
              <a:solidFill>
                <a:schemeClr val="accent4"/>
              </a:solidFill>
              <a:ln w="19050" cap="flat" cmpd="sng" algn="ctr">
                <a:solidFill>
                  <a:schemeClr val="accent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grpSp>
        <p:grpSp>
          <p:nvGrpSpPr>
            <p:cNvPr id="9" name="Gruppieren 8">
              <a:extLst>
                <a:ext uri="{FF2B5EF4-FFF2-40B4-BE49-F238E27FC236}">
                  <a16:creationId xmlns:a16="http://schemas.microsoft.com/office/drawing/2014/main" id="{1B370BDE-AEE7-4E25-9BC1-3DC6612C505C}"/>
                </a:ext>
              </a:extLst>
            </p:cNvPr>
            <p:cNvGrpSpPr/>
            <p:nvPr/>
          </p:nvGrpSpPr>
          <p:grpSpPr>
            <a:xfrm>
              <a:off x="5932850" y="4160597"/>
              <a:ext cx="107254" cy="198670"/>
              <a:chOff x="5611811" y="4313940"/>
              <a:chExt cx="71401" cy="120642"/>
            </a:xfrm>
          </p:grpSpPr>
          <p:cxnSp>
            <p:nvCxnSpPr>
              <p:cNvPr id="256" name="Straight Connector 85">
                <a:extLst>
                  <a:ext uri="{FF2B5EF4-FFF2-40B4-BE49-F238E27FC236}">
                    <a16:creationId xmlns:a16="http://schemas.microsoft.com/office/drawing/2014/main" id="{D82DE451-738D-4BF1-9710-1CE24DDD72B4}"/>
                  </a:ext>
                </a:extLst>
              </p:cNvPr>
              <p:cNvCxnSpPr>
                <a:cxnSpLocks/>
              </p:cNvCxnSpPr>
              <p:nvPr/>
            </p:nvCxnSpPr>
            <p:spPr bwMode="auto">
              <a:xfrm>
                <a:off x="5647511" y="4316483"/>
                <a:ext cx="0" cy="114493"/>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57" name="Straight Connector 86">
                <a:extLst>
                  <a:ext uri="{FF2B5EF4-FFF2-40B4-BE49-F238E27FC236}">
                    <a16:creationId xmlns:a16="http://schemas.microsoft.com/office/drawing/2014/main" id="{DFD5BC5C-1A52-48E5-BC97-59E3CEC6B936}"/>
                  </a:ext>
                </a:extLst>
              </p:cNvPr>
              <p:cNvCxnSpPr>
                <a:cxnSpLocks/>
              </p:cNvCxnSpPr>
              <p:nvPr/>
            </p:nvCxnSpPr>
            <p:spPr bwMode="auto">
              <a:xfrm flipH="1">
                <a:off x="5611811" y="4313940"/>
                <a:ext cx="71401"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58" name="Straight Connector 87">
                <a:extLst>
                  <a:ext uri="{FF2B5EF4-FFF2-40B4-BE49-F238E27FC236}">
                    <a16:creationId xmlns:a16="http://schemas.microsoft.com/office/drawing/2014/main" id="{14E57535-21FA-4632-BAD9-E2970C51C53A}"/>
                  </a:ext>
                </a:extLst>
              </p:cNvPr>
              <p:cNvCxnSpPr>
                <a:cxnSpLocks/>
              </p:cNvCxnSpPr>
              <p:nvPr/>
            </p:nvCxnSpPr>
            <p:spPr bwMode="auto">
              <a:xfrm flipH="1">
                <a:off x="5611811" y="4434582"/>
                <a:ext cx="71401"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sp>
            <p:nvSpPr>
              <p:cNvPr id="255" name="Oval 84">
                <a:extLst>
                  <a:ext uri="{FF2B5EF4-FFF2-40B4-BE49-F238E27FC236}">
                    <a16:creationId xmlns:a16="http://schemas.microsoft.com/office/drawing/2014/main" id="{90A23886-1AB9-4B81-AD28-FD05F383D95D}"/>
                  </a:ext>
                </a:extLst>
              </p:cNvPr>
              <p:cNvSpPr/>
              <p:nvPr/>
            </p:nvSpPr>
            <p:spPr bwMode="auto">
              <a:xfrm>
                <a:off x="5613745" y="4350547"/>
                <a:ext cx="67532" cy="60070"/>
              </a:xfrm>
              <a:prstGeom prst="ellipse">
                <a:avLst/>
              </a:prstGeom>
              <a:solidFill>
                <a:schemeClr val="accent3"/>
              </a:solid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grpSp>
      </p:grpSp>
      <p:grpSp>
        <p:nvGrpSpPr>
          <p:cNvPr id="39" name="Gruppieren 38">
            <a:extLst>
              <a:ext uri="{FF2B5EF4-FFF2-40B4-BE49-F238E27FC236}">
                <a16:creationId xmlns:a16="http://schemas.microsoft.com/office/drawing/2014/main" id="{06088921-B6F0-4C95-B29D-E16E4413C1E4}"/>
              </a:ext>
            </a:extLst>
          </p:cNvPr>
          <p:cNvGrpSpPr/>
          <p:nvPr/>
        </p:nvGrpSpPr>
        <p:grpSpPr>
          <a:xfrm>
            <a:off x="7992455" y="3133457"/>
            <a:ext cx="3660942" cy="2668259"/>
            <a:chOff x="7992455" y="2963220"/>
            <a:chExt cx="3660942" cy="2668259"/>
          </a:xfrm>
        </p:grpSpPr>
        <p:sp>
          <p:nvSpPr>
            <p:cNvPr id="182" name="Rectangle 189">
              <a:extLst>
                <a:ext uri="{FF2B5EF4-FFF2-40B4-BE49-F238E27FC236}">
                  <a16:creationId xmlns:a16="http://schemas.microsoft.com/office/drawing/2014/main" id="{5F5313BA-4F58-48E0-9635-60280C275C6E}"/>
                </a:ext>
              </a:extLst>
            </p:cNvPr>
            <p:cNvSpPr>
              <a:spLocks noChangeArrowheads="1"/>
            </p:cNvSpPr>
            <p:nvPr/>
          </p:nvSpPr>
          <p:spPr bwMode="auto">
            <a:xfrm>
              <a:off x="8840368" y="3077618"/>
              <a:ext cx="2813029" cy="31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400" b="1" dirty="0">
                  <a:solidFill>
                    <a:srgbClr val="515151"/>
                  </a:solidFill>
                  <a:latin typeface="+mn-lt"/>
                  <a:cs typeface="Calibri" panose="020F0502020204030204" pitchFamily="34" charset="0"/>
                </a:rPr>
                <a:t>BMD an </a:t>
              </a:r>
              <a:r>
                <a:rPr lang="de-DE" sz="1400" b="1" dirty="0">
                  <a:solidFill>
                    <a:srgbClr val="515151"/>
                  </a:solidFill>
                  <a:latin typeface="+mn-lt"/>
                  <a:cs typeface="Calibri" panose="020F0502020204030204" pitchFamily="34" charset="0"/>
                </a:rPr>
                <a:t>LWS </a:t>
              </a:r>
              <a:endParaRPr lang="de-de" sz="1400" b="1" dirty="0">
                <a:solidFill>
                  <a:srgbClr val="515151"/>
                </a:solidFill>
                <a:latin typeface="+mn-lt"/>
                <a:cs typeface="Calibri" panose="020F0502020204030204" pitchFamily="34" charset="0"/>
              </a:endParaRPr>
            </a:p>
          </p:txBody>
        </p:sp>
        <p:grpSp>
          <p:nvGrpSpPr>
            <p:cNvPr id="18" name="Gruppieren 17">
              <a:extLst>
                <a:ext uri="{FF2B5EF4-FFF2-40B4-BE49-F238E27FC236}">
                  <a16:creationId xmlns:a16="http://schemas.microsoft.com/office/drawing/2014/main" id="{13778094-BE7F-4147-8CAD-0AFE47CBB221}"/>
                </a:ext>
              </a:extLst>
            </p:cNvPr>
            <p:cNvGrpSpPr/>
            <p:nvPr/>
          </p:nvGrpSpPr>
          <p:grpSpPr>
            <a:xfrm>
              <a:off x="9037581" y="4263179"/>
              <a:ext cx="117100" cy="364796"/>
              <a:chOff x="9468362" y="4161623"/>
              <a:chExt cx="102131" cy="290220"/>
            </a:xfrm>
            <a:solidFill>
              <a:schemeClr val="accent3"/>
            </a:solidFill>
          </p:grpSpPr>
          <p:sp>
            <p:nvSpPr>
              <p:cNvPr id="203" name="Oval 32">
                <a:extLst>
                  <a:ext uri="{FF2B5EF4-FFF2-40B4-BE49-F238E27FC236}">
                    <a16:creationId xmlns:a16="http://schemas.microsoft.com/office/drawing/2014/main" id="{049B24A5-A190-4500-A707-7C23075C99FE}"/>
                  </a:ext>
                </a:extLst>
              </p:cNvPr>
              <p:cNvSpPr/>
              <p:nvPr/>
            </p:nvSpPr>
            <p:spPr bwMode="auto">
              <a:xfrm>
                <a:off x="9474573" y="4255706"/>
                <a:ext cx="95920" cy="82068"/>
              </a:xfrm>
              <a:prstGeom prst="ellipse">
                <a:avLst/>
              </a:prstGeom>
              <a:grp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12" name="Straight Connector 41">
                <a:extLst>
                  <a:ext uri="{FF2B5EF4-FFF2-40B4-BE49-F238E27FC236}">
                    <a16:creationId xmlns:a16="http://schemas.microsoft.com/office/drawing/2014/main" id="{91BF498E-4340-4EE1-8274-3E907388E32E}"/>
                  </a:ext>
                </a:extLst>
              </p:cNvPr>
              <p:cNvCxnSpPr>
                <a:cxnSpLocks/>
              </p:cNvCxnSpPr>
              <p:nvPr/>
            </p:nvCxnSpPr>
            <p:spPr bwMode="auto">
              <a:xfrm>
                <a:off x="9522532" y="4164130"/>
                <a:ext cx="0" cy="287713"/>
              </a:xfrm>
              <a:prstGeom prst="line">
                <a:avLst/>
              </a:prstGeom>
              <a:grpFill/>
              <a:ln w="19050" cap="flat" cmpd="sng" algn="ctr">
                <a:solidFill>
                  <a:schemeClr val="accent3"/>
                </a:solidFill>
                <a:prstDash val="solid"/>
                <a:round/>
                <a:headEnd type="none" w="med" len="med"/>
                <a:tailEnd type="none" w="med" len="med"/>
              </a:ln>
              <a:effectLst/>
            </p:spPr>
          </p:cxnSp>
          <p:cxnSp>
            <p:nvCxnSpPr>
              <p:cNvPr id="213" name="Straight Connector 42">
                <a:extLst>
                  <a:ext uri="{FF2B5EF4-FFF2-40B4-BE49-F238E27FC236}">
                    <a16:creationId xmlns:a16="http://schemas.microsoft.com/office/drawing/2014/main" id="{65E70CC2-DFA6-4E5A-A049-F32B6C1E6969}"/>
                  </a:ext>
                </a:extLst>
              </p:cNvPr>
              <p:cNvCxnSpPr>
                <a:cxnSpLocks/>
              </p:cNvCxnSpPr>
              <p:nvPr/>
            </p:nvCxnSpPr>
            <p:spPr bwMode="auto">
              <a:xfrm flipH="1">
                <a:off x="9468362" y="4161623"/>
                <a:ext cx="101416" cy="0"/>
              </a:xfrm>
              <a:prstGeom prst="line">
                <a:avLst/>
              </a:prstGeom>
              <a:grpFill/>
              <a:ln w="19050" cap="flat" cmpd="sng" algn="ctr">
                <a:solidFill>
                  <a:schemeClr val="accent3"/>
                </a:solidFill>
                <a:prstDash val="solid"/>
                <a:round/>
                <a:headEnd type="none" w="med" len="med"/>
                <a:tailEnd type="none" w="med" len="med"/>
              </a:ln>
              <a:effectLst/>
            </p:spPr>
          </p:cxnSp>
          <p:cxnSp>
            <p:nvCxnSpPr>
              <p:cNvPr id="214" name="Straight Connector 43">
                <a:extLst>
                  <a:ext uri="{FF2B5EF4-FFF2-40B4-BE49-F238E27FC236}">
                    <a16:creationId xmlns:a16="http://schemas.microsoft.com/office/drawing/2014/main" id="{9644AE6F-6513-4DA8-9993-0BE81DE261CC}"/>
                  </a:ext>
                </a:extLst>
              </p:cNvPr>
              <p:cNvCxnSpPr>
                <a:cxnSpLocks/>
              </p:cNvCxnSpPr>
              <p:nvPr/>
            </p:nvCxnSpPr>
            <p:spPr bwMode="auto">
              <a:xfrm flipH="1">
                <a:off x="9468362" y="4451843"/>
                <a:ext cx="101416" cy="0"/>
              </a:xfrm>
              <a:prstGeom prst="line">
                <a:avLst/>
              </a:prstGeom>
              <a:grpFill/>
              <a:ln w="19050" cap="flat" cmpd="sng" algn="ctr">
                <a:solidFill>
                  <a:schemeClr val="accent3"/>
                </a:solidFill>
                <a:prstDash val="solid"/>
                <a:round/>
                <a:headEnd type="none" w="med" len="med"/>
                <a:tailEnd type="none" w="med" len="med"/>
              </a:ln>
              <a:effectLst/>
            </p:spPr>
          </p:cxnSp>
        </p:grpSp>
        <p:grpSp>
          <p:nvGrpSpPr>
            <p:cNvPr id="19" name="Gruppieren 18">
              <a:extLst>
                <a:ext uri="{FF2B5EF4-FFF2-40B4-BE49-F238E27FC236}">
                  <a16:creationId xmlns:a16="http://schemas.microsoft.com/office/drawing/2014/main" id="{47C8FCB1-1C84-4FAA-AE37-FA06F72B2BA6}"/>
                </a:ext>
              </a:extLst>
            </p:cNvPr>
            <p:cNvGrpSpPr/>
            <p:nvPr/>
          </p:nvGrpSpPr>
          <p:grpSpPr>
            <a:xfrm>
              <a:off x="9340946" y="3931779"/>
              <a:ext cx="117100" cy="364796"/>
              <a:chOff x="9771727" y="3830223"/>
              <a:chExt cx="102131" cy="290220"/>
            </a:xfrm>
            <a:solidFill>
              <a:schemeClr val="accent3"/>
            </a:solidFill>
          </p:grpSpPr>
          <p:sp>
            <p:nvSpPr>
              <p:cNvPr id="204" name="Oval 33">
                <a:extLst>
                  <a:ext uri="{FF2B5EF4-FFF2-40B4-BE49-F238E27FC236}">
                    <a16:creationId xmlns:a16="http://schemas.microsoft.com/office/drawing/2014/main" id="{DC8266EB-9972-4DA2-A3A4-31466ADC76C8}"/>
                  </a:ext>
                </a:extLst>
              </p:cNvPr>
              <p:cNvSpPr/>
              <p:nvPr/>
            </p:nvSpPr>
            <p:spPr bwMode="auto">
              <a:xfrm>
                <a:off x="9777938" y="3924570"/>
                <a:ext cx="95920" cy="82068"/>
              </a:xfrm>
              <a:prstGeom prst="ellipse">
                <a:avLst/>
              </a:prstGeom>
              <a:grp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15" name="Straight Connector 44">
                <a:extLst>
                  <a:ext uri="{FF2B5EF4-FFF2-40B4-BE49-F238E27FC236}">
                    <a16:creationId xmlns:a16="http://schemas.microsoft.com/office/drawing/2014/main" id="{E39B7C5F-F1BB-47DC-82AE-A4F67399BF8E}"/>
                  </a:ext>
                </a:extLst>
              </p:cNvPr>
              <p:cNvCxnSpPr>
                <a:cxnSpLocks/>
              </p:cNvCxnSpPr>
              <p:nvPr/>
            </p:nvCxnSpPr>
            <p:spPr bwMode="auto">
              <a:xfrm>
                <a:off x="9825897" y="3832730"/>
                <a:ext cx="0" cy="287713"/>
              </a:xfrm>
              <a:prstGeom prst="line">
                <a:avLst/>
              </a:prstGeom>
              <a:grpFill/>
              <a:ln w="19050" cap="flat" cmpd="sng" algn="ctr">
                <a:solidFill>
                  <a:schemeClr val="accent3"/>
                </a:solidFill>
                <a:prstDash val="solid"/>
                <a:round/>
                <a:headEnd type="none" w="med" len="med"/>
                <a:tailEnd type="none" w="med" len="med"/>
              </a:ln>
              <a:effectLst/>
            </p:spPr>
          </p:cxnSp>
          <p:cxnSp>
            <p:nvCxnSpPr>
              <p:cNvPr id="216" name="Straight Connector 45">
                <a:extLst>
                  <a:ext uri="{FF2B5EF4-FFF2-40B4-BE49-F238E27FC236}">
                    <a16:creationId xmlns:a16="http://schemas.microsoft.com/office/drawing/2014/main" id="{5B65BB18-C168-4FA5-BE8A-386496308CCB}"/>
                  </a:ext>
                </a:extLst>
              </p:cNvPr>
              <p:cNvCxnSpPr>
                <a:cxnSpLocks/>
              </p:cNvCxnSpPr>
              <p:nvPr/>
            </p:nvCxnSpPr>
            <p:spPr bwMode="auto">
              <a:xfrm flipH="1">
                <a:off x="9771727" y="3830223"/>
                <a:ext cx="101416" cy="0"/>
              </a:xfrm>
              <a:prstGeom prst="line">
                <a:avLst/>
              </a:prstGeom>
              <a:grpFill/>
              <a:ln w="19050" cap="flat" cmpd="sng" algn="ctr">
                <a:solidFill>
                  <a:schemeClr val="accent3"/>
                </a:solidFill>
                <a:prstDash val="solid"/>
                <a:round/>
                <a:headEnd type="none" w="med" len="med"/>
                <a:tailEnd type="none" w="med" len="med"/>
              </a:ln>
              <a:effectLst/>
            </p:spPr>
          </p:cxnSp>
          <p:cxnSp>
            <p:nvCxnSpPr>
              <p:cNvPr id="217" name="Straight Connector 46">
                <a:extLst>
                  <a:ext uri="{FF2B5EF4-FFF2-40B4-BE49-F238E27FC236}">
                    <a16:creationId xmlns:a16="http://schemas.microsoft.com/office/drawing/2014/main" id="{2EEFBF97-FFDC-42F5-B2F4-8C9D618A91C1}"/>
                  </a:ext>
                </a:extLst>
              </p:cNvPr>
              <p:cNvCxnSpPr>
                <a:cxnSpLocks/>
              </p:cNvCxnSpPr>
              <p:nvPr/>
            </p:nvCxnSpPr>
            <p:spPr bwMode="auto">
              <a:xfrm flipH="1">
                <a:off x="9771727" y="4120443"/>
                <a:ext cx="101416" cy="0"/>
              </a:xfrm>
              <a:prstGeom prst="line">
                <a:avLst/>
              </a:prstGeom>
              <a:grpFill/>
              <a:ln w="19050" cap="flat" cmpd="sng" algn="ctr">
                <a:solidFill>
                  <a:schemeClr val="accent3"/>
                </a:solidFill>
                <a:prstDash val="solid"/>
                <a:round/>
                <a:headEnd type="none" w="med" len="med"/>
                <a:tailEnd type="none" w="med" len="med"/>
              </a:ln>
              <a:effectLst/>
            </p:spPr>
          </p:cxnSp>
        </p:grpSp>
        <p:grpSp>
          <p:nvGrpSpPr>
            <p:cNvPr id="20" name="Gruppieren 19">
              <a:extLst>
                <a:ext uri="{FF2B5EF4-FFF2-40B4-BE49-F238E27FC236}">
                  <a16:creationId xmlns:a16="http://schemas.microsoft.com/office/drawing/2014/main" id="{A85B799C-52DD-4140-B9C9-D8498D8CE25F}"/>
                </a:ext>
              </a:extLst>
            </p:cNvPr>
            <p:cNvGrpSpPr/>
            <p:nvPr/>
          </p:nvGrpSpPr>
          <p:grpSpPr>
            <a:xfrm>
              <a:off x="9627557" y="3883845"/>
              <a:ext cx="116278" cy="364796"/>
              <a:chOff x="10058285" y="3782289"/>
              <a:chExt cx="101416" cy="290220"/>
            </a:xfrm>
            <a:solidFill>
              <a:schemeClr val="accent3"/>
            </a:solidFill>
          </p:grpSpPr>
          <p:sp>
            <p:nvSpPr>
              <p:cNvPr id="205" name="Oval 34">
                <a:extLst>
                  <a:ext uri="{FF2B5EF4-FFF2-40B4-BE49-F238E27FC236}">
                    <a16:creationId xmlns:a16="http://schemas.microsoft.com/office/drawing/2014/main" id="{9E83390C-6DF1-459B-B579-17810B4D4E8E}"/>
                  </a:ext>
                </a:extLst>
              </p:cNvPr>
              <p:cNvSpPr/>
              <p:nvPr/>
            </p:nvSpPr>
            <p:spPr bwMode="auto">
              <a:xfrm>
                <a:off x="10061427" y="3876193"/>
                <a:ext cx="95920" cy="82068"/>
              </a:xfrm>
              <a:prstGeom prst="ellipse">
                <a:avLst/>
              </a:prstGeom>
              <a:grp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18" name="Straight Connector 47">
                <a:extLst>
                  <a:ext uri="{FF2B5EF4-FFF2-40B4-BE49-F238E27FC236}">
                    <a16:creationId xmlns:a16="http://schemas.microsoft.com/office/drawing/2014/main" id="{FA400C17-1C6B-4A4C-A42E-CE204727C770}"/>
                  </a:ext>
                </a:extLst>
              </p:cNvPr>
              <p:cNvCxnSpPr>
                <a:cxnSpLocks/>
              </p:cNvCxnSpPr>
              <p:nvPr/>
            </p:nvCxnSpPr>
            <p:spPr bwMode="auto">
              <a:xfrm>
                <a:off x="10112456" y="3784796"/>
                <a:ext cx="0" cy="287713"/>
              </a:xfrm>
              <a:prstGeom prst="line">
                <a:avLst/>
              </a:prstGeom>
              <a:grpFill/>
              <a:ln w="19050" cap="flat" cmpd="sng" algn="ctr">
                <a:solidFill>
                  <a:schemeClr val="accent3"/>
                </a:solidFill>
                <a:prstDash val="solid"/>
                <a:round/>
                <a:headEnd type="none" w="med" len="med"/>
                <a:tailEnd type="none" w="med" len="med"/>
              </a:ln>
              <a:effectLst/>
            </p:spPr>
          </p:cxnSp>
          <p:cxnSp>
            <p:nvCxnSpPr>
              <p:cNvPr id="219" name="Straight Connector 48">
                <a:extLst>
                  <a:ext uri="{FF2B5EF4-FFF2-40B4-BE49-F238E27FC236}">
                    <a16:creationId xmlns:a16="http://schemas.microsoft.com/office/drawing/2014/main" id="{707F8880-B86D-46DC-9490-42FF7789B2C5}"/>
                  </a:ext>
                </a:extLst>
              </p:cNvPr>
              <p:cNvCxnSpPr>
                <a:cxnSpLocks/>
              </p:cNvCxnSpPr>
              <p:nvPr/>
            </p:nvCxnSpPr>
            <p:spPr bwMode="auto">
              <a:xfrm flipH="1">
                <a:off x="10058285" y="3782289"/>
                <a:ext cx="101416" cy="0"/>
              </a:xfrm>
              <a:prstGeom prst="line">
                <a:avLst/>
              </a:prstGeom>
              <a:grpFill/>
              <a:ln w="19050" cap="flat" cmpd="sng" algn="ctr">
                <a:solidFill>
                  <a:schemeClr val="accent3"/>
                </a:solidFill>
                <a:prstDash val="solid"/>
                <a:round/>
                <a:headEnd type="none" w="med" len="med"/>
                <a:tailEnd type="none" w="med" len="med"/>
              </a:ln>
              <a:effectLst/>
            </p:spPr>
          </p:cxnSp>
          <p:cxnSp>
            <p:nvCxnSpPr>
              <p:cNvPr id="220" name="Straight Connector 49">
                <a:extLst>
                  <a:ext uri="{FF2B5EF4-FFF2-40B4-BE49-F238E27FC236}">
                    <a16:creationId xmlns:a16="http://schemas.microsoft.com/office/drawing/2014/main" id="{51A97A25-4B11-41D1-849F-70C605E13573}"/>
                  </a:ext>
                </a:extLst>
              </p:cNvPr>
              <p:cNvCxnSpPr>
                <a:cxnSpLocks/>
              </p:cNvCxnSpPr>
              <p:nvPr/>
            </p:nvCxnSpPr>
            <p:spPr bwMode="auto">
              <a:xfrm flipH="1">
                <a:off x="10058285" y="4072509"/>
                <a:ext cx="101416" cy="0"/>
              </a:xfrm>
              <a:prstGeom prst="line">
                <a:avLst/>
              </a:prstGeom>
              <a:grpFill/>
              <a:ln w="19050" cap="flat" cmpd="sng" algn="ctr">
                <a:solidFill>
                  <a:schemeClr val="accent3"/>
                </a:solidFill>
                <a:prstDash val="solid"/>
                <a:round/>
                <a:headEnd type="none" w="med" len="med"/>
                <a:tailEnd type="none" w="med" len="med"/>
              </a:ln>
              <a:effectLst/>
            </p:spPr>
          </p:cxnSp>
        </p:grpSp>
        <p:grpSp>
          <p:nvGrpSpPr>
            <p:cNvPr id="21" name="Gruppieren 20">
              <a:extLst>
                <a:ext uri="{FF2B5EF4-FFF2-40B4-BE49-F238E27FC236}">
                  <a16:creationId xmlns:a16="http://schemas.microsoft.com/office/drawing/2014/main" id="{8CFD572E-DC91-40DE-B6AC-D1A8D1D3BBD0}"/>
                </a:ext>
              </a:extLst>
            </p:cNvPr>
            <p:cNvGrpSpPr/>
            <p:nvPr/>
          </p:nvGrpSpPr>
          <p:grpSpPr>
            <a:xfrm>
              <a:off x="10214574" y="3757013"/>
              <a:ext cx="116278" cy="364798"/>
              <a:chOff x="10645302" y="3655457"/>
              <a:chExt cx="101416" cy="290221"/>
            </a:xfrm>
            <a:solidFill>
              <a:schemeClr val="accent3"/>
            </a:solidFill>
          </p:grpSpPr>
          <p:sp>
            <p:nvSpPr>
              <p:cNvPr id="206" name="Oval 35">
                <a:extLst>
                  <a:ext uri="{FF2B5EF4-FFF2-40B4-BE49-F238E27FC236}">
                    <a16:creationId xmlns:a16="http://schemas.microsoft.com/office/drawing/2014/main" id="{7320349F-3BA3-4DAA-8BE0-D956730195D2}"/>
                  </a:ext>
                </a:extLst>
              </p:cNvPr>
              <p:cNvSpPr/>
              <p:nvPr/>
            </p:nvSpPr>
            <p:spPr bwMode="auto">
              <a:xfrm>
                <a:off x="10648281" y="3769955"/>
                <a:ext cx="95920" cy="82068"/>
              </a:xfrm>
              <a:prstGeom prst="ellipse">
                <a:avLst/>
              </a:prstGeom>
              <a:grp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21" name="Straight Connector 50">
                <a:extLst>
                  <a:ext uri="{FF2B5EF4-FFF2-40B4-BE49-F238E27FC236}">
                    <a16:creationId xmlns:a16="http://schemas.microsoft.com/office/drawing/2014/main" id="{5379FE34-06A0-4C3E-82F8-8E155BE54BBC}"/>
                  </a:ext>
                </a:extLst>
              </p:cNvPr>
              <p:cNvCxnSpPr>
                <a:cxnSpLocks/>
              </p:cNvCxnSpPr>
              <p:nvPr/>
            </p:nvCxnSpPr>
            <p:spPr bwMode="auto">
              <a:xfrm>
                <a:off x="10699473" y="3657965"/>
                <a:ext cx="0" cy="287713"/>
              </a:xfrm>
              <a:prstGeom prst="line">
                <a:avLst/>
              </a:prstGeom>
              <a:grpFill/>
              <a:ln w="19050" cap="flat" cmpd="sng" algn="ctr">
                <a:solidFill>
                  <a:schemeClr val="accent3"/>
                </a:solidFill>
                <a:prstDash val="solid"/>
                <a:round/>
                <a:headEnd type="none" w="med" len="med"/>
                <a:tailEnd type="none" w="med" len="med"/>
              </a:ln>
              <a:effectLst/>
            </p:spPr>
          </p:cxnSp>
          <p:cxnSp>
            <p:nvCxnSpPr>
              <p:cNvPr id="222" name="Straight Connector 51">
                <a:extLst>
                  <a:ext uri="{FF2B5EF4-FFF2-40B4-BE49-F238E27FC236}">
                    <a16:creationId xmlns:a16="http://schemas.microsoft.com/office/drawing/2014/main" id="{79A40F22-7450-4B06-8213-DE41887DE1B8}"/>
                  </a:ext>
                </a:extLst>
              </p:cNvPr>
              <p:cNvCxnSpPr>
                <a:cxnSpLocks/>
              </p:cNvCxnSpPr>
              <p:nvPr/>
            </p:nvCxnSpPr>
            <p:spPr bwMode="auto">
              <a:xfrm flipH="1">
                <a:off x="10645302" y="3655457"/>
                <a:ext cx="101416" cy="0"/>
              </a:xfrm>
              <a:prstGeom prst="line">
                <a:avLst/>
              </a:prstGeom>
              <a:grpFill/>
              <a:ln w="19050" cap="flat" cmpd="sng" algn="ctr">
                <a:solidFill>
                  <a:schemeClr val="accent3"/>
                </a:solidFill>
                <a:prstDash val="solid"/>
                <a:round/>
                <a:headEnd type="none" w="med" len="med"/>
                <a:tailEnd type="none" w="med" len="med"/>
              </a:ln>
              <a:effectLst/>
            </p:spPr>
          </p:cxnSp>
          <p:cxnSp>
            <p:nvCxnSpPr>
              <p:cNvPr id="223" name="Straight Connector 52">
                <a:extLst>
                  <a:ext uri="{FF2B5EF4-FFF2-40B4-BE49-F238E27FC236}">
                    <a16:creationId xmlns:a16="http://schemas.microsoft.com/office/drawing/2014/main" id="{3995CD0D-D6DC-4AC4-9D92-E85A6D0BF0AF}"/>
                  </a:ext>
                </a:extLst>
              </p:cNvPr>
              <p:cNvCxnSpPr>
                <a:cxnSpLocks/>
              </p:cNvCxnSpPr>
              <p:nvPr/>
            </p:nvCxnSpPr>
            <p:spPr bwMode="auto">
              <a:xfrm flipH="1">
                <a:off x="10645302" y="3945678"/>
                <a:ext cx="101416" cy="0"/>
              </a:xfrm>
              <a:prstGeom prst="line">
                <a:avLst/>
              </a:prstGeom>
              <a:grpFill/>
              <a:ln w="19050" cap="flat" cmpd="sng" algn="ctr">
                <a:solidFill>
                  <a:schemeClr val="accent3"/>
                </a:solidFill>
                <a:prstDash val="solid"/>
                <a:round/>
                <a:headEnd type="none" w="med" len="med"/>
                <a:tailEnd type="none" w="med" len="med"/>
              </a:ln>
              <a:effectLst/>
            </p:spPr>
          </p:cxnSp>
        </p:grpSp>
        <p:grpSp>
          <p:nvGrpSpPr>
            <p:cNvPr id="22" name="Gruppieren 21">
              <a:extLst>
                <a:ext uri="{FF2B5EF4-FFF2-40B4-BE49-F238E27FC236}">
                  <a16:creationId xmlns:a16="http://schemas.microsoft.com/office/drawing/2014/main" id="{B2455DAC-6D29-463C-9137-7E35CF12064F}"/>
                </a:ext>
              </a:extLst>
            </p:cNvPr>
            <p:cNvGrpSpPr/>
            <p:nvPr/>
          </p:nvGrpSpPr>
          <p:grpSpPr>
            <a:xfrm>
              <a:off x="10810161" y="3482207"/>
              <a:ext cx="120536" cy="407008"/>
              <a:chOff x="11241161" y="3384965"/>
              <a:chExt cx="105129" cy="323804"/>
            </a:xfrm>
            <a:solidFill>
              <a:schemeClr val="accent1"/>
            </a:solidFill>
          </p:grpSpPr>
          <p:sp>
            <p:nvSpPr>
              <p:cNvPr id="207" name="Oval 36">
                <a:extLst>
                  <a:ext uri="{FF2B5EF4-FFF2-40B4-BE49-F238E27FC236}">
                    <a16:creationId xmlns:a16="http://schemas.microsoft.com/office/drawing/2014/main" id="{9E9AE2D5-0BF7-49B4-839F-C5220FE186DC}"/>
                  </a:ext>
                </a:extLst>
              </p:cNvPr>
              <p:cNvSpPr/>
              <p:nvPr/>
            </p:nvSpPr>
            <p:spPr bwMode="auto">
              <a:xfrm>
                <a:off x="11250370" y="3492823"/>
                <a:ext cx="95920" cy="82068"/>
              </a:xfrm>
              <a:prstGeom prst="ellipse">
                <a:avLst/>
              </a:prstGeom>
              <a:grp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24" name="Straight Connector 53">
                <a:extLst>
                  <a:ext uri="{FF2B5EF4-FFF2-40B4-BE49-F238E27FC236}">
                    <a16:creationId xmlns:a16="http://schemas.microsoft.com/office/drawing/2014/main" id="{EDF8603B-B108-4254-B111-B0E0AE0F7DD5}"/>
                  </a:ext>
                </a:extLst>
              </p:cNvPr>
              <p:cNvCxnSpPr>
                <a:cxnSpLocks/>
              </p:cNvCxnSpPr>
              <p:nvPr/>
            </p:nvCxnSpPr>
            <p:spPr bwMode="auto">
              <a:xfrm flipH="1">
                <a:off x="11295332" y="3384965"/>
                <a:ext cx="2998" cy="323804"/>
              </a:xfrm>
              <a:prstGeom prst="line">
                <a:avLst/>
              </a:prstGeom>
              <a:grpFill/>
              <a:ln w="19050" cap="flat" cmpd="sng" algn="ctr">
                <a:solidFill>
                  <a:schemeClr val="accent1"/>
                </a:solidFill>
                <a:prstDash val="solid"/>
                <a:round/>
                <a:headEnd type="none" w="med" len="med"/>
                <a:tailEnd type="none" w="med" len="med"/>
              </a:ln>
              <a:effectLst/>
            </p:spPr>
          </p:cxnSp>
          <p:cxnSp>
            <p:nvCxnSpPr>
              <p:cNvPr id="225" name="Straight Connector 54">
                <a:extLst>
                  <a:ext uri="{FF2B5EF4-FFF2-40B4-BE49-F238E27FC236}">
                    <a16:creationId xmlns:a16="http://schemas.microsoft.com/office/drawing/2014/main" id="{54892C21-8019-45A0-AB76-33E4ECE11D38}"/>
                  </a:ext>
                </a:extLst>
              </p:cNvPr>
              <p:cNvCxnSpPr>
                <a:cxnSpLocks/>
              </p:cNvCxnSpPr>
              <p:nvPr/>
            </p:nvCxnSpPr>
            <p:spPr bwMode="auto">
              <a:xfrm flipH="1">
                <a:off x="11241161" y="3384965"/>
                <a:ext cx="101416" cy="0"/>
              </a:xfrm>
              <a:prstGeom prst="line">
                <a:avLst/>
              </a:prstGeom>
              <a:grpFill/>
              <a:ln w="19050" cap="flat" cmpd="sng" algn="ctr">
                <a:solidFill>
                  <a:schemeClr val="accent1"/>
                </a:solidFill>
                <a:prstDash val="solid"/>
                <a:round/>
                <a:headEnd type="none" w="med" len="med"/>
                <a:tailEnd type="none" w="med" len="med"/>
              </a:ln>
              <a:effectLst/>
            </p:spPr>
          </p:cxnSp>
          <p:cxnSp>
            <p:nvCxnSpPr>
              <p:cNvPr id="226" name="Straight Connector 55">
                <a:extLst>
                  <a:ext uri="{FF2B5EF4-FFF2-40B4-BE49-F238E27FC236}">
                    <a16:creationId xmlns:a16="http://schemas.microsoft.com/office/drawing/2014/main" id="{86B6D1E2-8025-4069-8DDE-6FB65A706AD8}"/>
                  </a:ext>
                </a:extLst>
              </p:cNvPr>
              <p:cNvCxnSpPr>
                <a:cxnSpLocks/>
              </p:cNvCxnSpPr>
              <p:nvPr/>
            </p:nvCxnSpPr>
            <p:spPr bwMode="auto">
              <a:xfrm flipH="1">
                <a:off x="11241161" y="3708769"/>
                <a:ext cx="101416" cy="0"/>
              </a:xfrm>
              <a:prstGeom prst="line">
                <a:avLst/>
              </a:prstGeom>
              <a:grpFill/>
              <a:ln w="19050" cap="flat" cmpd="sng" algn="ctr">
                <a:solidFill>
                  <a:schemeClr val="accent1"/>
                </a:solidFill>
                <a:prstDash val="solid"/>
                <a:round/>
                <a:headEnd type="none" w="med" len="med"/>
                <a:tailEnd type="none" w="med" len="med"/>
              </a:ln>
              <a:effectLst/>
            </p:spPr>
          </p:cxnSp>
        </p:grpSp>
        <p:grpSp>
          <p:nvGrpSpPr>
            <p:cNvPr id="23" name="Gruppieren 22">
              <a:extLst>
                <a:ext uri="{FF2B5EF4-FFF2-40B4-BE49-F238E27FC236}">
                  <a16:creationId xmlns:a16="http://schemas.microsoft.com/office/drawing/2014/main" id="{85386AD6-113F-407D-90C6-1DF0A668B6A8}"/>
                </a:ext>
              </a:extLst>
            </p:cNvPr>
            <p:cNvGrpSpPr/>
            <p:nvPr/>
          </p:nvGrpSpPr>
          <p:grpSpPr>
            <a:xfrm>
              <a:off x="11398056" y="3904784"/>
              <a:ext cx="116278" cy="440734"/>
              <a:chOff x="11828784" y="3810990"/>
              <a:chExt cx="101416" cy="350633"/>
            </a:xfrm>
            <a:solidFill>
              <a:schemeClr val="accent1"/>
            </a:solidFill>
          </p:grpSpPr>
          <p:sp>
            <p:nvSpPr>
              <p:cNvPr id="208" name="Oval 37">
                <a:extLst>
                  <a:ext uri="{FF2B5EF4-FFF2-40B4-BE49-F238E27FC236}">
                    <a16:creationId xmlns:a16="http://schemas.microsoft.com/office/drawing/2014/main" id="{7AB61316-0BB8-4D9D-989F-47A94AACF24E}"/>
                  </a:ext>
                </a:extLst>
              </p:cNvPr>
              <p:cNvSpPr/>
              <p:nvPr/>
            </p:nvSpPr>
            <p:spPr bwMode="auto">
              <a:xfrm>
                <a:off x="11833241" y="3935553"/>
                <a:ext cx="95920" cy="82068"/>
              </a:xfrm>
              <a:prstGeom prst="ellipse">
                <a:avLst/>
              </a:prstGeom>
              <a:grp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27" name="Straight Connector 56">
                <a:extLst>
                  <a:ext uri="{FF2B5EF4-FFF2-40B4-BE49-F238E27FC236}">
                    <a16:creationId xmlns:a16="http://schemas.microsoft.com/office/drawing/2014/main" id="{B84F3CC4-8705-44DA-B175-BD2B3D487A79}"/>
                  </a:ext>
                </a:extLst>
              </p:cNvPr>
              <p:cNvCxnSpPr>
                <a:cxnSpLocks/>
              </p:cNvCxnSpPr>
              <p:nvPr/>
            </p:nvCxnSpPr>
            <p:spPr bwMode="auto">
              <a:xfrm>
                <a:off x="11882954" y="3810990"/>
                <a:ext cx="0" cy="350633"/>
              </a:xfrm>
              <a:prstGeom prst="line">
                <a:avLst/>
              </a:prstGeom>
              <a:grpFill/>
              <a:ln w="19050" cap="flat" cmpd="sng" algn="ctr">
                <a:solidFill>
                  <a:schemeClr val="accent1"/>
                </a:solidFill>
                <a:prstDash val="solid"/>
                <a:round/>
                <a:headEnd type="none" w="med" len="med"/>
                <a:tailEnd type="none" w="med" len="med"/>
              </a:ln>
              <a:effectLst/>
            </p:spPr>
          </p:cxnSp>
          <p:cxnSp>
            <p:nvCxnSpPr>
              <p:cNvPr id="228" name="Straight Connector 57">
                <a:extLst>
                  <a:ext uri="{FF2B5EF4-FFF2-40B4-BE49-F238E27FC236}">
                    <a16:creationId xmlns:a16="http://schemas.microsoft.com/office/drawing/2014/main" id="{CAB166B0-3C25-4A16-847B-C5B8B169CFA8}"/>
                  </a:ext>
                </a:extLst>
              </p:cNvPr>
              <p:cNvCxnSpPr>
                <a:cxnSpLocks/>
              </p:cNvCxnSpPr>
              <p:nvPr/>
            </p:nvCxnSpPr>
            <p:spPr bwMode="auto">
              <a:xfrm flipH="1">
                <a:off x="11828784" y="3812630"/>
                <a:ext cx="101416" cy="0"/>
              </a:xfrm>
              <a:prstGeom prst="line">
                <a:avLst/>
              </a:prstGeom>
              <a:grpFill/>
              <a:ln w="19050" cap="flat" cmpd="sng" algn="ctr">
                <a:solidFill>
                  <a:schemeClr val="accent1"/>
                </a:solidFill>
                <a:prstDash val="solid"/>
                <a:round/>
                <a:headEnd type="none" w="med" len="med"/>
                <a:tailEnd type="none" w="med" len="med"/>
              </a:ln>
              <a:effectLst/>
            </p:spPr>
          </p:cxnSp>
          <p:cxnSp>
            <p:nvCxnSpPr>
              <p:cNvPr id="229" name="Straight Connector 58">
                <a:extLst>
                  <a:ext uri="{FF2B5EF4-FFF2-40B4-BE49-F238E27FC236}">
                    <a16:creationId xmlns:a16="http://schemas.microsoft.com/office/drawing/2014/main" id="{0FDFAF93-6C12-44D5-8FA2-F8ECB85C72B0}"/>
                  </a:ext>
                </a:extLst>
              </p:cNvPr>
              <p:cNvCxnSpPr>
                <a:cxnSpLocks/>
              </p:cNvCxnSpPr>
              <p:nvPr/>
            </p:nvCxnSpPr>
            <p:spPr bwMode="auto">
              <a:xfrm flipH="1">
                <a:off x="11828784" y="4161623"/>
                <a:ext cx="101416" cy="0"/>
              </a:xfrm>
              <a:prstGeom prst="line">
                <a:avLst/>
              </a:prstGeom>
              <a:grpFill/>
              <a:ln w="19050" cap="flat" cmpd="sng" algn="ctr">
                <a:solidFill>
                  <a:schemeClr val="accent1"/>
                </a:solidFill>
                <a:prstDash val="solid"/>
                <a:round/>
                <a:headEnd type="none" w="med" len="med"/>
                <a:tailEnd type="none" w="med" len="med"/>
              </a:ln>
              <a:effectLst/>
            </p:spPr>
          </p:cxnSp>
        </p:grpSp>
        <p:cxnSp>
          <p:nvCxnSpPr>
            <p:cNvPr id="230" name="Straight Connector 59">
              <a:extLst>
                <a:ext uri="{FF2B5EF4-FFF2-40B4-BE49-F238E27FC236}">
                  <a16:creationId xmlns:a16="http://schemas.microsoft.com/office/drawing/2014/main" id="{83813620-2119-4005-8097-0DE99E4740C1}"/>
                </a:ext>
              </a:extLst>
            </p:cNvPr>
            <p:cNvCxnSpPr>
              <a:cxnSpLocks/>
            </p:cNvCxnSpPr>
            <p:nvPr/>
          </p:nvCxnSpPr>
          <p:spPr bwMode="auto">
            <a:xfrm flipV="1">
              <a:off x="8840557" y="4453413"/>
              <a:ext cx="214638" cy="86005"/>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31" name="Straight Connector 60">
              <a:extLst>
                <a:ext uri="{FF2B5EF4-FFF2-40B4-BE49-F238E27FC236}">
                  <a16:creationId xmlns:a16="http://schemas.microsoft.com/office/drawing/2014/main" id="{F79BA02C-00CB-4743-9190-43A9AB763F25}"/>
                </a:ext>
              </a:extLst>
            </p:cNvPr>
            <p:cNvCxnSpPr>
              <a:cxnSpLocks/>
              <a:endCxn id="204" idx="3"/>
            </p:cNvCxnSpPr>
            <p:nvPr/>
          </p:nvCxnSpPr>
          <p:spPr bwMode="auto">
            <a:xfrm flipV="1">
              <a:off x="9116407" y="4138419"/>
              <a:ext cx="247766" cy="274706"/>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32" name="Straight Connector 61">
              <a:extLst>
                <a:ext uri="{FF2B5EF4-FFF2-40B4-BE49-F238E27FC236}">
                  <a16:creationId xmlns:a16="http://schemas.microsoft.com/office/drawing/2014/main" id="{4B996933-C081-4222-8BB0-9F35B01D9309}"/>
                </a:ext>
              </a:extLst>
            </p:cNvPr>
            <p:cNvCxnSpPr>
              <a:cxnSpLocks/>
              <a:endCxn id="206" idx="2"/>
            </p:cNvCxnSpPr>
            <p:nvPr/>
          </p:nvCxnSpPr>
          <p:spPr bwMode="auto">
            <a:xfrm flipV="1">
              <a:off x="9448621" y="3952512"/>
              <a:ext cx="769369" cy="146886"/>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33" name="Straight Connector 62">
              <a:extLst>
                <a:ext uri="{FF2B5EF4-FFF2-40B4-BE49-F238E27FC236}">
                  <a16:creationId xmlns:a16="http://schemas.microsoft.com/office/drawing/2014/main" id="{378D23A5-60C3-4B00-912C-F21DD9257D3A}"/>
                </a:ext>
              </a:extLst>
            </p:cNvPr>
            <p:cNvCxnSpPr>
              <a:cxnSpLocks/>
              <a:stCxn id="206" idx="7"/>
              <a:endCxn id="207" idx="3"/>
            </p:cNvCxnSpPr>
            <p:nvPr/>
          </p:nvCxnSpPr>
          <p:spPr bwMode="auto">
            <a:xfrm flipV="1">
              <a:off x="10311861" y="3705829"/>
              <a:ext cx="524965" cy="210211"/>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234" name="Straight Connector 63">
              <a:extLst>
                <a:ext uri="{FF2B5EF4-FFF2-40B4-BE49-F238E27FC236}">
                  <a16:creationId xmlns:a16="http://schemas.microsoft.com/office/drawing/2014/main" id="{0CC9DF15-B8A0-448B-826A-BF0247259D1B}"/>
                </a:ext>
              </a:extLst>
            </p:cNvPr>
            <p:cNvCxnSpPr>
              <a:cxnSpLocks/>
              <a:stCxn id="207" idx="5"/>
              <a:endCxn id="208" idx="1"/>
            </p:cNvCxnSpPr>
            <p:nvPr/>
          </p:nvCxnSpPr>
          <p:spPr bwMode="auto">
            <a:xfrm>
              <a:off x="10914591" y="3705829"/>
              <a:ext cx="504681" cy="370634"/>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grpSp>
          <p:nvGrpSpPr>
            <p:cNvPr id="16" name="Gruppieren 15">
              <a:extLst>
                <a:ext uri="{FF2B5EF4-FFF2-40B4-BE49-F238E27FC236}">
                  <a16:creationId xmlns:a16="http://schemas.microsoft.com/office/drawing/2014/main" id="{E001EA16-7A30-4B0A-A69E-98867042E040}"/>
                </a:ext>
              </a:extLst>
            </p:cNvPr>
            <p:cNvGrpSpPr/>
            <p:nvPr/>
          </p:nvGrpSpPr>
          <p:grpSpPr>
            <a:xfrm>
              <a:off x="8342298" y="3057605"/>
              <a:ext cx="3172163" cy="2255247"/>
              <a:chOff x="8765595" y="2918761"/>
              <a:chExt cx="3172163" cy="2255247"/>
            </a:xfrm>
          </p:grpSpPr>
          <p:sp>
            <p:nvSpPr>
              <p:cNvPr id="187" name="Line 173">
                <a:extLst>
                  <a:ext uri="{FF2B5EF4-FFF2-40B4-BE49-F238E27FC236}">
                    <a16:creationId xmlns:a16="http://schemas.microsoft.com/office/drawing/2014/main" id="{1FB3A933-0513-427D-923D-6E8684A330C6}"/>
                  </a:ext>
                </a:extLst>
              </p:cNvPr>
              <p:cNvSpPr>
                <a:spLocks noChangeAspect="1" noChangeShapeType="1"/>
              </p:cNvSpPr>
              <p:nvPr/>
            </p:nvSpPr>
            <p:spPr bwMode="auto">
              <a:xfrm>
                <a:off x="9135217" y="4419893"/>
                <a:ext cx="9592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85" name="Line 171">
                <a:extLst>
                  <a:ext uri="{FF2B5EF4-FFF2-40B4-BE49-F238E27FC236}">
                    <a16:creationId xmlns:a16="http://schemas.microsoft.com/office/drawing/2014/main" id="{5221722E-FFC6-4333-8E34-103864E38280}"/>
                  </a:ext>
                </a:extLst>
              </p:cNvPr>
              <p:cNvSpPr>
                <a:spLocks noChangeAspect="1" noChangeShapeType="1"/>
              </p:cNvSpPr>
              <p:nvPr/>
            </p:nvSpPr>
            <p:spPr bwMode="auto">
              <a:xfrm flipV="1">
                <a:off x="9226023" y="3015761"/>
                <a:ext cx="0" cy="1865828"/>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sz="2000" b="1" dirty="0">
                  <a:solidFill>
                    <a:srgbClr val="515151"/>
                  </a:solidFill>
                  <a:cs typeface="Calibri" panose="020F0502020204030204" pitchFamily="34" charset="0"/>
                </a:endParaRPr>
              </a:p>
            </p:txBody>
          </p:sp>
          <p:sp>
            <p:nvSpPr>
              <p:cNvPr id="186" name="Line 173">
                <a:extLst>
                  <a:ext uri="{FF2B5EF4-FFF2-40B4-BE49-F238E27FC236}">
                    <a16:creationId xmlns:a16="http://schemas.microsoft.com/office/drawing/2014/main" id="{45535F22-C543-4BDD-BF24-5CB93CBB2216}"/>
                  </a:ext>
                </a:extLst>
              </p:cNvPr>
              <p:cNvSpPr>
                <a:spLocks noChangeAspect="1" noChangeShapeType="1"/>
              </p:cNvSpPr>
              <p:nvPr/>
            </p:nvSpPr>
            <p:spPr bwMode="auto">
              <a:xfrm>
                <a:off x="9228560" y="4885138"/>
                <a:ext cx="2650931"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sz="2000" b="1" dirty="0">
                  <a:solidFill>
                    <a:srgbClr val="515151"/>
                  </a:solidFill>
                  <a:cs typeface="Calibri" panose="020F0502020204030204" pitchFamily="34" charset="0"/>
                </a:endParaRPr>
              </a:p>
            </p:txBody>
          </p:sp>
          <p:sp>
            <p:nvSpPr>
              <p:cNvPr id="188" name="Line 173">
                <a:extLst>
                  <a:ext uri="{FF2B5EF4-FFF2-40B4-BE49-F238E27FC236}">
                    <a16:creationId xmlns:a16="http://schemas.microsoft.com/office/drawing/2014/main" id="{9DAF7FE0-EDDB-4EC1-841D-5574B036762C}"/>
                  </a:ext>
                </a:extLst>
              </p:cNvPr>
              <p:cNvSpPr>
                <a:spLocks noChangeAspect="1" noChangeShapeType="1"/>
              </p:cNvSpPr>
              <p:nvPr/>
            </p:nvSpPr>
            <p:spPr bwMode="auto">
              <a:xfrm>
                <a:off x="9140175" y="3952261"/>
                <a:ext cx="90962"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89" name="Line 173">
                <a:extLst>
                  <a:ext uri="{FF2B5EF4-FFF2-40B4-BE49-F238E27FC236}">
                    <a16:creationId xmlns:a16="http://schemas.microsoft.com/office/drawing/2014/main" id="{5F96EB07-9E10-4A84-80A5-B748473588A7}"/>
                  </a:ext>
                </a:extLst>
              </p:cNvPr>
              <p:cNvSpPr>
                <a:spLocks noChangeAspect="1" noChangeShapeType="1"/>
              </p:cNvSpPr>
              <p:nvPr/>
            </p:nvSpPr>
            <p:spPr bwMode="auto">
              <a:xfrm>
                <a:off x="9135217" y="3484629"/>
                <a:ext cx="9592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0" name="Line 173">
                <a:extLst>
                  <a:ext uri="{FF2B5EF4-FFF2-40B4-BE49-F238E27FC236}">
                    <a16:creationId xmlns:a16="http://schemas.microsoft.com/office/drawing/2014/main" id="{74BC713D-3FBB-420B-9E59-BF71BB03F75A}"/>
                  </a:ext>
                </a:extLst>
              </p:cNvPr>
              <p:cNvSpPr>
                <a:spLocks noChangeAspect="1" noChangeShapeType="1"/>
              </p:cNvSpPr>
              <p:nvPr/>
            </p:nvSpPr>
            <p:spPr bwMode="auto">
              <a:xfrm>
                <a:off x="9135217" y="3016998"/>
                <a:ext cx="9592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1" name="Line 173">
                <a:extLst>
                  <a:ext uri="{FF2B5EF4-FFF2-40B4-BE49-F238E27FC236}">
                    <a16:creationId xmlns:a16="http://schemas.microsoft.com/office/drawing/2014/main" id="{C1727914-1273-47A4-969A-0D2A3F9C8A7C}"/>
                  </a:ext>
                </a:extLst>
              </p:cNvPr>
              <p:cNvSpPr>
                <a:spLocks noChangeAspect="1" noChangeShapeType="1"/>
              </p:cNvSpPr>
              <p:nvPr/>
            </p:nvSpPr>
            <p:spPr bwMode="auto">
              <a:xfrm>
                <a:off x="9135217" y="4882329"/>
                <a:ext cx="95920"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2" name="Line 173">
                <a:extLst>
                  <a:ext uri="{FF2B5EF4-FFF2-40B4-BE49-F238E27FC236}">
                    <a16:creationId xmlns:a16="http://schemas.microsoft.com/office/drawing/2014/main" id="{10A20174-54C1-42F7-AD33-324E49CD3E6A}"/>
                  </a:ext>
                </a:extLst>
              </p:cNvPr>
              <p:cNvSpPr>
                <a:spLocks noChangeAspect="1" noChangeShapeType="1"/>
              </p:cNvSpPr>
              <p:nvPr/>
            </p:nvSpPr>
            <p:spPr bwMode="auto">
              <a:xfrm rot="5400000">
                <a:off x="9483162"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3" name="Line 173">
                <a:extLst>
                  <a:ext uri="{FF2B5EF4-FFF2-40B4-BE49-F238E27FC236}">
                    <a16:creationId xmlns:a16="http://schemas.microsoft.com/office/drawing/2014/main" id="{606549D7-13D2-4EA6-8F65-F79A378708C3}"/>
                  </a:ext>
                </a:extLst>
              </p:cNvPr>
              <p:cNvSpPr>
                <a:spLocks noChangeAspect="1" noChangeShapeType="1"/>
              </p:cNvSpPr>
              <p:nvPr/>
            </p:nvSpPr>
            <p:spPr bwMode="auto">
              <a:xfrm rot="5400000">
                <a:off x="9189735"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4" name="Line 173">
                <a:extLst>
                  <a:ext uri="{FF2B5EF4-FFF2-40B4-BE49-F238E27FC236}">
                    <a16:creationId xmlns:a16="http://schemas.microsoft.com/office/drawing/2014/main" id="{68023565-FC5B-4F69-9873-9CD2804E0D7F}"/>
                  </a:ext>
                </a:extLst>
              </p:cNvPr>
              <p:cNvSpPr>
                <a:spLocks noChangeAspect="1" noChangeShapeType="1"/>
              </p:cNvSpPr>
              <p:nvPr/>
            </p:nvSpPr>
            <p:spPr bwMode="auto">
              <a:xfrm rot="5400000">
                <a:off x="9776589"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5" name="Line 173">
                <a:extLst>
                  <a:ext uri="{FF2B5EF4-FFF2-40B4-BE49-F238E27FC236}">
                    <a16:creationId xmlns:a16="http://schemas.microsoft.com/office/drawing/2014/main" id="{1460589B-6C8A-4009-948C-51AFEA3433AE}"/>
                  </a:ext>
                </a:extLst>
              </p:cNvPr>
              <p:cNvSpPr>
                <a:spLocks noChangeAspect="1" noChangeShapeType="1"/>
              </p:cNvSpPr>
              <p:nvPr/>
            </p:nvSpPr>
            <p:spPr bwMode="auto">
              <a:xfrm rot="5400000">
                <a:off x="10070016"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6" name="Line 173">
                <a:extLst>
                  <a:ext uri="{FF2B5EF4-FFF2-40B4-BE49-F238E27FC236}">
                    <a16:creationId xmlns:a16="http://schemas.microsoft.com/office/drawing/2014/main" id="{7987F724-EEBC-4DFF-A10D-B634335AFD9F}"/>
                  </a:ext>
                </a:extLst>
              </p:cNvPr>
              <p:cNvSpPr>
                <a:spLocks noChangeAspect="1" noChangeShapeType="1"/>
              </p:cNvSpPr>
              <p:nvPr/>
            </p:nvSpPr>
            <p:spPr bwMode="auto">
              <a:xfrm rot="5400000">
                <a:off x="10363443"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7" name="Line 173">
                <a:extLst>
                  <a:ext uri="{FF2B5EF4-FFF2-40B4-BE49-F238E27FC236}">
                    <a16:creationId xmlns:a16="http://schemas.microsoft.com/office/drawing/2014/main" id="{A3231DE6-79DD-4E76-8876-8A3F25318BB3}"/>
                  </a:ext>
                </a:extLst>
              </p:cNvPr>
              <p:cNvSpPr>
                <a:spLocks noChangeAspect="1" noChangeShapeType="1"/>
              </p:cNvSpPr>
              <p:nvPr/>
            </p:nvSpPr>
            <p:spPr bwMode="auto">
              <a:xfrm rot="5400000">
                <a:off x="10656870"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8" name="Line 173">
                <a:extLst>
                  <a:ext uri="{FF2B5EF4-FFF2-40B4-BE49-F238E27FC236}">
                    <a16:creationId xmlns:a16="http://schemas.microsoft.com/office/drawing/2014/main" id="{98F8B885-9947-4FB1-856A-EE992D9D6CBA}"/>
                  </a:ext>
                </a:extLst>
              </p:cNvPr>
              <p:cNvSpPr>
                <a:spLocks noChangeAspect="1" noChangeShapeType="1"/>
              </p:cNvSpPr>
              <p:nvPr/>
            </p:nvSpPr>
            <p:spPr bwMode="auto">
              <a:xfrm rot="5400000">
                <a:off x="10950297"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199" name="Line 173">
                <a:extLst>
                  <a:ext uri="{FF2B5EF4-FFF2-40B4-BE49-F238E27FC236}">
                    <a16:creationId xmlns:a16="http://schemas.microsoft.com/office/drawing/2014/main" id="{1FDDE29B-350F-4D27-8D5A-EA3B21480D4E}"/>
                  </a:ext>
                </a:extLst>
              </p:cNvPr>
              <p:cNvSpPr>
                <a:spLocks noChangeAspect="1" noChangeShapeType="1"/>
              </p:cNvSpPr>
              <p:nvPr/>
            </p:nvSpPr>
            <p:spPr bwMode="auto">
              <a:xfrm rot="5400000">
                <a:off x="11243724"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00" name="Line 173">
                <a:extLst>
                  <a:ext uri="{FF2B5EF4-FFF2-40B4-BE49-F238E27FC236}">
                    <a16:creationId xmlns:a16="http://schemas.microsoft.com/office/drawing/2014/main" id="{24392035-459F-4B41-8316-507DF1B6FEC2}"/>
                  </a:ext>
                </a:extLst>
              </p:cNvPr>
              <p:cNvSpPr>
                <a:spLocks noChangeAspect="1" noChangeShapeType="1"/>
              </p:cNvSpPr>
              <p:nvPr/>
            </p:nvSpPr>
            <p:spPr bwMode="auto">
              <a:xfrm rot="5400000">
                <a:off x="11537151"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01" name="Line 173">
                <a:extLst>
                  <a:ext uri="{FF2B5EF4-FFF2-40B4-BE49-F238E27FC236}">
                    <a16:creationId xmlns:a16="http://schemas.microsoft.com/office/drawing/2014/main" id="{AF936471-2E9F-4919-9D57-685BF0DD8E61}"/>
                  </a:ext>
                </a:extLst>
              </p:cNvPr>
              <p:cNvSpPr>
                <a:spLocks noChangeAspect="1" noChangeShapeType="1"/>
              </p:cNvSpPr>
              <p:nvPr/>
            </p:nvSpPr>
            <p:spPr bwMode="auto">
              <a:xfrm rot="5400000">
                <a:off x="11834898" y="4919477"/>
                <a:ext cx="78744"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235" name="Rectangle 189">
                <a:extLst>
                  <a:ext uri="{FF2B5EF4-FFF2-40B4-BE49-F238E27FC236}">
                    <a16:creationId xmlns:a16="http://schemas.microsoft.com/office/drawing/2014/main" id="{058BFC66-9269-4C0C-8747-918E0217F4E6}"/>
                  </a:ext>
                </a:extLst>
              </p:cNvPr>
              <p:cNvSpPr>
                <a:spLocks noChangeArrowheads="1"/>
              </p:cNvSpPr>
              <p:nvPr/>
            </p:nvSpPr>
            <p:spPr bwMode="auto">
              <a:xfrm>
                <a:off x="8901789" y="2918761"/>
                <a:ext cx="190531"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de-de" sz="1200" dirty="0">
                    <a:solidFill>
                      <a:srgbClr val="515151"/>
                    </a:solidFill>
                    <a:latin typeface="+mn-lt"/>
                    <a:cs typeface="Calibri" panose="020F0502020204030204" pitchFamily="34" charset="0"/>
                  </a:rPr>
                  <a:t>30</a:t>
                </a:r>
              </a:p>
            </p:txBody>
          </p:sp>
          <p:sp>
            <p:nvSpPr>
              <p:cNvPr id="236" name="Rectangle 189">
                <a:extLst>
                  <a:ext uri="{FF2B5EF4-FFF2-40B4-BE49-F238E27FC236}">
                    <a16:creationId xmlns:a16="http://schemas.microsoft.com/office/drawing/2014/main" id="{A784A829-A2F8-45E8-B495-287581D0EC6B}"/>
                  </a:ext>
                </a:extLst>
              </p:cNvPr>
              <p:cNvSpPr>
                <a:spLocks noChangeArrowheads="1"/>
              </p:cNvSpPr>
              <p:nvPr/>
            </p:nvSpPr>
            <p:spPr bwMode="auto">
              <a:xfrm>
                <a:off x="8901789" y="3385470"/>
                <a:ext cx="190531"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de-de" sz="1200" dirty="0">
                    <a:solidFill>
                      <a:srgbClr val="515151"/>
                    </a:solidFill>
                    <a:latin typeface="+mn-lt"/>
                    <a:cs typeface="Calibri" panose="020F0502020204030204" pitchFamily="34" charset="0"/>
                  </a:rPr>
                  <a:t>20</a:t>
                </a:r>
              </a:p>
            </p:txBody>
          </p:sp>
          <p:sp>
            <p:nvSpPr>
              <p:cNvPr id="237" name="Rectangle 189">
                <a:extLst>
                  <a:ext uri="{FF2B5EF4-FFF2-40B4-BE49-F238E27FC236}">
                    <a16:creationId xmlns:a16="http://schemas.microsoft.com/office/drawing/2014/main" id="{CA9CAE2F-66F9-4432-80C4-50E2442242DB}"/>
                  </a:ext>
                </a:extLst>
              </p:cNvPr>
              <p:cNvSpPr>
                <a:spLocks noChangeArrowheads="1"/>
              </p:cNvSpPr>
              <p:nvPr/>
            </p:nvSpPr>
            <p:spPr bwMode="auto">
              <a:xfrm>
                <a:off x="8901789" y="3852181"/>
                <a:ext cx="190531"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de-de" sz="1200" dirty="0">
                    <a:solidFill>
                      <a:srgbClr val="515151"/>
                    </a:solidFill>
                    <a:latin typeface="+mn-lt"/>
                    <a:cs typeface="Calibri" panose="020F0502020204030204" pitchFamily="34" charset="0"/>
                  </a:rPr>
                  <a:t>10</a:t>
                </a:r>
              </a:p>
            </p:txBody>
          </p:sp>
          <p:sp>
            <p:nvSpPr>
              <p:cNvPr id="238" name="Rectangle 189">
                <a:extLst>
                  <a:ext uri="{FF2B5EF4-FFF2-40B4-BE49-F238E27FC236}">
                    <a16:creationId xmlns:a16="http://schemas.microsoft.com/office/drawing/2014/main" id="{69F5C237-A927-457F-A23C-9F22EF569D17}"/>
                  </a:ext>
                </a:extLst>
              </p:cNvPr>
              <p:cNvSpPr>
                <a:spLocks noChangeArrowheads="1"/>
              </p:cNvSpPr>
              <p:nvPr/>
            </p:nvSpPr>
            <p:spPr bwMode="auto">
              <a:xfrm>
                <a:off x="8880488" y="4318890"/>
                <a:ext cx="211835"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de-de" sz="1200" dirty="0">
                    <a:solidFill>
                      <a:srgbClr val="515151"/>
                    </a:solidFill>
                    <a:latin typeface="+mn-lt"/>
                    <a:cs typeface="Calibri" panose="020F0502020204030204" pitchFamily="34" charset="0"/>
                  </a:rPr>
                  <a:t>0</a:t>
                </a:r>
              </a:p>
            </p:txBody>
          </p:sp>
          <p:sp>
            <p:nvSpPr>
              <p:cNvPr id="239" name="Rectangle 189">
                <a:extLst>
                  <a:ext uri="{FF2B5EF4-FFF2-40B4-BE49-F238E27FC236}">
                    <a16:creationId xmlns:a16="http://schemas.microsoft.com/office/drawing/2014/main" id="{DA995909-E6FE-406D-A68D-83C077952EF8}"/>
                  </a:ext>
                </a:extLst>
              </p:cNvPr>
              <p:cNvSpPr>
                <a:spLocks noChangeArrowheads="1"/>
              </p:cNvSpPr>
              <p:nvPr/>
            </p:nvSpPr>
            <p:spPr bwMode="auto">
              <a:xfrm>
                <a:off x="8765595" y="4785600"/>
                <a:ext cx="326728"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de-de" sz="1200" dirty="0">
                    <a:solidFill>
                      <a:srgbClr val="515151"/>
                    </a:solidFill>
                    <a:latin typeface="+mn-lt"/>
                    <a:cs typeface="Calibri" panose="020F0502020204030204" pitchFamily="34" charset="0"/>
                  </a:rPr>
                  <a:t>-10</a:t>
                </a:r>
              </a:p>
            </p:txBody>
          </p:sp>
          <p:sp>
            <p:nvSpPr>
              <p:cNvPr id="240" name="Rectangle 189">
                <a:extLst>
                  <a:ext uri="{FF2B5EF4-FFF2-40B4-BE49-F238E27FC236}">
                    <a16:creationId xmlns:a16="http://schemas.microsoft.com/office/drawing/2014/main" id="{959CFCD4-A1ED-4846-90C2-D0B52B081AA0}"/>
                  </a:ext>
                </a:extLst>
              </p:cNvPr>
              <p:cNvSpPr>
                <a:spLocks noChangeArrowheads="1"/>
              </p:cNvSpPr>
              <p:nvPr/>
            </p:nvSpPr>
            <p:spPr bwMode="auto">
              <a:xfrm>
                <a:off x="9178062"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0</a:t>
                </a:r>
              </a:p>
            </p:txBody>
          </p:sp>
          <p:sp>
            <p:nvSpPr>
              <p:cNvPr id="241" name="Rectangle 189">
                <a:extLst>
                  <a:ext uri="{FF2B5EF4-FFF2-40B4-BE49-F238E27FC236}">
                    <a16:creationId xmlns:a16="http://schemas.microsoft.com/office/drawing/2014/main" id="{E09660E0-D345-4819-BDA9-253BC0B51758}"/>
                  </a:ext>
                </a:extLst>
              </p:cNvPr>
              <p:cNvSpPr>
                <a:spLocks noChangeArrowheads="1"/>
              </p:cNvSpPr>
              <p:nvPr/>
            </p:nvSpPr>
            <p:spPr bwMode="auto">
              <a:xfrm>
                <a:off x="9764546"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2</a:t>
                </a:r>
              </a:p>
            </p:txBody>
          </p:sp>
          <p:sp>
            <p:nvSpPr>
              <p:cNvPr id="242" name="Rectangle 189">
                <a:extLst>
                  <a:ext uri="{FF2B5EF4-FFF2-40B4-BE49-F238E27FC236}">
                    <a16:creationId xmlns:a16="http://schemas.microsoft.com/office/drawing/2014/main" id="{2B064BD4-67CC-4E6B-99C9-F70E88358E86}"/>
                  </a:ext>
                </a:extLst>
              </p:cNvPr>
              <p:cNvSpPr>
                <a:spLocks noChangeArrowheads="1"/>
              </p:cNvSpPr>
              <p:nvPr/>
            </p:nvSpPr>
            <p:spPr bwMode="auto">
              <a:xfrm>
                <a:off x="9471304"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1</a:t>
                </a:r>
              </a:p>
            </p:txBody>
          </p:sp>
          <p:sp>
            <p:nvSpPr>
              <p:cNvPr id="243" name="Rectangle 189">
                <a:extLst>
                  <a:ext uri="{FF2B5EF4-FFF2-40B4-BE49-F238E27FC236}">
                    <a16:creationId xmlns:a16="http://schemas.microsoft.com/office/drawing/2014/main" id="{8D0D48BE-C79C-4774-98B6-BBCD4E67E559}"/>
                  </a:ext>
                </a:extLst>
              </p:cNvPr>
              <p:cNvSpPr>
                <a:spLocks noChangeArrowheads="1"/>
              </p:cNvSpPr>
              <p:nvPr/>
            </p:nvSpPr>
            <p:spPr bwMode="auto">
              <a:xfrm>
                <a:off x="10057788"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3</a:t>
                </a:r>
              </a:p>
            </p:txBody>
          </p:sp>
          <p:sp>
            <p:nvSpPr>
              <p:cNvPr id="244" name="Rectangle 189">
                <a:extLst>
                  <a:ext uri="{FF2B5EF4-FFF2-40B4-BE49-F238E27FC236}">
                    <a16:creationId xmlns:a16="http://schemas.microsoft.com/office/drawing/2014/main" id="{6970F06F-EA9E-4518-9277-D3D58F41BFB3}"/>
                  </a:ext>
                </a:extLst>
              </p:cNvPr>
              <p:cNvSpPr>
                <a:spLocks noChangeArrowheads="1"/>
              </p:cNvSpPr>
              <p:nvPr/>
            </p:nvSpPr>
            <p:spPr bwMode="auto">
              <a:xfrm>
                <a:off x="10351031"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4</a:t>
                </a:r>
              </a:p>
            </p:txBody>
          </p:sp>
          <p:sp>
            <p:nvSpPr>
              <p:cNvPr id="245" name="Rectangle 189">
                <a:extLst>
                  <a:ext uri="{FF2B5EF4-FFF2-40B4-BE49-F238E27FC236}">
                    <a16:creationId xmlns:a16="http://schemas.microsoft.com/office/drawing/2014/main" id="{6BF6A955-A07E-449B-BB58-438C49D276B0}"/>
                  </a:ext>
                </a:extLst>
              </p:cNvPr>
              <p:cNvSpPr>
                <a:spLocks noChangeArrowheads="1"/>
              </p:cNvSpPr>
              <p:nvPr/>
            </p:nvSpPr>
            <p:spPr bwMode="auto">
              <a:xfrm>
                <a:off x="10644273"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5</a:t>
                </a:r>
              </a:p>
            </p:txBody>
          </p:sp>
          <p:sp>
            <p:nvSpPr>
              <p:cNvPr id="246" name="Rectangle 189">
                <a:extLst>
                  <a:ext uri="{FF2B5EF4-FFF2-40B4-BE49-F238E27FC236}">
                    <a16:creationId xmlns:a16="http://schemas.microsoft.com/office/drawing/2014/main" id="{A3E9226B-D263-48CF-AF87-20B9C4FA5BCA}"/>
                  </a:ext>
                </a:extLst>
              </p:cNvPr>
              <p:cNvSpPr>
                <a:spLocks noChangeArrowheads="1"/>
              </p:cNvSpPr>
              <p:nvPr/>
            </p:nvSpPr>
            <p:spPr bwMode="auto">
              <a:xfrm>
                <a:off x="10937515"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6</a:t>
                </a:r>
              </a:p>
            </p:txBody>
          </p:sp>
          <p:sp>
            <p:nvSpPr>
              <p:cNvPr id="247" name="Rectangle 189">
                <a:extLst>
                  <a:ext uri="{FF2B5EF4-FFF2-40B4-BE49-F238E27FC236}">
                    <a16:creationId xmlns:a16="http://schemas.microsoft.com/office/drawing/2014/main" id="{0B0E1890-DB9A-47AB-8976-93187912F08C}"/>
                  </a:ext>
                </a:extLst>
              </p:cNvPr>
              <p:cNvSpPr>
                <a:spLocks noChangeArrowheads="1"/>
              </p:cNvSpPr>
              <p:nvPr/>
            </p:nvSpPr>
            <p:spPr bwMode="auto">
              <a:xfrm>
                <a:off x="11230758"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7</a:t>
                </a:r>
              </a:p>
            </p:txBody>
          </p:sp>
          <p:sp>
            <p:nvSpPr>
              <p:cNvPr id="248" name="Rectangle 189">
                <a:extLst>
                  <a:ext uri="{FF2B5EF4-FFF2-40B4-BE49-F238E27FC236}">
                    <a16:creationId xmlns:a16="http://schemas.microsoft.com/office/drawing/2014/main" id="{986A6578-746D-45B1-97C6-6B8BA10C7F09}"/>
                  </a:ext>
                </a:extLst>
              </p:cNvPr>
              <p:cNvSpPr>
                <a:spLocks noChangeArrowheads="1"/>
              </p:cNvSpPr>
              <p:nvPr/>
            </p:nvSpPr>
            <p:spPr bwMode="auto">
              <a:xfrm>
                <a:off x="11524000"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8</a:t>
                </a:r>
              </a:p>
            </p:txBody>
          </p:sp>
          <p:sp>
            <p:nvSpPr>
              <p:cNvPr id="249" name="Rectangle 189">
                <a:extLst>
                  <a:ext uri="{FF2B5EF4-FFF2-40B4-BE49-F238E27FC236}">
                    <a16:creationId xmlns:a16="http://schemas.microsoft.com/office/drawing/2014/main" id="{CB80AB0E-D384-4690-ACDA-D7F84D5F9602}"/>
                  </a:ext>
                </a:extLst>
              </p:cNvPr>
              <p:cNvSpPr>
                <a:spLocks noChangeArrowheads="1"/>
              </p:cNvSpPr>
              <p:nvPr/>
            </p:nvSpPr>
            <p:spPr bwMode="auto">
              <a:xfrm>
                <a:off x="11834474" y="4975038"/>
                <a:ext cx="103284" cy="1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9</a:t>
                </a:r>
              </a:p>
            </p:txBody>
          </p:sp>
        </p:grpSp>
        <p:sp>
          <p:nvSpPr>
            <p:cNvPr id="184" name="Rectangle 189">
              <a:extLst>
                <a:ext uri="{FF2B5EF4-FFF2-40B4-BE49-F238E27FC236}">
                  <a16:creationId xmlns:a16="http://schemas.microsoft.com/office/drawing/2014/main" id="{AF5ED0CC-4F75-45C5-A878-60C7A8AFFC5A}"/>
                </a:ext>
              </a:extLst>
            </p:cNvPr>
            <p:cNvSpPr>
              <a:spLocks noChangeArrowheads="1"/>
            </p:cNvSpPr>
            <p:nvPr/>
          </p:nvSpPr>
          <p:spPr bwMode="auto">
            <a:xfrm rot="16200000">
              <a:off x="6985559" y="3970116"/>
              <a:ext cx="2178135" cy="1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b="1" dirty="0">
                  <a:solidFill>
                    <a:srgbClr val="515151"/>
                  </a:solidFill>
                  <a:latin typeface="+mn-lt"/>
                  <a:cs typeface="Calibri" panose="020F0502020204030204" pitchFamily="34" charset="0"/>
                </a:rPr>
                <a:t>Veränderung </a:t>
              </a:r>
              <a:br>
                <a:rPr lang="de-DE" sz="1200" b="1" dirty="0">
                  <a:solidFill>
                    <a:srgbClr val="515151"/>
                  </a:solidFill>
                  <a:latin typeface="+mn-lt"/>
                  <a:cs typeface="Calibri" panose="020F0502020204030204" pitchFamily="34" charset="0"/>
                </a:rPr>
              </a:br>
              <a:r>
                <a:rPr lang="de-de" sz="1200" b="1" dirty="0">
                  <a:solidFill>
                    <a:srgbClr val="515151"/>
                  </a:solidFill>
                  <a:latin typeface="+mn-lt"/>
                  <a:cs typeface="Calibri" panose="020F0502020204030204" pitchFamily="34" charset="0"/>
                </a:rPr>
                <a:t>ab Baseline (%</a:t>
              </a:r>
              <a:r>
                <a:rPr lang="de-DE" sz="1200" b="1" dirty="0">
                  <a:solidFill>
                    <a:srgbClr val="515151"/>
                  </a:solidFill>
                  <a:latin typeface="+mn-lt"/>
                  <a:cs typeface="Calibri" panose="020F0502020204030204" pitchFamily="34" charset="0"/>
                </a:rPr>
                <a:t>)</a:t>
              </a:r>
              <a:endParaRPr lang="de-de" sz="1200" b="1" dirty="0">
                <a:solidFill>
                  <a:srgbClr val="515151"/>
                </a:solidFill>
                <a:latin typeface="+mn-lt"/>
                <a:cs typeface="Calibri" panose="020F0502020204030204" pitchFamily="34" charset="0"/>
              </a:endParaRPr>
            </a:p>
          </p:txBody>
        </p:sp>
        <p:sp>
          <p:nvSpPr>
            <p:cNvPr id="173" name="Rectangle 189">
              <a:extLst>
                <a:ext uri="{FF2B5EF4-FFF2-40B4-BE49-F238E27FC236}">
                  <a16:creationId xmlns:a16="http://schemas.microsoft.com/office/drawing/2014/main" id="{582CD417-3D6A-49BA-9FB7-ED776601D875}"/>
                </a:ext>
              </a:extLst>
            </p:cNvPr>
            <p:cNvSpPr>
              <a:spLocks noChangeArrowheads="1"/>
            </p:cNvSpPr>
            <p:nvPr/>
          </p:nvSpPr>
          <p:spPr bwMode="auto">
            <a:xfrm>
              <a:off x="8802726" y="5316258"/>
              <a:ext cx="2657438" cy="31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b="1" dirty="0">
                  <a:solidFill>
                    <a:srgbClr val="515151"/>
                  </a:solidFill>
                  <a:latin typeface="+mn-lt"/>
                  <a:cs typeface="Calibri" panose="020F0502020204030204" pitchFamily="34" charset="0"/>
                </a:rPr>
                <a:t>Studienjahr </a:t>
              </a:r>
            </a:p>
          </p:txBody>
        </p:sp>
        <p:grpSp>
          <p:nvGrpSpPr>
            <p:cNvPr id="17" name="Gruppieren 16">
              <a:extLst>
                <a:ext uri="{FF2B5EF4-FFF2-40B4-BE49-F238E27FC236}">
                  <a16:creationId xmlns:a16="http://schemas.microsoft.com/office/drawing/2014/main" id="{E7B72499-782C-44BC-BEDE-F705454B1169}"/>
                </a:ext>
              </a:extLst>
            </p:cNvPr>
            <p:cNvGrpSpPr/>
            <p:nvPr/>
          </p:nvGrpSpPr>
          <p:grpSpPr>
            <a:xfrm>
              <a:off x="8741070" y="4371662"/>
              <a:ext cx="117100" cy="364796"/>
              <a:chOff x="9171851" y="4270106"/>
              <a:chExt cx="102131" cy="290220"/>
            </a:xfrm>
            <a:solidFill>
              <a:schemeClr val="accent3"/>
            </a:solidFill>
          </p:grpSpPr>
          <p:sp>
            <p:nvSpPr>
              <p:cNvPr id="202" name="Oval 31">
                <a:extLst>
                  <a:ext uri="{FF2B5EF4-FFF2-40B4-BE49-F238E27FC236}">
                    <a16:creationId xmlns:a16="http://schemas.microsoft.com/office/drawing/2014/main" id="{C13AD90E-66ED-4366-8823-D871C2F1393B}"/>
                  </a:ext>
                </a:extLst>
              </p:cNvPr>
              <p:cNvSpPr/>
              <p:nvPr/>
            </p:nvSpPr>
            <p:spPr bwMode="auto">
              <a:xfrm>
                <a:off x="9178062" y="4370727"/>
                <a:ext cx="95920" cy="82068"/>
              </a:xfrm>
              <a:prstGeom prst="ellipse">
                <a:avLst/>
              </a:prstGeom>
              <a:grp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209" name="Straight Connector 38">
                <a:extLst>
                  <a:ext uri="{FF2B5EF4-FFF2-40B4-BE49-F238E27FC236}">
                    <a16:creationId xmlns:a16="http://schemas.microsoft.com/office/drawing/2014/main" id="{A7FC08CE-2F5F-498A-9631-F5F469102B32}"/>
                  </a:ext>
                </a:extLst>
              </p:cNvPr>
              <p:cNvCxnSpPr>
                <a:cxnSpLocks/>
              </p:cNvCxnSpPr>
              <p:nvPr/>
            </p:nvCxnSpPr>
            <p:spPr bwMode="auto">
              <a:xfrm>
                <a:off x="9226021" y="4272613"/>
                <a:ext cx="0" cy="287713"/>
              </a:xfrm>
              <a:prstGeom prst="line">
                <a:avLst/>
              </a:prstGeom>
              <a:grpFill/>
              <a:ln w="19050" cap="flat" cmpd="sng" algn="ctr">
                <a:solidFill>
                  <a:schemeClr val="accent3"/>
                </a:solidFill>
                <a:prstDash val="solid"/>
                <a:round/>
                <a:headEnd type="none" w="med" len="med"/>
                <a:tailEnd type="none" w="med" len="med"/>
              </a:ln>
              <a:effectLst/>
            </p:spPr>
          </p:cxnSp>
          <p:cxnSp>
            <p:nvCxnSpPr>
              <p:cNvPr id="210" name="Straight Connector 39">
                <a:extLst>
                  <a:ext uri="{FF2B5EF4-FFF2-40B4-BE49-F238E27FC236}">
                    <a16:creationId xmlns:a16="http://schemas.microsoft.com/office/drawing/2014/main" id="{3A00B4F4-4FAE-416A-8BA7-C65DAADAEE56}"/>
                  </a:ext>
                </a:extLst>
              </p:cNvPr>
              <p:cNvCxnSpPr>
                <a:cxnSpLocks/>
              </p:cNvCxnSpPr>
              <p:nvPr/>
            </p:nvCxnSpPr>
            <p:spPr bwMode="auto">
              <a:xfrm flipH="1">
                <a:off x="9171851" y="4270106"/>
                <a:ext cx="101416" cy="0"/>
              </a:xfrm>
              <a:prstGeom prst="line">
                <a:avLst/>
              </a:prstGeom>
              <a:grpFill/>
              <a:ln w="19050" cap="flat" cmpd="sng" algn="ctr">
                <a:solidFill>
                  <a:schemeClr val="accent3"/>
                </a:solidFill>
                <a:prstDash val="solid"/>
                <a:round/>
                <a:headEnd type="none" w="med" len="med"/>
                <a:tailEnd type="none" w="med" len="med"/>
              </a:ln>
              <a:effectLst/>
            </p:spPr>
          </p:cxnSp>
          <p:cxnSp>
            <p:nvCxnSpPr>
              <p:cNvPr id="211" name="Straight Connector 40">
                <a:extLst>
                  <a:ext uri="{FF2B5EF4-FFF2-40B4-BE49-F238E27FC236}">
                    <a16:creationId xmlns:a16="http://schemas.microsoft.com/office/drawing/2014/main" id="{539BD12F-9AF2-4DA2-B2A1-EEA8B2E91EA1}"/>
                  </a:ext>
                </a:extLst>
              </p:cNvPr>
              <p:cNvCxnSpPr>
                <a:cxnSpLocks/>
              </p:cNvCxnSpPr>
              <p:nvPr/>
            </p:nvCxnSpPr>
            <p:spPr bwMode="auto">
              <a:xfrm flipH="1">
                <a:off x="9171851" y="4560326"/>
                <a:ext cx="101416" cy="0"/>
              </a:xfrm>
              <a:prstGeom prst="line">
                <a:avLst/>
              </a:prstGeom>
              <a:grpFill/>
              <a:ln w="19050" cap="flat" cmpd="sng" algn="ctr">
                <a:solidFill>
                  <a:schemeClr val="accent3"/>
                </a:solidFill>
                <a:prstDash val="solid"/>
                <a:round/>
                <a:headEnd type="none" w="med" len="med"/>
                <a:tailEnd type="none" w="med" len="med"/>
              </a:ln>
              <a:effectLst/>
            </p:spPr>
          </p:cxnSp>
        </p:grpSp>
      </p:grpSp>
      <p:grpSp>
        <p:nvGrpSpPr>
          <p:cNvPr id="37" name="Gruppieren 36">
            <a:extLst>
              <a:ext uri="{FF2B5EF4-FFF2-40B4-BE49-F238E27FC236}">
                <a16:creationId xmlns:a16="http://schemas.microsoft.com/office/drawing/2014/main" id="{CEDC279B-B960-43F2-BAD7-E257EF280C62}"/>
              </a:ext>
            </a:extLst>
          </p:cNvPr>
          <p:cNvGrpSpPr/>
          <p:nvPr/>
        </p:nvGrpSpPr>
        <p:grpSpPr>
          <a:xfrm>
            <a:off x="679911" y="3190929"/>
            <a:ext cx="2835498" cy="2539070"/>
            <a:chOff x="822075" y="3020692"/>
            <a:chExt cx="2835498" cy="2539070"/>
          </a:xfrm>
        </p:grpSpPr>
        <p:sp>
          <p:nvSpPr>
            <p:cNvPr id="331" name="Line 171">
              <a:extLst>
                <a:ext uri="{FF2B5EF4-FFF2-40B4-BE49-F238E27FC236}">
                  <a16:creationId xmlns:a16="http://schemas.microsoft.com/office/drawing/2014/main" id="{0C28E7D1-ABA4-4AA4-A31B-6609AA3C27C5}"/>
                </a:ext>
              </a:extLst>
            </p:cNvPr>
            <p:cNvSpPr>
              <a:spLocks noChangeAspect="1" noChangeShapeType="1"/>
            </p:cNvSpPr>
            <p:nvPr/>
          </p:nvSpPr>
          <p:spPr bwMode="auto">
            <a:xfrm flipV="1">
              <a:off x="1545516" y="3278689"/>
              <a:ext cx="0" cy="1797131"/>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sz="2000" b="1" dirty="0">
                <a:solidFill>
                  <a:srgbClr val="515151"/>
                </a:solidFill>
                <a:cs typeface="Calibri" panose="020F0502020204030204" pitchFamily="34" charset="0"/>
              </a:endParaRPr>
            </a:p>
          </p:txBody>
        </p:sp>
        <p:sp>
          <p:nvSpPr>
            <p:cNvPr id="332" name="Line 173">
              <a:extLst>
                <a:ext uri="{FF2B5EF4-FFF2-40B4-BE49-F238E27FC236}">
                  <a16:creationId xmlns:a16="http://schemas.microsoft.com/office/drawing/2014/main" id="{9A8547A3-0D08-487B-946C-562D7D9FB092}"/>
                </a:ext>
              </a:extLst>
            </p:cNvPr>
            <p:cNvSpPr>
              <a:spLocks noChangeAspect="1" noChangeShapeType="1"/>
            </p:cNvSpPr>
            <p:nvPr/>
          </p:nvSpPr>
          <p:spPr bwMode="auto">
            <a:xfrm>
              <a:off x="1540448" y="5075822"/>
              <a:ext cx="1990321"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sz="2000" b="1" dirty="0">
                <a:solidFill>
                  <a:srgbClr val="515151"/>
                </a:solidFill>
                <a:cs typeface="Calibri" panose="020F0502020204030204" pitchFamily="34" charset="0"/>
              </a:endParaRPr>
            </a:p>
          </p:txBody>
        </p:sp>
        <p:sp>
          <p:nvSpPr>
            <p:cNvPr id="303" name="Rectangle 189">
              <a:extLst>
                <a:ext uri="{FF2B5EF4-FFF2-40B4-BE49-F238E27FC236}">
                  <a16:creationId xmlns:a16="http://schemas.microsoft.com/office/drawing/2014/main" id="{0EA746E2-F568-4BB5-9524-87136B06FD04}"/>
                </a:ext>
              </a:extLst>
            </p:cNvPr>
            <p:cNvSpPr>
              <a:spLocks noChangeArrowheads="1"/>
            </p:cNvSpPr>
            <p:nvPr/>
          </p:nvSpPr>
          <p:spPr bwMode="auto">
            <a:xfrm>
              <a:off x="1292315" y="4667532"/>
              <a:ext cx="91687"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0</a:t>
              </a:r>
            </a:p>
          </p:txBody>
        </p:sp>
        <p:sp>
          <p:nvSpPr>
            <p:cNvPr id="304" name="Rectangle 189">
              <a:extLst>
                <a:ext uri="{FF2B5EF4-FFF2-40B4-BE49-F238E27FC236}">
                  <a16:creationId xmlns:a16="http://schemas.microsoft.com/office/drawing/2014/main" id="{D7B7E577-BA97-4A82-9E72-C419CC684AB4}"/>
                </a:ext>
              </a:extLst>
            </p:cNvPr>
            <p:cNvSpPr>
              <a:spLocks noChangeArrowheads="1"/>
            </p:cNvSpPr>
            <p:nvPr/>
          </p:nvSpPr>
          <p:spPr bwMode="auto">
            <a:xfrm>
              <a:off x="1292315" y="3781644"/>
              <a:ext cx="91687"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6</a:t>
              </a:r>
            </a:p>
          </p:txBody>
        </p:sp>
        <p:sp>
          <p:nvSpPr>
            <p:cNvPr id="305" name="Rectangle 189">
              <a:extLst>
                <a:ext uri="{FF2B5EF4-FFF2-40B4-BE49-F238E27FC236}">
                  <a16:creationId xmlns:a16="http://schemas.microsoft.com/office/drawing/2014/main" id="{D470B1F3-CC0E-47C2-AE9D-4B5897A610E9}"/>
                </a:ext>
              </a:extLst>
            </p:cNvPr>
            <p:cNvSpPr>
              <a:spLocks noChangeArrowheads="1"/>
            </p:cNvSpPr>
            <p:nvPr/>
          </p:nvSpPr>
          <p:spPr bwMode="auto">
            <a:xfrm>
              <a:off x="1292315" y="4372235"/>
              <a:ext cx="91687"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2</a:t>
              </a:r>
            </a:p>
          </p:txBody>
        </p:sp>
        <p:sp>
          <p:nvSpPr>
            <p:cNvPr id="306" name="Rectangle 189">
              <a:extLst>
                <a:ext uri="{FF2B5EF4-FFF2-40B4-BE49-F238E27FC236}">
                  <a16:creationId xmlns:a16="http://schemas.microsoft.com/office/drawing/2014/main" id="{5705C8D6-F30E-4F13-9B35-82F86F532C63}"/>
                </a:ext>
              </a:extLst>
            </p:cNvPr>
            <p:cNvSpPr>
              <a:spLocks noChangeArrowheads="1"/>
            </p:cNvSpPr>
            <p:nvPr/>
          </p:nvSpPr>
          <p:spPr bwMode="auto">
            <a:xfrm>
              <a:off x="1292315" y="4076940"/>
              <a:ext cx="91687"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4</a:t>
              </a:r>
            </a:p>
          </p:txBody>
        </p:sp>
        <p:sp>
          <p:nvSpPr>
            <p:cNvPr id="307" name="Line 173">
              <a:extLst>
                <a:ext uri="{FF2B5EF4-FFF2-40B4-BE49-F238E27FC236}">
                  <a16:creationId xmlns:a16="http://schemas.microsoft.com/office/drawing/2014/main" id="{7CA66738-CBCB-4524-9ED4-B928E4B64E7B}"/>
                </a:ext>
              </a:extLst>
            </p:cNvPr>
            <p:cNvSpPr>
              <a:spLocks noChangeAspect="1" noChangeShapeType="1"/>
            </p:cNvSpPr>
            <p:nvPr/>
          </p:nvSpPr>
          <p:spPr bwMode="auto">
            <a:xfrm rot="16200000">
              <a:off x="1652506" y="5115170"/>
              <a:ext cx="78699"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08" name="Line 173">
              <a:extLst>
                <a:ext uri="{FF2B5EF4-FFF2-40B4-BE49-F238E27FC236}">
                  <a16:creationId xmlns:a16="http://schemas.microsoft.com/office/drawing/2014/main" id="{6FE80AC8-8512-4262-8796-A0ECA29B991D}"/>
                </a:ext>
              </a:extLst>
            </p:cNvPr>
            <p:cNvSpPr>
              <a:spLocks noChangeAspect="1" noChangeShapeType="1"/>
            </p:cNvSpPr>
            <p:nvPr/>
          </p:nvSpPr>
          <p:spPr bwMode="auto">
            <a:xfrm rot="16200000">
              <a:off x="2585121" y="5115170"/>
              <a:ext cx="78699"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0" name="Line 173">
              <a:extLst>
                <a:ext uri="{FF2B5EF4-FFF2-40B4-BE49-F238E27FC236}">
                  <a16:creationId xmlns:a16="http://schemas.microsoft.com/office/drawing/2014/main" id="{9D51D7C9-7986-4CEF-8D6A-2B7E7E382E9D}"/>
                </a:ext>
              </a:extLst>
            </p:cNvPr>
            <p:cNvSpPr>
              <a:spLocks noChangeAspect="1" noChangeShapeType="1"/>
            </p:cNvSpPr>
            <p:nvPr/>
          </p:nvSpPr>
          <p:spPr bwMode="auto">
            <a:xfrm>
              <a:off x="1451973" y="4782012"/>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1" name="Line 173">
              <a:extLst>
                <a:ext uri="{FF2B5EF4-FFF2-40B4-BE49-F238E27FC236}">
                  <a16:creationId xmlns:a16="http://schemas.microsoft.com/office/drawing/2014/main" id="{0163357A-6D2D-407D-8779-0B17464EE733}"/>
                </a:ext>
              </a:extLst>
            </p:cNvPr>
            <p:cNvSpPr>
              <a:spLocks noChangeAspect="1" noChangeShapeType="1"/>
            </p:cNvSpPr>
            <p:nvPr/>
          </p:nvSpPr>
          <p:spPr bwMode="auto">
            <a:xfrm>
              <a:off x="1451973" y="4482170"/>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2" name="Line 173">
              <a:extLst>
                <a:ext uri="{FF2B5EF4-FFF2-40B4-BE49-F238E27FC236}">
                  <a16:creationId xmlns:a16="http://schemas.microsoft.com/office/drawing/2014/main" id="{63A7F343-B5F2-4197-9F58-5D5D409499BC}"/>
                </a:ext>
              </a:extLst>
            </p:cNvPr>
            <p:cNvSpPr>
              <a:spLocks noChangeAspect="1" noChangeShapeType="1"/>
            </p:cNvSpPr>
            <p:nvPr/>
          </p:nvSpPr>
          <p:spPr bwMode="auto">
            <a:xfrm>
              <a:off x="1451973" y="4182327"/>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3" name="Line 173">
              <a:extLst>
                <a:ext uri="{FF2B5EF4-FFF2-40B4-BE49-F238E27FC236}">
                  <a16:creationId xmlns:a16="http://schemas.microsoft.com/office/drawing/2014/main" id="{5505982C-D12E-4EF8-AA4A-CC6B3ECAE61D}"/>
                </a:ext>
              </a:extLst>
            </p:cNvPr>
            <p:cNvSpPr>
              <a:spLocks noChangeAspect="1" noChangeShapeType="1"/>
            </p:cNvSpPr>
            <p:nvPr/>
          </p:nvSpPr>
          <p:spPr bwMode="auto">
            <a:xfrm>
              <a:off x="1451973" y="3875821"/>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4" name="Line 173">
              <a:extLst>
                <a:ext uri="{FF2B5EF4-FFF2-40B4-BE49-F238E27FC236}">
                  <a16:creationId xmlns:a16="http://schemas.microsoft.com/office/drawing/2014/main" id="{D45C9EA5-12F8-432E-A3C5-442DDC1A8558}"/>
                </a:ext>
              </a:extLst>
            </p:cNvPr>
            <p:cNvSpPr>
              <a:spLocks noChangeAspect="1" noChangeShapeType="1"/>
            </p:cNvSpPr>
            <p:nvPr/>
          </p:nvSpPr>
          <p:spPr bwMode="auto">
            <a:xfrm>
              <a:off x="1451973" y="3595968"/>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5" name="Line 173">
              <a:extLst>
                <a:ext uri="{FF2B5EF4-FFF2-40B4-BE49-F238E27FC236}">
                  <a16:creationId xmlns:a16="http://schemas.microsoft.com/office/drawing/2014/main" id="{2A6D591C-2C24-4A08-8AFE-1B947D340076}"/>
                </a:ext>
              </a:extLst>
            </p:cNvPr>
            <p:cNvSpPr>
              <a:spLocks noChangeAspect="1" noChangeShapeType="1"/>
            </p:cNvSpPr>
            <p:nvPr/>
          </p:nvSpPr>
          <p:spPr bwMode="auto">
            <a:xfrm>
              <a:off x="1451973" y="3286131"/>
              <a:ext cx="88475"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sp>
          <p:nvSpPr>
            <p:cNvPr id="316" name="Rectangle 189">
              <a:extLst>
                <a:ext uri="{FF2B5EF4-FFF2-40B4-BE49-F238E27FC236}">
                  <a16:creationId xmlns:a16="http://schemas.microsoft.com/office/drawing/2014/main" id="{26986041-926B-4376-A696-79F035BAC52F}"/>
                </a:ext>
              </a:extLst>
            </p:cNvPr>
            <p:cNvSpPr>
              <a:spLocks noChangeArrowheads="1"/>
            </p:cNvSpPr>
            <p:nvPr/>
          </p:nvSpPr>
          <p:spPr bwMode="auto">
            <a:xfrm>
              <a:off x="1651571" y="5159891"/>
              <a:ext cx="95267"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dirty="0">
                  <a:solidFill>
                    <a:srgbClr val="515151"/>
                  </a:solidFill>
                  <a:latin typeface="+mn-lt"/>
                  <a:cs typeface="Calibri" panose="020F0502020204030204" pitchFamily="34" charset="0"/>
                </a:rPr>
                <a:t>0</a:t>
              </a:r>
            </a:p>
          </p:txBody>
        </p:sp>
        <p:sp>
          <p:nvSpPr>
            <p:cNvPr id="317" name="Rectangle 189">
              <a:extLst>
                <a:ext uri="{FF2B5EF4-FFF2-40B4-BE49-F238E27FC236}">
                  <a16:creationId xmlns:a16="http://schemas.microsoft.com/office/drawing/2014/main" id="{76D5ADAE-6629-4F95-9E30-2DD9268EDF25}"/>
                </a:ext>
              </a:extLst>
            </p:cNvPr>
            <p:cNvSpPr>
              <a:spLocks noChangeArrowheads="1"/>
            </p:cNvSpPr>
            <p:nvPr/>
          </p:nvSpPr>
          <p:spPr bwMode="auto">
            <a:xfrm>
              <a:off x="2532967" y="5159893"/>
              <a:ext cx="190532" cy="2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dirty="0">
                  <a:solidFill>
                    <a:srgbClr val="515151"/>
                  </a:solidFill>
                  <a:latin typeface="+mn-lt"/>
                  <a:cs typeface="Calibri" panose="020F0502020204030204" pitchFamily="34" charset="0"/>
                </a:rPr>
                <a:t>12</a:t>
              </a:r>
            </a:p>
          </p:txBody>
        </p:sp>
        <p:sp>
          <p:nvSpPr>
            <p:cNvPr id="318" name="Rectangle 189">
              <a:extLst>
                <a:ext uri="{FF2B5EF4-FFF2-40B4-BE49-F238E27FC236}">
                  <a16:creationId xmlns:a16="http://schemas.microsoft.com/office/drawing/2014/main" id="{F54899C7-0B9A-4F12-9A11-A9FE60D6A9C8}"/>
                </a:ext>
              </a:extLst>
            </p:cNvPr>
            <p:cNvSpPr>
              <a:spLocks noChangeArrowheads="1"/>
            </p:cNvSpPr>
            <p:nvPr/>
          </p:nvSpPr>
          <p:spPr bwMode="auto">
            <a:xfrm>
              <a:off x="3410777" y="5159893"/>
              <a:ext cx="246796" cy="2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dirty="0">
                  <a:solidFill>
                    <a:srgbClr val="515151"/>
                  </a:solidFill>
                  <a:latin typeface="+mn-lt"/>
                  <a:cs typeface="Calibri" panose="020F0502020204030204" pitchFamily="34" charset="0"/>
                </a:rPr>
                <a:t>24</a:t>
              </a:r>
            </a:p>
          </p:txBody>
        </p:sp>
        <p:sp>
          <p:nvSpPr>
            <p:cNvPr id="319" name="Rectangle 189">
              <a:extLst>
                <a:ext uri="{FF2B5EF4-FFF2-40B4-BE49-F238E27FC236}">
                  <a16:creationId xmlns:a16="http://schemas.microsoft.com/office/drawing/2014/main" id="{28FDC0CD-B356-4119-B3FA-BC8B3A2D8A23}"/>
                </a:ext>
              </a:extLst>
            </p:cNvPr>
            <p:cNvSpPr>
              <a:spLocks noChangeArrowheads="1"/>
            </p:cNvSpPr>
            <p:nvPr/>
          </p:nvSpPr>
          <p:spPr bwMode="auto">
            <a:xfrm>
              <a:off x="1292315" y="3486349"/>
              <a:ext cx="91687"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8</a:t>
              </a:r>
            </a:p>
          </p:txBody>
        </p:sp>
        <p:sp>
          <p:nvSpPr>
            <p:cNvPr id="320" name="Rectangle 189">
              <a:extLst>
                <a:ext uri="{FF2B5EF4-FFF2-40B4-BE49-F238E27FC236}">
                  <a16:creationId xmlns:a16="http://schemas.microsoft.com/office/drawing/2014/main" id="{CD492866-9C73-466F-BFF4-2EB8A115D5BB}"/>
                </a:ext>
              </a:extLst>
            </p:cNvPr>
            <p:cNvSpPr>
              <a:spLocks noChangeArrowheads="1"/>
            </p:cNvSpPr>
            <p:nvPr/>
          </p:nvSpPr>
          <p:spPr bwMode="auto">
            <a:xfrm>
              <a:off x="1206720" y="3191053"/>
              <a:ext cx="177282" cy="18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200" dirty="0">
                  <a:solidFill>
                    <a:srgbClr val="515151"/>
                  </a:solidFill>
                  <a:latin typeface="+mn-lt"/>
                  <a:cs typeface="Calibri" panose="020F0502020204030204" pitchFamily="34" charset="0"/>
                </a:rPr>
                <a:t>10</a:t>
              </a:r>
            </a:p>
          </p:txBody>
        </p:sp>
        <p:sp>
          <p:nvSpPr>
            <p:cNvPr id="321" name="Oval 150">
              <a:extLst>
                <a:ext uri="{FF2B5EF4-FFF2-40B4-BE49-F238E27FC236}">
                  <a16:creationId xmlns:a16="http://schemas.microsoft.com/office/drawing/2014/main" id="{C339872A-4280-4D4F-BE81-84DD0011EE19}"/>
                </a:ext>
              </a:extLst>
            </p:cNvPr>
            <p:cNvSpPr/>
            <p:nvPr/>
          </p:nvSpPr>
          <p:spPr bwMode="auto">
            <a:xfrm>
              <a:off x="1648626" y="4703280"/>
              <a:ext cx="101442" cy="98922"/>
            </a:xfrm>
            <a:prstGeom prst="ellipse">
              <a:avLst/>
            </a:prstGeom>
            <a:solidFill>
              <a:schemeClr val="accent3"/>
            </a:solid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324" name="Straight Connector 153">
              <a:extLst>
                <a:ext uri="{FF2B5EF4-FFF2-40B4-BE49-F238E27FC236}">
                  <a16:creationId xmlns:a16="http://schemas.microsoft.com/office/drawing/2014/main" id="{3FB646DF-18F6-4727-B6BB-248BA187A131}"/>
                </a:ext>
              </a:extLst>
            </p:cNvPr>
            <p:cNvCxnSpPr>
              <a:cxnSpLocks/>
              <a:stCxn id="322" idx="3"/>
            </p:cNvCxnSpPr>
            <p:nvPr/>
          </p:nvCxnSpPr>
          <p:spPr bwMode="auto">
            <a:xfrm flipH="1">
              <a:off x="1733883" y="3997500"/>
              <a:ext cx="843800" cy="739024"/>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325" name="Straight Connector 154">
              <a:extLst>
                <a:ext uri="{FF2B5EF4-FFF2-40B4-BE49-F238E27FC236}">
                  <a16:creationId xmlns:a16="http://schemas.microsoft.com/office/drawing/2014/main" id="{E4F7F0CA-B0FD-4EB2-BE7E-EFC366C79221}"/>
                </a:ext>
              </a:extLst>
            </p:cNvPr>
            <p:cNvCxnSpPr>
              <a:cxnSpLocks/>
            </p:cNvCxnSpPr>
            <p:nvPr/>
          </p:nvCxnSpPr>
          <p:spPr bwMode="auto">
            <a:xfrm flipH="1">
              <a:off x="2658313" y="3892658"/>
              <a:ext cx="826992" cy="62796"/>
            </a:xfrm>
            <a:prstGeom prst="line">
              <a:avLst/>
            </a:prstGeom>
            <a:solidFill>
              <a:schemeClr val="accent1"/>
            </a:solidFill>
            <a:ln w="19050" cap="flat" cmpd="sng" algn="ctr">
              <a:solidFill>
                <a:schemeClr val="accent4"/>
              </a:solidFill>
              <a:prstDash val="solid"/>
              <a:round/>
              <a:headEnd type="none" w="med" len="med"/>
              <a:tailEnd type="none" w="med" len="med"/>
            </a:ln>
            <a:effectLst/>
          </p:spPr>
        </p:cxnSp>
        <p:sp>
          <p:nvSpPr>
            <p:cNvPr id="293" name="Rectangle 189">
              <a:extLst>
                <a:ext uri="{FF2B5EF4-FFF2-40B4-BE49-F238E27FC236}">
                  <a16:creationId xmlns:a16="http://schemas.microsoft.com/office/drawing/2014/main" id="{B59044B9-EB54-4478-BB62-05B58BC1DD59}"/>
                </a:ext>
              </a:extLst>
            </p:cNvPr>
            <p:cNvSpPr>
              <a:spLocks noChangeArrowheads="1"/>
            </p:cNvSpPr>
            <p:nvPr/>
          </p:nvSpPr>
          <p:spPr bwMode="auto">
            <a:xfrm rot="16200000">
              <a:off x="-134432" y="3977199"/>
              <a:ext cx="2077353" cy="16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b="1" dirty="0">
                  <a:solidFill>
                    <a:srgbClr val="515151"/>
                  </a:solidFill>
                  <a:latin typeface="+mn-lt"/>
                  <a:cs typeface="Calibri" panose="020F0502020204030204" pitchFamily="34" charset="0"/>
                </a:rPr>
                <a:t>Veränderung </a:t>
              </a:r>
              <a:br>
                <a:rPr lang="de-DE" sz="1200" b="1" dirty="0">
                  <a:solidFill>
                    <a:srgbClr val="515151"/>
                  </a:solidFill>
                  <a:latin typeface="+mn-lt"/>
                  <a:cs typeface="Calibri" panose="020F0502020204030204" pitchFamily="34" charset="0"/>
                </a:rPr>
              </a:br>
              <a:r>
                <a:rPr lang="de-de" sz="1200" b="1" dirty="0">
                  <a:solidFill>
                    <a:srgbClr val="515151"/>
                  </a:solidFill>
                  <a:latin typeface="+mn-lt"/>
                  <a:cs typeface="Calibri" panose="020F0502020204030204" pitchFamily="34" charset="0"/>
                </a:rPr>
                <a:t>ab Baseline</a:t>
              </a:r>
              <a:r>
                <a:rPr lang="de-DE" sz="1200" b="1" dirty="0">
                  <a:solidFill>
                    <a:srgbClr val="515151"/>
                  </a:solidFill>
                  <a:latin typeface="+mn-lt"/>
                  <a:cs typeface="Calibri" panose="020F0502020204030204" pitchFamily="34" charset="0"/>
                </a:rPr>
                <a:t> (%)</a:t>
              </a:r>
              <a:endParaRPr lang="de-de" sz="1200" b="1" dirty="0">
                <a:solidFill>
                  <a:srgbClr val="515151"/>
                </a:solidFill>
                <a:latin typeface="+mn-lt"/>
                <a:cs typeface="Calibri" panose="020F0502020204030204" pitchFamily="34" charset="0"/>
              </a:endParaRPr>
            </a:p>
          </p:txBody>
        </p:sp>
        <p:sp>
          <p:nvSpPr>
            <p:cNvPr id="294" name="Rectangle 189">
              <a:extLst>
                <a:ext uri="{FF2B5EF4-FFF2-40B4-BE49-F238E27FC236}">
                  <a16:creationId xmlns:a16="http://schemas.microsoft.com/office/drawing/2014/main" id="{2829DFF9-6586-4C8E-AA06-B8F4399153DC}"/>
                </a:ext>
              </a:extLst>
            </p:cNvPr>
            <p:cNvSpPr>
              <a:spLocks noChangeArrowheads="1"/>
            </p:cNvSpPr>
            <p:nvPr/>
          </p:nvSpPr>
          <p:spPr bwMode="auto">
            <a:xfrm>
              <a:off x="1550585" y="3034649"/>
              <a:ext cx="2022237" cy="31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400" b="1" dirty="0">
                  <a:solidFill>
                    <a:srgbClr val="515151"/>
                  </a:solidFill>
                  <a:latin typeface="+mn-lt"/>
                  <a:cs typeface="Calibri" panose="020F0502020204030204" pitchFamily="34" charset="0"/>
                </a:rPr>
                <a:t>BMD an</a:t>
              </a:r>
              <a:r>
                <a:rPr lang="de-DE" sz="1400" b="1" dirty="0">
                  <a:solidFill>
                    <a:srgbClr val="515151"/>
                  </a:solidFill>
                  <a:latin typeface="+mn-lt"/>
                  <a:cs typeface="Calibri" panose="020F0502020204030204" pitchFamily="34" charset="0"/>
                </a:rPr>
                <a:t> LWS</a:t>
              </a:r>
              <a:endParaRPr lang="de-de" sz="1400" b="1" dirty="0">
                <a:solidFill>
                  <a:srgbClr val="515151"/>
                </a:solidFill>
                <a:latin typeface="+mn-lt"/>
                <a:cs typeface="Calibri" panose="020F0502020204030204" pitchFamily="34" charset="0"/>
              </a:endParaRPr>
            </a:p>
          </p:txBody>
        </p:sp>
        <p:sp>
          <p:nvSpPr>
            <p:cNvPr id="296" name="Rectangle 189">
              <a:extLst>
                <a:ext uri="{FF2B5EF4-FFF2-40B4-BE49-F238E27FC236}">
                  <a16:creationId xmlns:a16="http://schemas.microsoft.com/office/drawing/2014/main" id="{BC6388F2-8C4E-4DC0-A460-549D14AF375C}"/>
                </a:ext>
              </a:extLst>
            </p:cNvPr>
            <p:cNvSpPr>
              <a:spLocks noChangeArrowheads="1"/>
            </p:cNvSpPr>
            <p:nvPr/>
          </p:nvSpPr>
          <p:spPr bwMode="auto">
            <a:xfrm>
              <a:off x="1629653" y="5316258"/>
              <a:ext cx="1898667" cy="2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de-de" sz="1200" b="1" dirty="0">
                  <a:solidFill>
                    <a:srgbClr val="515151"/>
                  </a:solidFill>
                  <a:latin typeface="+mn-lt"/>
                  <a:cs typeface="Calibri" panose="020F0502020204030204" pitchFamily="34" charset="0"/>
                </a:rPr>
                <a:t>Studienmonat </a:t>
              </a:r>
            </a:p>
          </p:txBody>
        </p:sp>
        <p:sp>
          <p:nvSpPr>
            <p:cNvPr id="309" name="Line 173">
              <a:extLst>
                <a:ext uri="{FF2B5EF4-FFF2-40B4-BE49-F238E27FC236}">
                  <a16:creationId xmlns:a16="http://schemas.microsoft.com/office/drawing/2014/main" id="{E546B51B-116A-4F55-8EE9-ACC86096189C}"/>
                </a:ext>
              </a:extLst>
            </p:cNvPr>
            <p:cNvSpPr>
              <a:spLocks noChangeAspect="1" noChangeShapeType="1"/>
            </p:cNvSpPr>
            <p:nvPr/>
          </p:nvSpPr>
          <p:spPr bwMode="auto">
            <a:xfrm rot="16200000">
              <a:off x="3487855" y="5115170"/>
              <a:ext cx="78699" cy="0"/>
            </a:xfrm>
            <a:prstGeom prst="line">
              <a:avLst/>
            </a:prstGeom>
            <a:noFill/>
            <a:ln w="12700" cap="flat">
              <a:solidFill>
                <a:srgbClr val="51515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b="1" dirty="0">
                <a:solidFill>
                  <a:srgbClr val="515151"/>
                </a:solidFill>
              </a:endParaRPr>
            </a:p>
          </p:txBody>
        </p:sp>
        <p:grpSp>
          <p:nvGrpSpPr>
            <p:cNvPr id="26" name="Gruppieren 25">
              <a:extLst>
                <a:ext uri="{FF2B5EF4-FFF2-40B4-BE49-F238E27FC236}">
                  <a16:creationId xmlns:a16="http://schemas.microsoft.com/office/drawing/2014/main" id="{EF553460-A5D8-4C62-89A1-159E35D7744A}"/>
                </a:ext>
              </a:extLst>
            </p:cNvPr>
            <p:cNvGrpSpPr/>
            <p:nvPr/>
          </p:nvGrpSpPr>
          <p:grpSpPr>
            <a:xfrm>
              <a:off x="3474787" y="3692788"/>
              <a:ext cx="107254" cy="368654"/>
              <a:chOff x="3512709" y="3634596"/>
              <a:chExt cx="93544" cy="293287"/>
            </a:xfrm>
            <a:solidFill>
              <a:schemeClr val="accent4"/>
            </a:solidFill>
          </p:grpSpPr>
          <p:sp>
            <p:nvSpPr>
              <p:cNvPr id="323" name="Oval 152">
                <a:extLst>
                  <a:ext uri="{FF2B5EF4-FFF2-40B4-BE49-F238E27FC236}">
                    <a16:creationId xmlns:a16="http://schemas.microsoft.com/office/drawing/2014/main" id="{D1316411-8151-4BDA-99C2-D540C6BF51F6}"/>
                  </a:ext>
                </a:extLst>
              </p:cNvPr>
              <p:cNvSpPr/>
              <p:nvPr/>
            </p:nvSpPr>
            <p:spPr bwMode="auto">
              <a:xfrm>
                <a:off x="3515244" y="3745187"/>
                <a:ext cx="88475" cy="78699"/>
              </a:xfrm>
              <a:prstGeom prst="ellipse">
                <a:avLst/>
              </a:prstGeom>
              <a:grpFill/>
              <a:ln w="19050" cap="flat" cmpd="sng" algn="ctr">
                <a:solidFill>
                  <a:schemeClr val="accent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grpSp>
            <p:nvGrpSpPr>
              <p:cNvPr id="25" name="Gruppieren 24">
                <a:extLst>
                  <a:ext uri="{FF2B5EF4-FFF2-40B4-BE49-F238E27FC236}">
                    <a16:creationId xmlns:a16="http://schemas.microsoft.com/office/drawing/2014/main" id="{3B54FE89-8028-41F0-B053-CD4731993E63}"/>
                  </a:ext>
                </a:extLst>
              </p:cNvPr>
              <p:cNvGrpSpPr/>
              <p:nvPr/>
            </p:nvGrpSpPr>
            <p:grpSpPr>
              <a:xfrm>
                <a:off x="3512709" y="3634596"/>
                <a:ext cx="93544" cy="293287"/>
                <a:chOff x="3512709" y="3634596"/>
                <a:chExt cx="93544" cy="293287"/>
              </a:xfrm>
              <a:grpFill/>
            </p:grpSpPr>
            <p:cxnSp>
              <p:nvCxnSpPr>
                <p:cNvPr id="301" name="Straight Connector 130">
                  <a:extLst>
                    <a:ext uri="{FF2B5EF4-FFF2-40B4-BE49-F238E27FC236}">
                      <a16:creationId xmlns:a16="http://schemas.microsoft.com/office/drawing/2014/main" id="{CAB69A5E-BC57-483C-BAE0-818C6C945303}"/>
                    </a:ext>
                  </a:extLst>
                </p:cNvPr>
                <p:cNvCxnSpPr>
                  <a:cxnSpLocks/>
                </p:cNvCxnSpPr>
                <p:nvPr/>
              </p:nvCxnSpPr>
              <p:spPr bwMode="auto">
                <a:xfrm>
                  <a:off x="3559481" y="3637928"/>
                  <a:ext cx="0" cy="288320"/>
                </a:xfrm>
                <a:prstGeom prst="line">
                  <a:avLst/>
                </a:prstGeom>
                <a:grpFill/>
                <a:ln w="19050" cap="flat" cmpd="sng" algn="ctr">
                  <a:solidFill>
                    <a:schemeClr val="accent4"/>
                  </a:solidFill>
                  <a:prstDash val="solid"/>
                  <a:round/>
                  <a:headEnd type="none" w="med" len="med"/>
                  <a:tailEnd type="none" w="med" len="med"/>
                </a:ln>
                <a:effectLst/>
              </p:spPr>
            </p:cxnSp>
            <p:cxnSp>
              <p:nvCxnSpPr>
                <p:cNvPr id="326" name="Straight Connector 155">
                  <a:extLst>
                    <a:ext uri="{FF2B5EF4-FFF2-40B4-BE49-F238E27FC236}">
                      <a16:creationId xmlns:a16="http://schemas.microsoft.com/office/drawing/2014/main" id="{90A37BC5-2AD8-4A84-9C5D-580B0C3C46AA}"/>
                    </a:ext>
                  </a:extLst>
                </p:cNvPr>
                <p:cNvCxnSpPr>
                  <a:cxnSpLocks/>
                </p:cNvCxnSpPr>
                <p:nvPr/>
              </p:nvCxnSpPr>
              <p:spPr bwMode="auto">
                <a:xfrm flipH="1">
                  <a:off x="3512709" y="3634596"/>
                  <a:ext cx="93544" cy="0"/>
                </a:xfrm>
                <a:prstGeom prst="line">
                  <a:avLst/>
                </a:prstGeom>
                <a:grpFill/>
                <a:ln w="19050" cap="flat" cmpd="sng" algn="ctr">
                  <a:solidFill>
                    <a:schemeClr val="accent4"/>
                  </a:solidFill>
                  <a:prstDash val="solid"/>
                  <a:round/>
                  <a:headEnd type="none" w="med" len="med"/>
                  <a:tailEnd type="none" w="med" len="med"/>
                </a:ln>
                <a:effectLst/>
              </p:spPr>
            </p:cxnSp>
            <p:cxnSp>
              <p:nvCxnSpPr>
                <p:cNvPr id="327" name="Straight Connector 156">
                  <a:extLst>
                    <a:ext uri="{FF2B5EF4-FFF2-40B4-BE49-F238E27FC236}">
                      <a16:creationId xmlns:a16="http://schemas.microsoft.com/office/drawing/2014/main" id="{CA85C528-B1B8-4EA7-AA40-F56BD9FF7090}"/>
                    </a:ext>
                  </a:extLst>
                </p:cNvPr>
                <p:cNvCxnSpPr>
                  <a:cxnSpLocks/>
                </p:cNvCxnSpPr>
                <p:nvPr/>
              </p:nvCxnSpPr>
              <p:spPr bwMode="auto">
                <a:xfrm flipH="1">
                  <a:off x="3512709" y="3927883"/>
                  <a:ext cx="93544" cy="0"/>
                </a:xfrm>
                <a:prstGeom prst="line">
                  <a:avLst/>
                </a:prstGeom>
                <a:grpFill/>
                <a:ln w="19050" cap="flat" cmpd="sng" algn="ctr">
                  <a:solidFill>
                    <a:schemeClr val="accent4"/>
                  </a:solidFill>
                  <a:prstDash val="solid"/>
                  <a:round/>
                  <a:headEnd type="none" w="med" len="med"/>
                  <a:tailEnd type="none" w="med" len="med"/>
                </a:ln>
                <a:effectLst/>
              </p:spPr>
            </p:cxnSp>
          </p:grpSp>
        </p:grpSp>
        <p:grpSp>
          <p:nvGrpSpPr>
            <p:cNvPr id="24" name="Gruppieren 23">
              <a:extLst>
                <a:ext uri="{FF2B5EF4-FFF2-40B4-BE49-F238E27FC236}">
                  <a16:creationId xmlns:a16="http://schemas.microsoft.com/office/drawing/2014/main" id="{AB99E82A-9746-4556-BDB7-94CC61C200A3}"/>
                </a:ext>
              </a:extLst>
            </p:cNvPr>
            <p:cNvGrpSpPr/>
            <p:nvPr/>
          </p:nvGrpSpPr>
          <p:grpSpPr>
            <a:xfrm>
              <a:off x="2557463" y="3808865"/>
              <a:ext cx="107254" cy="309016"/>
              <a:chOff x="2591722" y="3744577"/>
              <a:chExt cx="93544" cy="245841"/>
            </a:xfrm>
            <a:solidFill>
              <a:schemeClr val="accent3"/>
            </a:solidFill>
          </p:grpSpPr>
          <p:sp>
            <p:nvSpPr>
              <p:cNvPr id="322" name="Oval 151">
                <a:extLst>
                  <a:ext uri="{FF2B5EF4-FFF2-40B4-BE49-F238E27FC236}">
                    <a16:creationId xmlns:a16="http://schemas.microsoft.com/office/drawing/2014/main" id="{DDE6C215-D8F8-4AB9-BEE2-F3AFD18661B7}"/>
                  </a:ext>
                </a:extLst>
              </p:cNvPr>
              <p:cNvSpPr/>
              <p:nvPr/>
            </p:nvSpPr>
            <p:spPr bwMode="auto">
              <a:xfrm>
                <a:off x="2596400" y="3827474"/>
                <a:ext cx="88475" cy="78699"/>
              </a:xfrm>
              <a:prstGeom prst="ellipse">
                <a:avLst/>
              </a:prstGeom>
              <a:grp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515151"/>
                  </a:solidFill>
                  <a:effectLst/>
                </a:endParaRPr>
              </a:p>
            </p:txBody>
          </p:sp>
          <p:cxnSp>
            <p:nvCxnSpPr>
              <p:cNvPr id="328" name="Straight Connector 157">
                <a:extLst>
                  <a:ext uri="{FF2B5EF4-FFF2-40B4-BE49-F238E27FC236}">
                    <a16:creationId xmlns:a16="http://schemas.microsoft.com/office/drawing/2014/main" id="{45BAFD79-2B2B-47AE-967D-52102E461DF9}"/>
                  </a:ext>
                </a:extLst>
              </p:cNvPr>
              <p:cNvCxnSpPr>
                <a:cxnSpLocks/>
              </p:cNvCxnSpPr>
              <p:nvPr/>
            </p:nvCxnSpPr>
            <p:spPr bwMode="auto">
              <a:xfrm>
                <a:off x="2638883" y="3747908"/>
                <a:ext cx="0" cy="242510"/>
              </a:xfrm>
              <a:prstGeom prst="line">
                <a:avLst/>
              </a:prstGeom>
              <a:grpFill/>
              <a:ln w="19050" cap="flat" cmpd="sng" algn="ctr">
                <a:solidFill>
                  <a:schemeClr val="accent3"/>
                </a:solidFill>
                <a:prstDash val="solid"/>
                <a:round/>
                <a:headEnd type="none" w="med" len="med"/>
                <a:tailEnd type="none" w="med" len="med"/>
              </a:ln>
              <a:effectLst/>
            </p:spPr>
          </p:cxnSp>
          <p:cxnSp>
            <p:nvCxnSpPr>
              <p:cNvPr id="329" name="Straight Connector 158">
                <a:extLst>
                  <a:ext uri="{FF2B5EF4-FFF2-40B4-BE49-F238E27FC236}">
                    <a16:creationId xmlns:a16="http://schemas.microsoft.com/office/drawing/2014/main" id="{F29EF006-CF49-4FBE-A08E-5ABCFC8778A3}"/>
                  </a:ext>
                </a:extLst>
              </p:cNvPr>
              <p:cNvCxnSpPr>
                <a:cxnSpLocks/>
              </p:cNvCxnSpPr>
              <p:nvPr/>
            </p:nvCxnSpPr>
            <p:spPr bwMode="auto">
              <a:xfrm flipH="1">
                <a:off x="2591722" y="3744577"/>
                <a:ext cx="93544" cy="0"/>
              </a:xfrm>
              <a:prstGeom prst="line">
                <a:avLst/>
              </a:prstGeom>
              <a:grpFill/>
              <a:ln w="19050" cap="flat" cmpd="sng" algn="ctr">
                <a:solidFill>
                  <a:schemeClr val="accent3"/>
                </a:solidFill>
                <a:prstDash val="solid"/>
                <a:round/>
                <a:headEnd type="none" w="med" len="med"/>
                <a:tailEnd type="none" w="med" len="med"/>
              </a:ln>
              <a:effectLst/>
            </p:spPr>
          </p:cxnSp>
          <p:cxnSp>
            <p:nvCxnSpPr>
              <p:cNvPr id="330" name="Straight Connector 159">
                <a:extLst>
                  <a:ext uri="{FF2B5EF4-FFF2-40B4-BE49-F238E27FC236}">
                    <a16:creationId xmlns:a16="http://schemas.microsoft.com/office/drawing/2014/main" id="{CEB32410-0108-46CC-A427-C0073BB50B04}"/>
                  </a:ext>
                </a:extLst>
              </p:cNvPr>
              <p:cNvCxnSpPr>
                <a:cxnSpLocks/>
              </p:cNvCxnSpPr>
              <p:nvPr/>
            </p:nvCxnSpPr>
            <p:spPr bwMode="auto">
              <a:xfrm flipH="1">
                <a:off x="2591722" y="3987087"/>
                <a:ext cx="93544" cy="0"/>
              </a:xfrm>
              <a:prstGeom prst="line">
                <a:avLst/>
              </a:prstGeom>
              <a:grpFill/>
              <a:ln w="19050" cap="flat" cmpd="sng" algn="ctr">
                <a:solidFill>
                  <a:schemeClr val="accent3"/>
                </a:solidFill>
                <a:prstDash val="solid"/>
                <a:round/>
                <a:headEnd type="none" w="med" len="med"/>
                <a:tailEnd type="none" w="med" len="med"/>
              </a:ln>
              <a:effectLst/>
            </p:spPr>
          </p:cxnSp>
        </p:grpSp>
      </p:grpSp>
      <p:grpSp>
        <p:nvGrpSpPr>
          <p:cNvPr id="30" name="Gruppieren 29">
            <a:extLst>
              <a:ext uri="{FF2B5EF4-FFF2-40B4-BE49-F238E27FC236}">
                <a16:creationId xmlns:a16="http://schemas.microsoft.com/office/drawing/2014/main" id="{7D5D82D8-BF2D-48FE-94E1-100156FD282F}"/>
              </a:ext>
            </a:extLst>
          </p:cNvPr>
          <p:cNvGrpSpPr/>
          <p:nvPr/>
        </p:nvGrpSpPr>
        <p:grpSpPr>
          <a:xfrm>
            <a:off x="979319" y="5805408"/>
            <a:ext cx="3116959" cy="158609"/>
            <a:chOff x="1345294" y="5568833"/>
            <a:chExt cx="3116959" cy="158609"/>
          </a:xfrm>
        </p:grpSpPr>
        <p:sp>
          <p:nvSpPr>
            <p:cNvPr id="299" name="Rectangle 189">
              <a:extLst>
                <a:ext uri="{FF2B5EF4-FFF2-40B4-BE49-F238E27FC236}">
                  <a16:creationId xmlns:a16="http://schemas.microsoft.com/office/drawing/2014/main" id="{63FEDB14-E9B4-46D4-BB71-F15F9817549F}"/>
                </a:ext>
              </a:extLst>
            </p:cNvPr>
            <p:cNvSpPr>
              <a:spLocks noChangeArrowheads="1"/>
            </p:cNvSpPr>
            <p:nvPr/>
          </p:nvSpPr>
          <p:spPr bwMode="auto">
            <a:xfrm>
              <a:off x="1545045" y="5568833"/>
              <a:ext cx="1336161" cy="15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100" dirty="0">
                  <a:solidFill>
                    <a:srgbClr val="515151"/>
                  </a:solidFill>
                  <a:latin typeface="+mn-lt"/>
                  <a:cs typeface="Calibri" panose="020F0502020204030204" pitchFamily="34" charset="0"/>
                </a:rPr>
                <a:t>Denosumab (n = 93)</a:t>
              </a:r>
            </a:p>
          </p:txBody>
        </p:sp>
        <p:sp>
          <p:nvSpPr>
            <p:cNvPr id="300" name="Rectangle 189">
              <a:extLst>
                <a:ext uri="{FF2B5EF4-FFF2-40B4-BE49-F238E27FC236}">
                  <a16:creationId xmlns:a16="http://schemas.microsoft.com/office/drawing/2014/main" id="{F2331D39-C21A-484D-B00E-3A93DA62EC74}"/>
                </a:ext>
              </a:extLst>
            </p:cNvPr>
            <p:cNvSpPr>
              <a:spLocks noChangeArrowheads="1"/>
            </p:cNvSpPr>
            <p:nvPr/>
          </p:nvSpPr>
          <p:spPr bwMode="auto">
            <a:xfrm>
              <a:off x="3126091" y="5568833"/>
              <a:ext cx="1336162" cy="15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100" dirty="0">
                  <a:solidFill>
                    <a:srgbClr val="515151"/>
                  </a:solidFill>
                  <a:latin typeface="+mn-lt"/>
                  <a:cs typeface="Calibri" panose="020F0502020204030204" pitchFamily="34" charset="0"/>
                </a:rPr>
                <a:t>Alendronat (n = 82)</a:t>
              </a:r>
            </a:p>
          </p:txBody>
        </p:sp>
        <p:cxnSp>
          <p:nvCxnSpPr>
            <p:cNvPr id="28" name="Gerader Verbinder 27">
              <a:extLst>
                <a:ext uri="{FF2B5EF4-FFF2-40B4-BE49-F238E27FC236}">
                  <a16:creationId xmlns:a16="http://schemas.microsoft.com/office/drawing/2014/main" id="{B7E8B5F1-AFB5-4776-AEB4-D283FAAB33E8}"/>
                </a:ext>
              </a:extLst>
            </p:cNvPr>
            <p:cNvCxnSpPr>
              <a:cxnSpLocks/>
            </p:cNvCxnSpPr>
            <p:nvPr/>
          </p:nvCxnSpPr>
          <p:spPr bwMode="auto">
            <a:xfrm>
              <a:off x="1345294" y="5648379"/>
              <a:ext cx="134083"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334" name="Gerader Verbinder 333">
              <a:extLst>
                <a:ext uri="{FF2B5EF4-FFF2-40B4-BE49-F238E27FC236}">
                  <a16:creationId xmlns:a16="http://schemas.microsoft.com/office/drawing/2014/main" id="{CF738291-015E-4D5E-B214-58E067F75DAE}"/>
                </a:ext>
              </a:extLst>
            </p:cNvPr>
            <p:cNvCxnSpPr>
              <a:cxnSpLocks/>
            </p:cNvCxnSpPr>
            <p:nvPr/>
          </p:nvCxnSpPr>
          <p:spPr bwMode="auto">
            <a:xfrm>
              <a:off x="2927706" y="5648379"/>
              <a:ext cx="134083" cy="0"/>
            </a:xfrm>
            <a:prstGeom prst="line">
              <a:avLst/>
            </a:prstGeom>
            <a:solidFill>
              <a:schemeClr val="accent1"/>
            </a:solidFill>
            <a:ln w="19050" cap="flat" cmpd="sng" algn="ctr">
              <a:solidFill>
                <a:schemeClr val="accent4"/>
              </a:solidFill>
              <a:prstDash val="solid"/>
              <a:round/>
              <a:headEnd type="none" w="med" len="med"/>
              <a:tailEnd type="none" w="med" len="med"/>
            </a:ln>
            <a:effectLst/>
          </p:spPr>
        </p:cxnSp>
      </p:grpSp>
      <p:grpSp>
        <p:nvGrpSpPr>
          <p:cNvPr id="335" name="Gruppieren 334">
            <a:extLst>
              <a:ext uri="{FF2B5EF4-FFF2-40B4-BE49-F238E27FC236}">
                <a16:creationId xmlns:a16="http://schemas.microsoft.com/office/drawing/2014/main" id="{C9D1F3A9-29B7-4B53-BEE2-00E575261941}"/>
              </a:ext>
            </a:extLst>
          </p:cNvPr>
          <p:cNvGrpSpPr/>
          <p:nvPr/>
        </p:nvGrpSpPr>
        <p:grpSpPr>
          <a:xfrm>
            <a:off x="4760240" y="5805408"/>
            <a:ext cx="3256105" cy="158609"/>
            <a:chOff x="1345294" y="5568833"/>
            <a:chExt cx="3256105" cy="158609"/>
          </a:xfrm>
        </p:grpSpPr>
        <p:sp>
          <p:nvSpPr>
            <p:cNvPr id="336" name="Rectangle 189">
              <a:extLst>
                <a:ext uri="{FF2B5EF4-FFF2-40B4-BE49-F238E27FC236}">
                  <a16:creationId xmlns:a16="http://schemas.microsoft.com/office/drawing/2014/main" id="{7B158C16-7F9B-4A99-B6B0-3F55E0C16339}"/>
                </a:ext>
              </a:extLst>
            </p:cNvPr>
            <p:cNvSpPr>
              <a:spLocks noChangeArrowheads="1"/>
            </p:cNvSpPr>
            <p:nvPr/>
          </p:nvSpPr>
          <p:spPr bwMode="auto">
            <a:xfrm>
              <a:off x="1545045" y="5568833"/>
              <a:ext cx="1407972" cy="15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100" dirty="0">
                  <a:solidFill>
                    <a:srgbClr val="515151"/>
                  </a:solidFill>
                  <a:latin typeface="+mn-lt"/>
                  <a:cs typeface="Calibri" panose="020F0502020204030204" pitchFamily="34" charset="0"/>
                </a:rPr>
                <a:t>Denosumab (n = 109)</a:t>
              </a:r>
            </a:p>
          </p:txBody>
        </p:sp>
        <p:sp>
          <p:nvSpPr>
            <p:cNvPr id="337" name="Rectangle 189">
              <a:extLst>
                <a:ext uri="{FF2B5EF4-FFF2-40B4-BE49-F238E27FC236}">
                  <a16:creationId xmlns:a16="http://schemas.microsoft.com/office/drawing/2014/main" id="{E8D3B3F7-CF69-489D-8755-4B2316519D07}"/>
                </a:ext>
              </a:extLst>
            </p:cNvPr>
            <p:cNvSpPr>
              <a:spLocks noChangeArrowheads="1"/>
            </p:cNvSpPr>
            <p:nvPr/>
          </p:nvSpPr>
          <p:spPr bwMode="auto">
            <a:xfrm>
              <a:off x="3265237" y="5568833"/>
              <a:ext cx="1336162" cy="15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100" dirty="0">
                  <a:solidFill>
                    <a:srgbClr val="515151"/>
                  </a:solidFill>
                  <a:latin typeface="+mn-lt"/>
                  <a:cs typeface="Calibri" panose="020F0502020204030204" pitchFamily="34" charset="0"/>
                </a:rPr>
                <a:t>Alendronat (n = </a:t>
              </a:r>
              <a:r>
                <a:rPr lang="de-DE" sz="1100" dirty="0">
                  <a:solidFill>
                    <a:srgbClr val="515151"/>
                  </a:solidFill>
                  <a:latin typeface="+mn-lt"/>
                  <a:cs typeface="Calibri" panose="020F0502020204030204" pitchFamily="34" charset="0"/>
                </a:rPr>
                <a:t>9</a:t>
              </a:r>
              <a:r>
                <a:rPr lang="de-de" sz="1100" dirty="0">
                  <a:solidFill>
                    <a:srgbClr val="515151"/>
                  </a:solidFill>
                  <a:latin typeface="+mn-lt"/>
                  <a:cs typeface="Calibri" panose="020F0502020204030204" pitchFamily="34" charset="0"/>
                </a:rPr>
                <a:t>2)</a:t>
              </a:r>
            </a:p>
          </p:txBody>
        </p:sp>
        <p:cxnSp>
          <p:nvCxnSpPr>
            <p:cNvPr id="338" name="Gerader Verbinder 337">
              <a:extLst>
                <a:ext uri="{FF2B5EF4-FFF2-40B4-BE49-F238E27FC236}">
                  <a16:creationId xmlns:a16="http://schemas.microsoft.com/office/drawing/2014/main" id="{8C1E9484-7884-44C1-A18C-04F49E4481D9}"/>
                </a:ext>
              </a:extLst>
            </p:cNvPr>
            <p:cNvCxnSpPr>
              <a:cxnSpLocks/>
            </p:cNvCxnSpPr>
            <p:nvPr/>
          </p:nvCxnSpPr>
          <p:spPr bwMode="auto">
            <a:xfrm>
              <a:off x="1345294" y="5648379"/>
              <a:ext cx="134083"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339" name="Gerader Verbinder 338">
              <a:extLst>
                <a:ext uri="{FF2B5EF4-FFF2-40B4-BE49-F238E27FC236}">
                  <a16:creationId xmlns:a16="http://schemas.microsoft.com/office/drawing/2014/main" id="{D785BE21-18B2-4AC5-83A5-2E4AAF2ED89D}"/>
                </a:ext>
              </a:extLst>
            </p:cNvPr>
            <p:cNvCxnSpPr>
              <a:cxnSpLocks/>
            </p:cNvCxnSpPr>
            <p:nvPr/>
          </p:nvCxnSpPr>
          <p:spPr bwMode="auto">
            <a:xfrm>
              <a:off x="3067304" y="5648379"/>
              <a:ext cx="134083" cy="0"/>
            </a:xfrm>
            <a:prstGeom prst="line">
              <a:avLst/>
            </a:prstGeom>
            <a:solidFill>
              <a:schemeClr val="accent1"/>
            </a:solidFill>
            <a:ln w="19050" cap="flat" cmpd="sng" algn="ctr">
              <a:solidFill>
                <a:schemeClr val="accent4"/>
              </a:solidFill>
              <a:prstDash val="solid"/>
              <a:round/>
              <a:headEnd type="none" w="med" len="med"/>
              <a:tailEnd type="none" w="med" len="med"/>
            </a:ln>
            <a:effectLst/>
          </p:spPr>
        </p:cxnSp>
      </p:grpSp>
      <p:grpSp>
        <p:nvGrpSpPr>
          <p:cNvPr id="340" name="Gruppieren 339">
            <a:extLst>
              <a:ext uri="{FF2B5EF4-FFF2-40B4-BE49-F238E27FC236}">
                <a16:creationId xmlns:a16="http://schemas.microsoft.com/office/drawing/2014/main" id="{564BC6BB-6A99-40B3-914E-6AFA9D3B30AA}"/>
              </a:ext>
            </a:extLst>
          </p:cNvPr>
          <p:cNvGrpSpPr/>
          <p:nvPr/>
        </p:nvGrpSpPr>
        <p:grpSpPr>
          <a:xfrm>
            <a:off x="8726998" y="5805408"/>
            <a:ext cx="3256105" cy="158609"/>
            <a:chOff x="1345294" y="5568833"/>
            <a:chExt cx="3256105" cy="158609"/>
          </a:xfrm>
        </p:grpSpPr>
        <p:sp>
          <p:nvSpPr>
            <p:cNvPr id="341" name="Rectangle 189">
              <a:extLst>
                <a:ext uri="{FF2B5EF4-FFF2-40B4-BE49-F238E27FC236}">
                  <a16:creationId xmlns:a16="http://schemas.microsoft.com/office/drawing/2014/main" id="{4634020C-C16C-455F-8C55-B750161AC12A}"/>
                </a:ext>
              </a:extLst>
            </p:cNvPr>
            <p:cNvSpPr>
              <a:spLocks noChangeArrowheads="1"/>
            </p:cNvSpPr>
            <p:nvPr/>
          </p:nvSpPr>
          <p:spPr bwMode="auto">
            <a:xfrm>
              <a:off x="1545045" y="5568833"/>
              <a:ext cx="1407972" cy="15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100" dirty="0">
                  <a:solidFill>
                    <a:srgbClr val="515151"/>
                  </a:solidFill>
                  <a:latin typeface="+mn-lt"/>
                  <a:cs typeface="Calibri" panose="020F0502020204030204" pitchFamily="34" charset="0"/>
                </a:rPr>
                <a:t>Denosumab (n = 6)</a:t>
              </a:r>
            </a:p>
          </p:txBody>
        </p:sp>
        <p:sp>
          <p:nvSpPr>
            <p:cNvPr id="342" name="Rectangle 189">
              <a:extLst>
                <a:ext uri="{FF2B5EF4-FFF2-40B4-BE49-F238E27FC236}">
                  <a16:creationId xmlns:a16="http://schemas.microsoft.com/office/drawing/2014/main" id="{CE6E0709-918B-4B1C-AA73-6ADB246257E4}"/>
                </a:ext>
              </a:extLst>
            </p:cNvPr>
            <p:cNvSpPr>
              <a:spLocks noChangeArrowheads="1"/>
            </p:cNvSpPr>
            <p:nvPr/>
          </p:nvSpPr>
          <p:spPr bwMode="auto">
            <a:xfrm>
              <a:off x="3265237" y="5568833"/>
              <a:ext cx="1336162" cy="15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sz="1100" dirty="0">
                  <a:solidFill>
                    <a:srgbClr val="515151"/>
                  </a:solidFill>
                  <a:latin typeface="+mn-lt"/>
                  <a:cs typeface="Calibri" panose="020F0502020204030204" pitchFamily="34" charset="0"/>
                </a:rPr>
                <a:t>Zole</a:t>
              </a:r>
              <a:r>
                <a:rPr lang="de-de" sz="1100" dirty="0">
                  <a:solidFill>
                    <a:srgbClr val="515151"/>
                  </a:solidFill>
                  <a:latin typeface="+mn-lt"/>
                  <a:cs typeface="Calibri" panose="020F0502020204030204" pitchFamily="34" charset="0"/>
                </a:rPr>
                <a:t>dronat (n = </a:t>
              </a:r>
              <a:r>
                <a:rPr lang="de-DE" sz="1100" dirty="0">
                  <a:solidFill>
                    <a:srgbClr val="515151"/>
                  </a:solidFill>
                  <a:latin typeface="+mn-lt"/>
                  <a:cs typeface="Calibri" panose="020F0502020204030204" pitchFamily="34" charset="0"/>
                </a:rPr>
                <a:t>6</a:t>
              </a:r>
              <a:r>
                <a:rPr lang="de-de" sz="1100" dirty="0">
                  <a:solidFill>
                    <a:srgbClr val="515151"/>
                  </a:solidFill>
                  <a:latin typeface="+mn-lt"/>
                  <a:cs typeface="Calibri" panose="020F0502020204030204" pitchFamily="34" charset="0"/>
                </a:rPr>
                <a:t>)</a:t>
              </a:r>
            </a:p>
          </p:txBody>
        </p:sp>
        <p:cxnSp>
          <p:nvCxnSpPr>
            <p:cNvPr id="343" name="Gerader Verbinder 342">
              <a:extLst>
                <a:ext uri="{FF2B5EF4-FFF2-40B4-BE49-F238E27FC236}">
                  <a16:creationId xmlns:a16="http://schemas.microsoft.com/office/drawing/2014/main" id="{87DA73E8-715D-4932-BCF6-E7CB6243B3E1}"/>
                </a:ext>
              </a:extLst>
            </p:cNvPr>
            <p:cNvCxnSpPr>
              <a:cxnSpLocks/>
            </p:cNvCxnSpPr>
            <p:nvPr/>
          </p:nvCxnSpPr>
          <p:spPr bwMode="auto">
            <a:xfrm>
              <a:off x="1345294" y="5648379"/>
              <a:ext cx="134083" cy="0"/>
            </a:xfrm>
            <a:prstGeom prst="line">
              <a:avLst/>
            </a:prstGeom>
            <a:solidFill>
              <a:schemeClr val="accent1"/>
            </a:solidFill>
            <a:ln w="19050" cap="flat" cmpd="sng" algn="ctr">
              <a:solidFill>
                <a:schemeClr val="accent3"/>
              </a:solidFill>
              <a:prstDash val="solid"/>
              <a:round/>
              <a:headEnd type="none" w="med" len="med"/>
              <a:tailEnd type="none" w="med" len="med"/>
            </a:ln>
            <a:effectLst/>
          </p:spPr>
        </p:cxnSp>
        <p:cxnSp>
          <p:nvCxnSpPr>
            <p:cNvPr id="344" name="Gerader Verbinder 343">
              <a:extLst>
                <a:ext uri="{FF2B5EF4-FFF2-40B4-BE49-F238E27FC236}">
                  <a16:creationId xmlns:a16="http://schemas.microsoft.com/office/drawing/2014/main" id="{1D8B8A84-D9D5-483F-8748-71A7DA568546}"/>
                </a:ext>
              </a:extLst>
            </p:cNvPr>
            <p:cNvCxnSpPr>
              <a:cxnSpLocks/>
            </p:cNvCxnSpPr>
            <p:nvPr/>
          </p:nvCxnSpPr>
          <p:spPr bwMode="auto">
            <a:xfrm>
              <a:off x="3067304" y="5648379"/>
              <a:ext cx="134083" cy="0"/>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grpSp>
      <p:sp>
        <p:nvSpPr>
          <p:cNvPr id="174" name="Freihandform 11">
            <a:extLst>
              <a:ext uri="{FF2B5EF4-FFF2-40B4-BE49-F238E27FC236}">
                <a16:creationId xmlns:a16="http://schemas.microsoft.com/office/drawing/2014/main" id="{5A72EB70-5A50-46B2-9B6E-B96229477360}"/>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spc="-10" dirty="0">
                <a:solidFill>
                  <a:srgbClr val="3B839F"/>
                </a:solidFill>
              </a:rPr>
              <a:t>Bei geeigneter Folgebehandlung kann die BMD auch nach Absetzen von Denosumab erhalten werden.</a:t>
            </a:r>
          </a:p>
        </p:txBody>
      </p:sp>
    </p:spTree>
    <p:extLst>
      <p:ext uri="{BB962C8B-B14F-4D97-AF65-F5344CB8AC3E}">
        <p14:creationId xmlns:p14="http://schemas.microsoft.com/office/powerpoint/2010/main" val="244926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nhaltsplatzhalter 29">
            <a:extLst>
              <a:ext uri="{FF2B5EF4-FFF2-40B4-BE49-F238E27FC236}">
                <a16:creationId xmlns:a16="http://schemas.microsoft.com/office/drawing/2014/main" id="{0377564A-EEFB-4B27-AE7D-C4033974772C}"/>
              </a:ext>
            </a:extLst>
          </p:cNvPr>
          <p:cNvSpPr>
            <a:spLocks noGrp="1"/>
          </p:cNvSpPr>
          <p:nvPr>
            <p:ph idx="1"/>
          </p:nvPr>
        </p:nvSpPr>
        <p:spPr>
          <a:xfrm>
            <a:off x="673100" y="4449471"/>
            <a:ext cx="11118851" cy="1717968"/>
          </a:xfrm>
        </p:spPr>
        <p:txBody>
          <a:bodyPr/>
          <a:lstStyle/>
          <a:p>
            <a:pPr>
              <a:spcBef>
                <a:spcPts val="400"/>
              </a:spcBef>
            </a:pPr>
            <a:r>
              <a:rPr lang="de-DE" sz="1600" b="1" dirty="0"/>
              <a:t>Primärer Endpunkt: </a:t>
            </a:r>
            <a:r>
              <a:rPr lang="de-DE" sz="1600" dirty="0"/>
              <a:t>Veränderung der BMD an der LWS in den beiden Gruppen nach 12 und 24 Monaten </a:t>
            </a:r>
          </a:p>
          <a:p>
            <a:pPr>
              <a:spcBef>
                <a:spcPts val="400"/>
              </a:spcBef>
            </a:pPr>
            <a:r>
              <a:rPr lang="de-DE" sz="1600" b="1" dirty="0"/>
              <a:t>Sekundäre Endpunkte: </a:t>
            </a:r>
          </a:p>
          <a:p>
            <a:pPr marL="446088" indent="-176213" eaLnBrk="1" hangingPunct="1">
              <a:lnSpc>
                <a:spcPct val="100000"/>
              </a:lnSpc>
              <a:spcBef>
                <a:spcPts val="400"/>
              </a:spcBef>
              <a:spcAft>
                <a:spcPts val="0"/>
              </a:spcAft>
              <a:buClr>
                <a:schemeClr val="tx1"/>
              </a:buClr>
              <a:buSzPct val="75000"/>
              <a:buFont typeface="Symbol" panose="05050102010706020507" pitchFamily="18" charset="2"/>
              <a:buChar char="-"/>
              <a:tabLst>
                <a:tab pos="177800" algn="l"/>
              </a:tabLst>
              <a:defRPr/>
            </a:pPr>
            <a:r>
              <a:rPr lang="de-DE" sz="1400" kern="1200" dirty="0"/>
              <a:t>Veränderung der BMD am Schenkelhals in den beiden Gruppen nach 12–24 Monaten</a:t>
            </a:r>
          </a:p>
          <a:p>
            <a:pPr marL="446088" indent="-176213" eaLnBrk="1" hangingPunct="1">
              <a:lnSpc>
                <a:spcPct val="100000"/>
              </a:lnSpc>
              <a:spcBef>
                <a:spcPts val="400"/>
              </a:spcBef>
              <a:spcAft>
                <a:spcPts val="0"/>
              </a:spcAft>
              <a:buClr>
                <a:schemeClr val="tx1"/>
              </a:buClr>
              <a:buSzPct val="75000"/>
              <a:buFont typeface="Symbol" panose="05050102010706020507" pitchFamily="18" charset="2"/>
              <a:buChar char="-"/>
              <a:tabLst>
                <a:tab pos="177800" algn="l"/>
              </a:tabLst>
              <a:defRPr/>
            </a:pPr>
            <a:r>
              <a:rPr lang="de-DE" sz="1400" kern="1200" dirty="0"/>
              <a:t>Unterschied der BTM zwischen den beiden Gruppen und Zusammenhang zwischen BTM-Spiegeln und Veränderung der BMD</a:t>
            </a:r>
          </a:p>
          <a:p>
            <a:pPr marL="446088" indent="-176213" eaLnBrk="1" hangingPunct="1">
              <a:lnSpc>
                <a:spcPct val="100000"/>
              </a:lnSpc>
              <a:spcBef>
                <a:spcPts val="400"/>
              </a:spcBef>
              <a:spcAft>
                <a:spcPts val="0"/>
              </a:spcAft>
              <a:buClr>
                <a:schemeClr val="tx1"/>
              </a:buClr>
              <a:buSzPct val="75000"/>
              <a:buFont typeface="Symbol" panose="05050102010706020507" pitchFamily="18" charset="2"/>
              <a:buChar char="-"/>
              <a:tabLst>
                <a:tab pos="177800" algn="l"/>
              </a:tabLst>
              <a:defRPr/>
            </a:pPr>
            <a:r>
              <a:rPr lang="de-DE" sz="1400" kern="1200" dirty="0"/>
              <a:t>Unterschiede bei der Veränderung der BMD an LWS und Schenkelhals zwischen den beiden Gruppen vor und nach dem Absetzen</a:t>
            </a:r>
          </a:p>
          <a:p>
            <a:pPr>
              <a:spcBef>
                <a:spcPts val="400"/>
              </a:spcBef>
            </a:pPr>
            <a:r>
              <a:rPr lang="de-DE" sz="1600" b="1" dirty="0"/>
              <a:t>Exploratorische Variablen: </a:t>
            </a:r>
            <a:r>
              <a:rPr lang="de-DE" sz="1600" dirty="0"/>
              <a:t>Inzidenz neuer Wirbelfrakturen (klinisch und morphometrisch)</a:t>
            </a:r>
          </a:p>
        </p:txBody>
      </p:sp>
      <p:sp>
        <p:nvSpPr>
          <p:cNvPr id="5" name="Title 4">
            <a:extLst>
              <a:ext uri="{FF2B5EF4-FFF2-40B4-BE49-F238E27FC236}">
                <a16:creationId xmlns:a16="http://schemas.microsoft.com/office/drawing/2014/main" id="{9C932C7E-E071-433A-84F2-5435E1E2E796}"/>
              </a:ext>
            </a:extLst>
          </p:cNvPr>
          <p:cNvSpPr>
            <a:spLocks noGrp="1"/>
          </p:cNvSpPr>
          <p:nvPr>
            <p:ph type="title"/>
          </p:nvPr>
        </p:nvSpPr>
        <p:spPr/>
        <p:txBody>
          <a:bodyPr/>
          <a:lstStyle/>
          <a:p>
            <a:r>
              <a:rPr lang="de-de" b="1" dirty="0"/>
              <a:t>Evaluierung der Wirkung von </a:t>
            </a:r>
            <a:r>
              <a:rPr lang="de-DE" b="1" dirty="0"/>
              <a:t>einer</a:t>
            </a:r>
            <a:r>
              <a:rPr lang="de-de" b="1" dirty="0"/>
              <a:t> Z</a:t>
            </a:r>
            <a:r>
              <a:rPr lang="de-DE" b="1" dirty="0"/>
              <a:t>oledronat-Dosis</a:t>
            </a:r>
            <a:r>
              <a:rPr lang="de-de" b="1" dirty="0"/>
              <a:t> nach Erreichen osteopenischer Werte im Vergleich zu </a:t>
            </a:r>
            <a:r>
              <a:rPr lang="de-DE" b="1" dirty="0"/>
              <a:t>2</a:t>
            </a:r>
            <a:r>
              <a:rPr lang="de-de" b="1" dirty="0"/>
              <a:t> zusätzlichen Dosen D</a:t>
            </a:r>
            <a:r>
              <a:rPr lang="de-DE" b="1" dirty="0"/>
              <a:t>enosu</a:t>
            </a:r>
            <a:r>
              <a:rPr lang="de-de" b="1" dirty="0"/>
              <a:t>mab</a:t>
            </a:r>
          </a:p>
        </p:txBody>
      </p:sp>
      <p:sp>
        <p:nvSpPr>
          <p:cNvPr id="3" name="Text Placeholder 2">
            <a:extLst>
              <a:ext uri="{FF2B5EF4-FFF2-40B4-BE49-F238E27FC236}">
                <a16:creationId xmlns:a16="http://schemas.microsoft.com/office/drawing/2014/main" id="{401BAC35-1CB8-497E-B655-4DF7EC2B77B1}"/>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a:t>
            </a:r>
            <a:r>
              <a:rPr lang="en-US" sz="800" dirty="0"/>
              <a:t>BTM = </a:t>
            </a:r>
            <a:r>
              <a:rPr lang="de-DE" sz="800" dirty="0"/>
              <a:t>Knochenumbaumarker</a:t>
            </a:r>
            <a:r>
              <a:rPr lang="en-US" sz="800" dirty="0"/>
              <a:t> (bone turnover marker), </a:t>
            </a:r>
            <a:r>
              <a:rPr lang="de-DE" sz="800" dirty="0"/>
              <a:t>Dmab= Denosumab, IE = internationale Einheit, i. v. = intravenös, LWS = Lendenwirbelsäule, </a:t>
            </a:r>
            <a:r>
              <a:rPr lang="fr-FR" sz="800" dirty="0"/>
              <a:t>Q6M = </a:t>
            </a:r>
            <a:r>
              <a:rPr lang="de-DE" sz="800" dirty="0"/>
              <a:t>alle 6 Monate</a:t>
            </a:r>
            <a:r>
              <a:rPr lang="fr-FR" sz="800" dirty="0"/>
              <a:t>, </a:t>
            </a:r>
            <a:r>
              <a:rPr lang="de-DE" sz="800" dirty="0"/>
              <a:t>s. c. = subkutan, ZOL = Zoledronat.</a:t>
            </a:r>
          </a:p>
          <a:p>
            <a:r>
              <a:rPr lang="de-de" dirty="0">
                <a:solidFill>
                  <a:srgbClr val="3B839F"/>
                </a:solidFill>
              </a:rPr>
              <a:t>Anastasilakis AD et al. J Bone Miner Res 2019;</a:t>
            </a:r>
            <a:r>
              <a:rPr lang="de-DE" dirty="0">
                <a:solidFill>
                  <a:srgbClr val="3B839F"/>
                </a:solidFill>
              </a:rPr>
              <a:t> </a:t>
            </a:r>
            <a:r>
              <a:rPr lang="de-de" dirty="0">
                <a:solidFill>
                  <a:srgbClr val="3B839F"/>
                </a:solidFill>
              </a:rPr>
              <a:t>34:</a:t>
            </a:r>
            <a:r>
              <a:rPr lang="de-DE" dirty="0">
                <a:solidFill>
                  <a:srgbClr val="3B839F"/>
                </a:solidFill>
              </a:rPr>
              <a:t> </a:t>
            </a:r>
            <a:r>
              <a:rPr lang="de-de" dirty="0">
                <a:solidFill>
                  <a:srgbClr val="3B839F"/>
                </a:solidFill>
              </a:rPr>
              <a:t>2220–8.</a:t>
            </a:r>
          </a:p>
        </p:txBody>
      </p:sp>
      <p:grpSp>
        <p:nvGrpSpPr>
          <p:cNvPr id="84" name="Gruppieren 83">
            <a:extLst>
              <a:ext uri="{FF2B5EF4-FFF2-40B4-BE49-F238E27FC236}">
                <a16:creationId xmlns:a16="http://schemas.microsoft.com/office/drawing/2014/main" id="{F94D5D79-E864-4325-824A-02AAC6F46791}"/>
              </a:ext>
            </a:extLst>
          </p:cNvPr>
          <p:cNvGrpSpPr/>
          <p:nvPr/>
        </p:nvGrpSpPr>
        <p:grpSpPr>
          <a:xfrm>
            <a:off x="592171" y="1257358"/>
            <a:ext cx="11067068" cy="2785561"/>
            <a:chOff x="592171" y="1353340"/>
            <a:chExt cx="11067068" cy="2785561"/>
          </a:xfrm>
        </p:grpSpPr>
        <p:cxnSp>
          <p:nvCxnSpPr>
            <p:cNvPr id="52" name="Straight Connector 10">
              <a:extLst>
                <a:ext uri="{FF2B5EF4-FFF2-40B4-BE49-F238E27FC236}">
                  <a16:creationId xmlns:a16="http://schemas.microsoft.com/office/drawing/2014/main" id="{9DC9C20C-CAE0-4D54-8EF2-C2BACA01A67B}"/>
                </a:ext>
              </a:extLst>
            </p:cNvPr>
            <p:cNvCxnSpPr>
              <a:cxnSpLocks/>
            </p:cNvCxnSpPr>
            <p:nvPr/>
          </p:nvCxnSpPr>
          <p:spPr>
            <a:xfrm>
              <a:off x="8895272" y="2273997"/>
              <a:ext cx="0" cy="1780754"/>
            </a:xfrm>
            <a:prstGeom prst="line">
              <a:avLst/>
            </a:prstGeom>
            <a:ln w="19050" cap="flat" cmpd="sng" algn="ctr">
              <a:solidFill>
                <a:srgbClr val="51515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4" name="Group 11">
              <a:extLst>
                <a:ext uri="{FF2B5EF4-FFF2-40B4-BE49-F238E27FC236}">
                  <a16:creationId xmlns:a16="http://schemas.microsoft.com/office/drawing/2014/main" id="{EF3692CE-07B4-4F08-9737-2F31C05C6B3A}"/>
                </a:ext>
              </a:extLst>
            </p:cNvPr>
            <p:cNvGrpSpPr/>
            <p:nvPr/>
          </p:nvGrpSpPr>
          <p:grpSpPr>
            <a:xfrm>
              <a:off x="2642271" y="1935443"/>
              <a:ext cx="3152778" cy="354999"/>
              <a:chOff x="-607652" y="1165041"/>
              <a:chExt cx="1804656" cy="203202"/>
            </a:xfrm>
          </p:grpSpPr>
          <p:cxnSp>
            <p:nvCxnSpPr>
              <p:cNvPr id="44" name="Straight Arrow Connector 14">
                <a:extLst>
                  <a:ext uri="{FF2B5EF4-FFF2-40B4-BE49-F238E27FC236}">
                    <a16:creationId xmlns:a16="http://schemas.microsoft.com/office/drawing/2014/main" id="{AB9FDA4B-CC4D-4B04-AF5B-F94BFE594D20}"/>
                  </a:ext>
                </a:extLst>
              </p:cNvPr>
              <p:cNvCxnSpPr>
                <a:cxnSpLocks/>
              </p:cNvCxnSpPr>
              <p:nvPr/>
            </p:nvCxnSpPr>
            <p:spPr>
              <a:xfrm>
                <a:off x="-607652" y="1368243"/>
                <a:ext cx="1804656"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15">
                <a:extLst>
                  <a:ext uri="{FF2B5EF4-FFF2-40B4-BE49-F238E27FC236}">
                    <a16:creationId xmlns:a16="http://schemas.microsoft.com/office/drawing/2014/main" id="{80519033-B237-4FCD-ACF2-BEE7486ABBC3}"/>
                  </a:ext>
                </a:extLst>
              </p:cNvPr>
              <p:cNvSpPr txBox="1"/>
              <p:nvPr/>
            </p:nvSpPr>
            <p:spPr>
              <a:xfrm>
                <a:off x="-601963" y="1165041"/>
                <a:ext cx="1770892" cy="193789"/>
              </a:xfrm>
              <a:prstGeom prst="rect">
                <a:avLst/>
              </a:prstGeom>
              <a:noFill/>
            </p:spPr>
            <p:txBody>
              <a:bodyPr wrap="square" rtlCol="0">
                <a:spAutoFit/>
              </a:bodyPr>
              <a:lstStyle/>
              <a:p>
                <a:pPr algn="ctr" defTabSz="727272">
                  <a:defRPr/>
                </a:pPr>
                <a:r>
                  <a:rPr lang="de-DE" sz="1600" b="1" dirty="0">
                    <a:solidFill>
                      <a:srgbClr val="515151"/>
                    </a:solidFill>
                  </a:rPr>
                  <a:t>durchschnittlich 2,2 Jahre</a:t>
                </a:r>
              </a:p>
            </p:txBody>
          </p:sp>
        </p:grpSp>
        <p:sp>
          <p:nvSpPr>
            <p:cNvPr id="36" name="TextBox 13">
              <a:extLst>
                <a:ext uri="{FF2B5EF4-FFF2-40B4-BE49-F238E27FC236}">
                  <a16:creationId xmlns:a16="http://schemas.microsoft.com/office/drawing/2014/main" id="{B444A317-8859-4394-A3E0-280725AE3553}"/>
                </a:ext>
              </a:extLst>
            </p:cNvPr>
            <p:cNvSpPr txBox="1"/>
            <p:nvPr/>
          </p:nvSpPr>
          <p:spPr>
            <a:xfrm>
              <a:off x="592171" y="3615681"/>
              <a:ext cx="5339375" cy="523220"/>
            </a:xfrm>
            <a:prstGeom prst="rect">
              <a:avLst/>
            </a:prstGeom>
            <a:noFill/>
          </p:spPr>
          <p:txBody>
            <a:bodyPr wrap="square" rtlCol="0">
              <a:spAutoFit/>
            </a:bodyPr>
            <a:lstStyle/>
            <a:p>
              <a:pPr defTabSz="727272">
                <a:defRPr/>
              </a:pPr>
              <a:r>
                <a:rPr lang="de-DE" sz="1400" dirty="0">
                  <a:solidFill>
                    <a:srgbClr val="515151"/>
                  </a:solidFill>
                </a:rPr>
                <a:t>postmenopausale Pat.; durchschn. Alter 65 Jahre</a:t>
              </a:r>
            </a:p>
            <a:p>
              <a:pPr defTabSz="727272">
                <a:defRPr/>
              </a:pPr>
              <a:r>
                <a:rPr lang="de-DE" sz="1400" dirty="0">
                  <a:solidFill>
                    <a:srgbClr val="515151"/>
                  </a:solidFill>
                </a:rPr>
                <a:t>T-Score an LWS = –1,8 </a:t>
              </a:r>
            </a:p>
          </p:txBody>
        </p:sp>
        <p:sp>
          <p:nvSpPr>
            <p:cNvPr id="37" name="AutoShape 4">
              <a:extLst>
                <a:ext uri="{FF2B5EF4-FFF2-40B4-BE49-F238E27FC236}">
                  <a16:creationId xmlns:a16="http://schemas.microsoft.com/office/drawing/2014/main" id="{C1B8B933-0C27-473A-8152-030E889ACED9}"/>
                </a:ext>
              </a:extLst>
            </p:cNvPr>
            <p:cNvSpPr>
              <a:spLocks noChangeArrowheads="1"/>
            </p:cNvSpPr>
            <p:nvPr/>
          </p:nvSpPr>
          <p:spPr bwMode="auto">
            <a:xfrm>
              <a:off x="2642270" y="2770415"/>
              <a:ext cx="3152778" cy="697853"/>
            </a:xfrm>
            <a:prstGeom prst="homePlate">
              <a:avLst>
                <a:gd name="adj" fmla="val 49189"/>
              </a:avLst>
            </a:prstGeom>
            <a:solidFill>
              <a:schemeClr val="accent3"/>
            </a:solidFill>
            <a:ln>
              <a:no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pPr>
              <a:r>
                <a:rPr lang="pt-BR" sz="1600" dirty="0">
                  <a:solidFill>
                    <a:schemeClr val="bg1"/>
                  </a:solidFill>
                  <a:ea typeface="ＭＳ Ｐゴシック" pitchFamily="34" charset="-128"/>
                </a:rPr>
                <a:t>Dmab </a:t>
              </a:r>
              <a:br>
                <a:rPr lang="pt-BR" sz="1600" dirty="0">
                  <a:solidFill>
                    <a:schemeClr val="bg1"/>
                  </a:solidFill>
                  <a:ea typeface="ＭＳ Ｐゴシック" pitchFamily="34" charset="-128"/>
                </a:rPr>
              </a:br>
              <a:r>
                <a:rPr lang="pt-BR" sz="1600" dirty="0">
                  <a:solidFill>
                    <a:schemeClr val="bg1"/>
                  </a:solidFill>
                  <a:ea typeface="ＭＳ Ｐゴシック" pitchFamily="34" charset="-128"/>
                </a:rPr>
                <a:t>60 mg s. c. Q6M</a:t>
              </a:r>
            </a:p>
            <a:p>
              <a:pPr algn="ctr" defTabSz="727272">
                <a:lnSpc>
                  <a:spcPct val="90000"/>
                </a:lnSpc>
              </a:pPr>
              <a:r>
                <a:rPr lang="pt-BR" sz="1600" dirty="0">
                  <a:solidFill>
                    <a:schemeClr val="bg1"/>
                  </a:solidFill>
                  <a:ea typeface="ＭＳ Ｐゴシック" pitchFamily="34" charset="-128"/>
                </a:rPr>
                <a:t>n = 57</a:t>
              </a:r>
            </a:p>
          </p:txBody>
        </p:sp>
        <p:sp>
          <p:nvSpPr>
            <p:cNvPr id="38" name="AutoShape 4">
              <a:extLst>
                <a:ext uri="{FF2B5EF4-FFF2-40B4-BE49-F238E27FC236}">
                  <a16:creationId xmlns:a16="http://schemas.microsoft.com/office/drawing/2014/main" id="{C190B118-69FB-491A-8DD8-4686D50FEC4A}"/>
                </a:ext>
              </a:extLst>
            </p:cNvPr>
            <p:cNvSpPr>
              <a:spLocks noChangeArrowheads="1"/>
            </p:cNvSpPr>
            <p:nvPr/>
          </p:nvSpPr>
          <p:spPr bwMode="auto">
            <a:xfrm>
              <a:off x="6337858" y="2124717"/>
              <a:ext cx="5138501" cy="698400"/>
            </a:xfrm>
            <a:prstGeom prst="homePlate">
              <a:avLst>
                <a:gd name="adj" fmla="val 49189"/>
              </a:avLst>
            </a:prstGeom>
            <a:solidFill>
              <a:schemeClr val="accent1"/>
            </a:solidFill>
            <a:ln>
              <a:noFill/>
              <a:headEnd/>
              <a:tailEnd/>
            </a:ln>
            <a:effectLst/>
          </p:spPr>
          <p:style>
            <a:lnRef idx="3">
              <a:schemeClr val="lt1"/>
            </a:lnRef>
            <a:fillRef idx="1">
              <a:schemeClr val="accent1"/>
            </a:fillRef>
            <a:effectRef idx="1">
              <a:schemeClr val="accent1"/>
            </a:effectRef>
            <a:fontRef idx="minor">
              <a:schemeClr val="lt1"/>
            </a:fontRef>
          </p:style>
          <p:txBody>
            <a:bodyPr anchor="ctr"/>
            <a:lstStyle/>
            <a:p>
              <a:pPr algn="ctr" defTabSz="727272">
                <a:lnSpc>
                  <a:spcPct val="90000"/>
                </a:lnSpc>
                <a:defRPr/>
              </a:pPr>
              <a:r>
                <a:rPr lang="de-DE" sz="1600" dirty="0">
                  <a:solidFill>
                    <a:schemeClr val="bg1"/>
                  </a:solidFill>
                  <a:ea typeface="ＭＳ Ｐゴシック" pitchFamily="34" charset="-128"/>
                </a:rPr>
                <a:t>1 Einzelinjektion ZOL 5 mg i. v. </a:t>
              </a:r>
            </a:p>
            <a:p>
              <a:pPr algn="ctr" defTabSz="727272">
                <a:lnSpc>
                  <a:spcPct val="90000"/>
                </a:lnSpc>
                <a:defRPr/>
              </a:pPr>
              <a:r>
                <a:rPr lang="de-DE" sz="1600" dirty="0">
                  <a:solidFill>
                    <a:schemeClr val="bg1"/>
                  </a:solidFill>
                  <a:ea typeface="ＭＳ Ｐゴシック" pitchFamily="34" charset="-128"/>
                </a:rPr>
                <a:t>n = 27</a:t>
              </a:r>
            </a:p>
          </p:txBody>
        </p:sp>
        <p:sp>
          <p:nvSpPr>
            <p:cNvPr id="39" name="AutoShape 4">
              <a:extLst>
                <a:ext uri="{FF2B5EF4-FFF2-40B4-BE49-F238E27FC236}">
                  <a16:creationId xmlns:a16="http://schemas.microsoft.com/office/drawing/2014/main" id="{DB237AA2-5E5B-48A8-8C20-9C66C8BB3AA6}"/>
                </a:ext>
              </a:extLst>
            </p:cNvPr>
            <p:cNvSpPr>
              <a:spLocks noChangeArrowheads="1"/>
            </p:cNvSpPr>
            <p:nvPr/>
          </p:nvSpPr>
          <p:spPr bwMode="auto">
            <a:xfrm>
              <a:off x="6337860" y="3336843"/>
              <a:ext cx="2557412" cy="698400"/>
            </a:xfrm>
            <a:prstGeom prst="homePlate">
              <a:avLst>
                <a:gd name="adj" fmla="val 49189"/>
              </a:avLst>
            </a:prstGeom>
            <a:solidFill>
              <a:schemeClr val="accent3"/>
            </a:solidFill>
            <a:ln>
              <a:no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pt-BR" sz="1600" dirty="0">
                  <a:solidFill>
                    <a:schemeClr val="bg1"/>
                  </a:solidFill>
                  <a:ea typeface="ＭＳ Ｐゴシック" pitchFamily="34" charset="-128"/>
                </a:rPr>
                <a:t> Dmab </a:t>
              </a:r>
              <a:br>
                <a:rPr lang="pt-BR" sz="1600" dirty="0">
                  <a:solidFill>
                    <a:schemeClr val="bg1"/>
                  </a:solidFill>
                  <a:ea typeface="ＭＳ Ｐゴシック" pitchFamily="34" charset="-128"/>
                </a:rPr>
              </a:br>
              <a:r>
                <a:rPr lang="pt-BR" sz="1600" dirty="0">
                  <a:solidFill>
                    <a:schemeClr val="bg1"/>
                  </a:solidFill>
                  <a:ea typeface="ＭＳ Ｐゴシック" pitchFamily="34" charset="-128"/>
                </a:rPr>
                <a:t>60 mg s. c. Q6M</a:t>
              </a:r>
            </a:p>
            <a:p>
              <a:pPr algn="ctr" defTabSz="727272">
                <a:lnSpc>
                  <a:spcPct val="90000"/>
                </a:lnSpc>
                <a:defRPr/>
              </a:pPr>
              <a:r>
                <a:rPr lang="pt-BR" sz="1600" dirty="0">
                  <a:solidFill>
                    <a:schemeClr val="bg1"/>
                  </a:solidFill>
                  <a:ea typeface="ＭＳ Ｐゴシック" pitchFamily="34" charset="-128"/>
                </a:rPr>
                <a:t>n = 30</a:t>
              </a:r>
              <a:endParaRPr lang="de-de" sz="1600" dirty="0">
                <a:solidFill>
                  <a:schemeClr val="bg1"/>
                </a:solidFill>
                <a:latin typeface="Arial"/>
                <a:ea typeface="ＭＳ Ｐゴシック" pitchFamily="34" charset="-128"/>
              </a:endParaRPr>
            </a:p>
          </p:txBody>
        </p:sp>
        <p:cxnSp>
          <p:nvCxnSpPr>
            <p:cNvPr id="40" name="Straight Connector 10">
              <a:extLst>
                <a:ext uri="{FF2B5EF4-FFF2-40B4-BE49-F238E27FC236}">
                  <a16:creationId xmlns:a16="http://schemas.microsoft.com/office/drawing/2014/main" id="{F67F6F00-1EBD-475D-A15B-404559913D38}"/>
                </a:ext>
              </a:extLst>
            </p:cNvPr>
            <p:cNvCxnSpPr>
              <a:cxnSpLocks/>
            </p:cNvCxnSpPr>
            <p:nvPr/>
          </p:nvCxnSpPr>
          <p:spPr>
            <a:xfrm>
              <a:off x="6260454" y="1935443"/>
              <a:ext cx="0" cy="2113445"/>
            </a:xfrm>
            <a:prstGeom prst="line">
              <a:avLst/>
            </a:prstGeom>
            <a:ln w="19050" cap="flat" cmpd="sng" algn="ctr">
              <a:solidFill>
                <a:srgbClr val="51515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Arrow Connector 17">
              <a:extLst>
                <a:ext uri="{FF2B5EF4-FFF2-40B4-BE49-F238E27FC236}">
                  <a16:creationId xmlns:a16="http://schemas.microsoft.com/office/drawing/2014/main" id="{9298F01F-923A-4CD0-8C2B-7C1A3B593318}"/>
                </a:ext>
              </a:extLst>
            </p:cNvPr>
            <p:cNvCxnSpPr>
              <a:cxnSpLocks/>
            </p:cNvCxnSpPr>
            <p:nvPr/>
          </p:nvCxnSpPr>
          <p:spPr>
            <a:xfrm>
              <a:off x="6359435" y="1939878"/>
              <a:ext cx="5299804" cy="0"/>
            </a:xfrm>
            <a:prstGeom prst="straightConnector1">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sp>
          <p:nvSpPr>
            <p:cNvPr id="43" name="AutoShape 24">
              <a:extLst>
                <a:ext uri="{FF2B5EF4-FFF2-40B4-BE49-F238E27FC236}">
                  <a16:creationId xmlns:a16="http://schemas.microsoft.com/office/drawing/2014/main" id="{D02773FA-D23F-45E8-B7AA-20A11BAC6FEE}"/>
                </a:ext>
              </a:extLst>
            </p:cNvPr>
            <p:cNvSpPr>
              <a:spLocks noChangeArrowheads="1"/>
            </p:cNvSpPr>
            <p:nvPr/>
          </p:nvSpPr>
          <p:spPr bwMode="invGray">
            <a:xfrm>
              <a:off x="2118943" y="2687471"/>
              <a:ext cx="403913" cy="863736"/>
            </a:xfrm>
            <a:prstGeom prst="rightArrow">
              <a:avLst>
                <a:gd name="adj1" fmla="val 0"/>
                <a:gd name="adj2" fmla="val 46949"/>
              </a:avLst>
            </a:prstGeom>
            <a:solidFill>
              <a:schemeClr val="accent4"/>
            </a:solidFill>
            <a:ln w="19050" algn="ctr">
              <a:noFill/>
              <a:miter lim="800000"/>
              <a:headEnd/>
              <a:tailEnd/>
            </a:ln>
          </p:spPr>
          <p:txBody>
            <a:bodyPr wrap="square">
              <a:spAutoFit/>
            </a:bodyPr>
            <a:lstStyle/>
            <a:p>
              <a:pPr algn="r" defTabSz="727272">
                <a:defRPr/>
              </a:pPr>
              <a:endParaRPr lang="en-US" sz="1600" dirty="0">
                <a:solidFill>
                  <a:srgbClr val="FFFFFF"/>
                </a:solidFill>
                <a:latin typeface="Arial"/>
                <a:ea typeface="ＭＳ Ｐゴシック" pitchFamily="34" charset="-128"/>
              </a:endParaRPr>
            </a:p>
          </p:txBody>
        </p:sp>
        <p:sp>
          <p:nvSpPr>
            <p:cNvPr id="46" name="AutoShape 4">
              <a:extLst>
                <a:ext uri="{FF2B5EF4-FFF2-40B4-BE49-F238E27FC236}">
                  <a16:creationId xmlns:a16="http://schemas.microsoft.com/office/drawing/2014/main" id="{4758C557-46C5-406C-9E6A-9ED4641D1DDE}"/>
                </a:ext>
              </a:extLst>
            </p:cNvPr>
            <p:cNvSpPr>
              <a:spLocks noChangeArrowheads="1"/>
            </p:cNvSpPr>
            <p:nvPr/>
          </p:nvSpPr>
          <p:spPr bwMode="auto">
            <a:xfrm>
              <a:off x="8918962" y="3336843"/>
              <a:ext cx="2557412" cy="698400"/>
            </a:xfrm>
            <a:prstGeom prst="homePlate">
              <a:avLst>
                <a:gd name="adj" fmla="val 49189"/>
              </a:avLst>
            </a:prstGeom>
            <a:solidFill>
              <a:schemeClr val="bg1">
                <a:lumMod val="75000"/>
              </a:schemeClr>
            </a:solidFill>
            <a:ln>
              <a:no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lgn="ctr" defTabSz="727272">
                <a:lnSpc>
                  <a:spcPct val="90000"/>
                </a:lnSpc>
                <a:defRPr/>
              </a:pPr>
              <a:r>
                <a:rPr lang="de-DE" sz="1600" dirty="0">
                  <a:solidFill>
                    <a:srgbClr val="515151"/>
                  </a:solidFill>
                  <a:latin typeface="Arial"/>
                  <a:ea typeface="ＭＳ Ｐゴシック" pitchFamily="34" charset="-128"/>
                </a:rPr>
                <a:t>ohne Behandlung</a:t>
              </a:r>
              <a:endParaRPr lang="de-de" sz="1600" dirty="0">
                <a:solidFill>
                  <a:srgbClr val="515151"/>
                </a:solidFill>
                <a:latin typeface="Arial"/>
                <a:ea typeface="ＭＳ Ｐゴシック" pitchFamily="34" charset="-128"/>
              </a:endParaRPr>
            </a:p>
          </p:txBody>
        </p:sp>
        <p:pic>
          <p:nvPicPr>
            <p:cNvPr id="47" name="Graphic 25" descr="Group of women">
              <a:extLst>
                <a:ext uri="{FF2B5EF4-FFF2-40B4-BE49-F238E27FC236}">
                  <a16:creationId xmlns:a16="http://schemas.microsoft.com/office/drawing/2014/main" id="{C9021B67-F882-47CC-8E68-B9BEBB39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14" y="2504326"/>
              <a:ext cx="1386486" cy="1211138"/>
            </a:xfrm>
            <a:prstGeom prst="rect">
              <a:avLst/>
            </a:prstGeom>
          </p:spPr>
        </p:pic>
        <p:sp>
          <p:nvSpPr>
            <p:cNvPr id="48" name="TextBox 24">
              <a:extLst>
                <a:ext uri="{FF2B5EF4-FFF2-40B4-BE49-F238E27FC236}">
                  <a16:creationId xmlns:a16="http://schemas.microsoft.com/office/drawing/2014/main" id="{7FA39206-4D35-4883-9291-0C582559BCE6}"/>
                </a:ext>
              </a:extLst>
            </p:cNvPr>
            <p:cNvSpPr txBox="1"/>
            <p:nvPr/>
          </p:nvSpPr>
          <p:spPr>
            <a:xfrm rot="16200000">
              <a:off x="4984805" y="2831454"/>
              <a:ext cx="2099796" cy="30777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nchor="ctr">
              <a:spAutoFit/>
            </a:bodyPr>
            <a:lstStyle>
              <a:defPPr>
                <a:defRPr lang="en-US"/>
              </a:defPPr>
              <a:lvl1pPr algn="ctr">
                <a:defRPr sz="1200" b="1">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vl6pPr>
                <a:defRPr>
                  <a:solidFill>
                    <a:schemeClr val="accent4"/>
                  </a:solidFill>
                </a:defRPr>
              </a:lvl6pPr>
              <a:lvl7pPr>
                <a:defRPr>
                  <a:solidFill>
                    <a:schemeClr val="accent4"/>
                  </a:solidFill>
                </a:defRPr>
              </a:lvl7pPr>
              <a:lvl8pPr>
                <a:defRPr>
                  <a:solidFill>
                    <a:schemeClr val="accent4"/>
                  </a:solidFill>
                </a:defRPr>
              </a:lvl8pPr>
              <a:lvl9pPr>
                <a:defRPr>
                  <a:solidFill>
                    <a:schemeClr val="accent4"/>
                  </a:solidFill>
                </a:defRPr>
              </a:lvl9pPr>
            </a:lstStyle>
            <a:p>
              <a:pPr defTabSz="727272"/>
              <a:r>
                <a:rPr lang="de-de" sz="1400" dirty="0">
                  <a:solidFill>
                    <a:srgbClr val="E69C08"/>
                  </a:solidFill>
                  <a:latin typeface="Arial"/>
                </a:rPr>
                <a:t>OSTEOPENIE</a:t>
              </a:r>
            </a:p>
          </p:txBody>
        </p:sp>
        <p:sp>
          <p:nvSpPr>
            <p:cNvPr id="49" name="Rectangle 27">
              <a:extLst>
                <a:ext uri="{FF2B5EF4-FFF2-40B4-BE49-F238E27FC236}">
                  <a16:creationId xmlns:a16="http://schemas.microsoft.com/office/drawing/2014/main" id="{DA5ED76F-4681-4D87-8F65-0F6585A49039}"/>
                </a:ext>
              </a:extLst>
            </p:cNvPr>
            <p:cNvSpPr/>
            <p:nvPr/>
          </p:nvSpPr>
          <p:spPr>
            <a:xfrm>
              <a:off x="6495087" y="2983036"/>
              <a:ext cx="4817487" cy="215444"/>
            </a:xfrm>
            <a:prstGeom prst="rect">
              <a:avLst/>
            </a:prstGeom>
            <a:solidFill>
              <a:schemeClr val="bg1"/>
            </a:solidFill>
          </p:spPr>
          <p:txBody>
            <a:bodyPr wrap="square" lIns="0" tIns="0" rIns="0" bIns="0">
              <a:spAutoFit/>
            </a:bodyPr>
            <a:lstStyle/>
            <a:p>
              <a:pPr defTabSz="727272"/>
              <a:r>
                <a:rPr lang="de-de" sz="1400" dirty="0">
                  <a:solidFill>
                    <a:prstClr val="black"/>
                  </a:solidFill>
                  <a:latin typeface="Arial"/>
                </a:rPr>
                <a:t>Vitamin D (Cholecalciferol 800 I</a:t>
              </a:r>
              <a:r>
                <a:rPr lang="de-DE" sz="1400" dirty="0">
                  <a:solidFill>
                    <a:prstClr val="black"/>
                  </a:solidFill>
                  <a:latin typeface="Arial"/>
                </a:rPr>
                <a:t>E</a:t>
              </a:r>
              <a:r>
                <a:rPr lang="de-de" sz="1400" dirty="0">
                  <a:solidFill>
                    <a:prstClr val="black"/>
                  </a:solidFill>
                  <a:latin typeface="Arial"/>
                </a:rPr>
                <a:t>/Tag) und Calciumcarbonat </a:t>
              </a:r>
            </a:p>
          </p:txBody>
        </p:sp>
        <p:sp>
          <p:nvSpPr>
            <p:cNvPr id="50" name="TextBox 22">
              <a:extLst>
                <a:ext uri="{FF2B5EF4-FFF2-40B4-BE49-F238E27FC236}">
                  <a16:creationId xmlns:a16="http://schemas.microsoft.com/office/drawing/2014/main" id="{74EE59B9-E7CE-4697-9EDD-91823C8EAE2B}"/>
                </a:ext>
              </a:extLst>
            </p:cNvPr>
            <p:cNvSpPr txBox="1"/>
            <p:nvPr/>
          </p:nvSpPr>
          <p:spPr>
            <a:xfrm>
              <a:off x="6238177" y="1353340"/>
              <a:ext cx="5308531" cy="307777"/>
            </a:xfrm>
            <a:prstGeom prst="rect">
              <a:avLst/>
            </a:prstGeom>
            <a:noFill/>
          </p:spPr>
          <p:txBody>
            <a:bodyPr wrap="none" rtlCol="0">
              <a:spAutoFit/>
            </a:bodyPr>
            <a:lstStyle/>
            <a:p>
              <a:pPr defTabSz="727272">
                <a:defRPr/>
              </a:pPr>
              <a:r>
                <a:rPr lang="de-de" sz="1400" b="1" dirty="0">
                  <a:solidFill>
                    <a:prstClr val="black"/>
                  </a:solidFill>
                  <a:latin typeface="Arial"/>
                </a:rPr>
                <a:t>Studienbeginn 6 Monate nach der letzten Dosis Dmab</a:t>
              </a:r>
            </a:p>
          </p:txBody>
        </p:sp>
        <p:grpSp>
          <p:nvGrpSpPr>
            <p:cNvPr id="58" name="Gruppieren 57">
              <a:extLst>
                <a:ext uri="{FF2B5EF4-FFF2-40B4-BE49-F238E27FC236}">
                  <a16:creationId xmlns:a16="http://schemas.microsoft.com/office/drawing/2014/main" id="{0F1DB656-9877-46BB-BACE-BA11BBABAB6A}"/>
                </a:ext>
              </a:extLst>
            </p:cNvPr>
            <p:cNvGrpSpPr/>
            <p:nvPr/>
          </p:nvGrpSpPr>
          <p:grpSpPr>
            <a:xfrm>
              <a:off x="6221347" y="1596889"/>
              <a:ext cx="269625" cy="507831"/>
              <a:chOff x="6260454" y="1310425"/>
              <a:chExt cx="269625" cy="507831"/>
            </a:xfrm>
          </p:grpSpPr>
          <p:sp>
            <p:nvSpPr>
              <p:cNvPr id="42" name="TextBox 18">
                <a:extLst>
                  <a:ext uri="{FF2B5EF4-FFF2-40B4-BE49-F238E27FC236}">
                    <a16:creationId xmlns:a16="http://schemas.microsoft.com/office/drawing/2014/main" id="{3344BFE1-C248-4146-8804-5E462F3C69A4}"/>
                  </a:ext>
                </a:extLst>
              </p:cNvPr>
              <p:cNvSpPr txBox="1"/>
              <p:nvPr/>
            </p:nvSpPr>
            <p:spPr>
              <a:xfrm>
                <a:off x="6260454" y="1310425"/>
                <a:ext cx="269625" cy="276999"/>
              </a:xfrm>
              <a:prstGeom prst="rect">
                <a:avLst/>
              </a:prstGeom>
              <a:noFill/>
            </p:spPr>
            <p:txBody>
              <a:bodyPr wrap="none" rtlCol="0">
                <a:spAutoFit/>
              </a:bodyPr>
              <a:lstStyle/>
              <a:p>
                <a:pPr algn="ctr" defTabSz="727272">
                  <a:defRPr/>
                </a:pPr>
                <a:r>
                  <a:rPr lang="de-DE" sz="1200" b="1" dirty="0">
                    <a:solidFill>
                      <a:srgbClr val="515151"/>
                    </a:solidFill>
                    <a:latin typeface="Arial"/>
                  </a:rPr>
                  <a:t>0</a:t>
                </a:r>
                <a:endParaRPr lang="de-de" sz="1200" b="1" dirty="0">
                  <a:solidFill>
                    <a:srgbClr val="515151"/>
                  </a:solidFill>
                  <a:latin typeface="Arial"/>
                </a:endParaRPr>
              </a:p>
            </p:txBody>
          </p:sp>
          <p:cxnSp>
            <p:nvCxnSpPr>
              <p:cNvPr id="56" name="Gerader Verbinder 55">
                <a:extLst>
                  <a:ext uri="{FF2B5EF4-FFF2-40B4-BE49-F238E27FC236}">
                    <a16:creationId xmlns:a16="http://schemas.microsoft.com/office/drawing/2014/main" id="{1D6FC557-61C9-4538-B886-7B3F5D4E2243}"/>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uppieren 58">
              <a:extLst>
                <a:ext uri="{FF2B5EF4-FFF2-40B4-BE49-F238E27FC236}">
                  <a16:creationId xmlns:a16="http://schemas.microsoft.com/office/drawing/2014/main" id="{7E1A830B-A4A4-4087-9E41-83D41C42B681}"/>
                </a:ext>
              </a:extLst>
            </p:cNvPr>
            <p:cNvGrpSpPr/>
            <p:nvPr/>
          </p:nvGrpSpPr>
          <p:grpSpPr>
            <a:xfrm>
              <a:off x="8709210" y="1596889"/>
              <a:ext cx="354584" cy="507831"/>
              <a:chOff x="6217975" y="1310425"/>
              <a:chExt cx="354584" cy="507831"/>
            </a:xfrm>
          </p:grpSpPr>
          <p:sp>
            <p:nvSpPr>
              <p:cNvPr id="60" name="TextBox 18">
                <a:extLst>
                  <a:ext uri="{FF2B5EF4-FFF2-40B4-BE49-F238E27FC236}">
                    <a16:creationId xmlns:a16="http://schemas.microsoft.com/office/drawing/2014/main" id="{37357600-6CD6-471A-8908-0F324A629EED}"/>
                  </a:ext>
                </a:extLst>
              </p:cNvPr>
              <p:cNvSpPr txBox="1"/>
              <p:nvPr/>
            </p:nvSpPr>
            <p:spPr>
              <a:xfrm>
                <a:off x="6217975" y="1310425"/>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12</a:t>
                </a:r>
                <a:endParaRPr lang="de-de" sz="1200" b="1" dirty="0">
                  <a:solidFill>
                    <a:srgbClr val="515151"/>
                  </a:solidFill>
                  <a:latin typeface="Arial"/>
                </a:endParaRPr>
              </a:p>
            </p:txBody>
          </p:sp>
          <p:cxnSp>
            <p:nvCxnSpPr>
              <p:cNvPr id="61" name="Gerader Verbinder 60">
                <a:extLst>
                  <a:ext uri="{FF2B5EF4-FFF2-40B4-BE49-F238E27FC236}">
                    <a16:creationId xmlns:a16="http://schemas.microsoft.com/office/drawing/2014/main" id="{3868D757-2E7A-44C1-B51C-F3149C6D14DE}"/>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10">
              <a:extLst>
                <a:ext uri="{FF2B5EF4-FFF2-40B4-BE49-F238E27FC236}">
                  <a16:creationId xmlns:a16="http://schemas.microsoft.com/office/drawing/2014/main" id="{E9454E3D-A993-4935-8057-10351A967063}"/>
                </a:ext>
              </a:extLst>
            </p:cNvPr>
            <p:cNvCxnSpPr>
              <a:cxnSpLocks/>
            </p:cNvCxnSpPr>
            <p:nvPr/>
          </p:nvCxnSpPr>
          <p:spPr>
            <a:xfrm>
              <a:off x="11485107" y="2135937"/>
              <a:ext cx="0" cy="1927849"/>
            </a:xfrm>
            <a:prstGeom prst="line">
              <a:avLst/>
            </a:prstGeom>
            <a:ln w="19050" cap="flat" cmpd="sng" algn="ctr">
              <a:solidFill>
                <a:srgbClr val="51515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6" name="Gruppieren 65">
              <a:extLst>
                <a:ext uri="{FF2B5EF4-FFF2-40B4-BE49-F238E27FC236}">
                  <a16:creationId xmlns:a16="http://schemas.microsoft.com/office/drawing/2014/main" id="{7E3673C2-0B78-4F91-BB26-533E05E4CF2B}"/>
                </a:ext>
              </a:extLst>
            </p:cNvPr>
            <p:cNvGrpSpPr/>
            <p:nvPr/>
          </p:nvGrpSpPr>
          <p:grpSpPr>
            <a:xfrm>
              <a:off x="11304655" y="1596889"/>
              <a:ext cx="354584" cy="507831"/>
              <a:chOff x="6217975" y="1310425"/>
              <a:chExt cx="354584" cy="507831"/>
            </a:xfrm>
          </p:grpSpPr>
          <p:sp>
            <p:nvSpPr>
              <p:cNvPr id="67" name="TextBox 18">
                <a:extLst>
                  <a:ext uri="{FF2B5EF4-FFF2-40B4-BE49-F238E27FC236}">
                    <a16:creationId xmlns:a16="http://schemas.microsoft.com/office/drawing/2014/main" id="{82566D81-C728-48B2-BCB7-D85976383A01}"/>
                  </a:ext>
                </a:extLst>
              </p:cNvPr>
              <p:cNvSpPr txBox="1"/>
              <p:nvPr/>
            </p:nvSpPr>
            <p:spPr>
              <a:xfrm>
                <a:off x="6217975" y="1310425"/>
                <a:ext cx="354584" cy="276999"/>
              </a:xfrm>
              <a:prstGeom prst="rect">
                <a:avLst/>
              </a:prstGeom>
              <a:noFill/>
            </p:spPr>
            <p:txBody>
              <a:bodyPr wrap="none" rtlCol="0">
                <a:spAutoFit/>
              </a:bodyPr>
              <a:lstStyle/>
              <a:p>
                <a:pPr algn="ctr" defTabSz="727272">
                  <a:defRPr/>
                </a:pPr>
                <a:r>
                  <a:rPr lang="de-DE" sz="1200" b="1" dirty="0">
                    <a:solidFill>
                      <a:srgbClr val="515151"/>
                    </a:solidFill>
                    <a:latin typeface="Arial"/>
                  </a:rPr>
                  <a:t>12</a:t>
                </a:r>
                <a:endParaRPr lang="de-de" sz="1200" b="1" dirty="0">
                  <a:solidFill>
                    <a:srgbClr val="515151"/>
                  </a:solidFill>
                  <a:latin typeface="Arial"/>
                </a:endParaRPr>
              </a:p>
            </p:txBody>
          </p:sp>
          <p:cxnSp>
            <p:nvCxnSpPr>
              <p:cNvPr id="68" name="Gerader Verbinder 67">
                <a:extLst>
                  <a:ext uri="{FF2B5EF4-FFF2-40B4-BE49-F238E27FC236}">
                    <a16:creationId xmlns:a16="http://schemas.microsoft.com/office/drawing/2014/main" id="{6D425C1E-9FE9-40BF-8318-FFC3BE8CEA8B}"/>
                  </a:ext>
                </a:extLst>
              </p:cNvPr>
              <p:cNvCxnSpPr>
                <a:cxnSpLocks/>
              </p:cNvCxnSpPr>
              <p:nvPr/>
            </p:nvCxnSpPr>
            <p:spPr bwMode="auto">
              <a:xfrm>
                <a:off x="6395266" y="1556368"/>
                <a:ext cx="0" cy="261888"/>
              </a:xfrm>
              <a:prstGeom prst="line">
                <a:avLst/>
              </a:prstGeom>
              <a:ln w="28575" cap="rnd">
                <a:solidFill>
                  <a:srgbClr val="51515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996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Inhaltsplatzhalter 78">
            <a:extLst>
              <a:ext uri="{FF2B5EF4-FFF2-40B4-BE49-F238E27FC236}">
                <a16:creationId xmlns:a16="http://schemas.microsoft.com/office/drawing/2014/main" id="{4B3A09BA-3EBF-4407-BCD2-7CD2D966EC56}"/>
              </a:ext>
            </a:extLst>
          </p:cNvPr>
          <p:cNvSpPr>
            <a:spLocks noGrp="1"/>
          </p:cNvSpPr>
          <p:nvPr>
            <p:ph idx="1"/>
          </p:nvPr>
        </p:nvSpPr>
        <p:spPr>
          <a:xfrm>
            <a:off x="658812" y="5753320"/>
            <a:ext cx="11131549" cy="686126"/>
          </a:xfrm>
        </p:spPr>
        <p:txBody>
          <a:bodyPr/>
          <a:lstStyle/>
          <a:p>
            <a:pPr marL="0" indent="0">
              <a:buNone/>
            </a:pPr>
            <a:r>
              <a:rPr lang="de-de" sz="1600" dirty="0"/>
              <a:t>Nach 24 Monaten waren die BMD an der Lendenwirbelsäule und der Gesamthüfte im Vergleich zum Referenzwert </a:t>
            </a:r>
            <a:r>
              <a:rPr lang="de-DE" sz="1600" dirty="0"/>
              <a:t>noch </a:t>
            </a:r>
            <a:r>
              <a:rPr lang="de-de" sz="1600" dirty="0"/>
              <a:t>konstant, in der mit D</a:t>
            </a:r>
            <a:r>
              <a:rPr lang="de-DE" sz="1600" dirty="0"/>
              <a:t>enosu</a:t>
            </a:r>
            <a:r>
              <a:rPr lang="de-de" sz="1600" dirty="0"/>
              <a:t>mab behandelten Gruppe zeigte sich jedoch eine starke Abnahme</a:t>
            </a:r>
            <a:r>
              <a:rPr lang="de-DE" sz="1600" dirty="0"/>
              <a:t>.</a:t>
            </a:r>
            <a:r>
              <a:rPr lang="de-de" sz="1600" dirty="0"/>
              <a:t> </a:t>
            </a:r>
            <a:r>
              <a:rPr lang="de-DE" sz="1600" dirty="0"/>
              <a:t> </a:t>
            </a:r>
          </a:p>
        </p:txBody>
      </p:sp>
      <p:sp>
        <p:nvSpPr>
          <p:cNvPr id="5" name="Title 4">
            <a:extLst>
              <a:ext uri="{FF2B5EF4-FFF2-40B4-BE49-F238E27FC236}">
                <a16:creationId xmlns:a16="http://schemas.microsoft.com/office/drawing/2014/main" id="{D23BB3E0-3434-495E-AE1A-0D844AF7C4FF}"/>
              </a:ext>
            </a:extLst>
          </p:cNvPr>
          <p:cNvSpPr>
            <a:spLocks noGrp="1"/>
          </p:cNvSpPr>
          <p:nvPr>
            <p:ph type="title"/>
          </p:nvPr>
        </p:nvSpPr>
        <p:spPr>
          <a:xfrm>
            <a:off x="673100" y="114300"/>
            <a:ext cx="8726742" cy="609600"/>
          </a:xfrm>
        </p:spPr>
        <p:txBody>
          <a:bodyPr/>
          <a:lstStyle/>
          <a:p>
            <a:r>
              <a:rPr lang="de-DE" b="1" dirty="0"/>
              <a:t>Eine Zoledronat-Dosis 6 Monate nach Absetzen von Denosumab erhielt bei postmenopausalen Frauen mit Osteopenie die BMD an Wirbelsäule und Hüfte über 1 Jahr</a:t>
            </a:r>
          </a:p>
        </p:txBody>
      </p:sp>
      <p:sp>
        <p:nvSpPr>
          <p:cNvPr id="3" name="Text Placeholder 2">
            <a:extLst>
              <a:ext uri="{FF2B5EF4-FFF2-40B4-BE49-F238E27FC236}">
                <a16:creationId xmlns:a16="http://schemas.microsoft.com/office/drawing/2014/main" id="{80677C68-5494-4A13-A11D-E4B82FEF2154}"/>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Dmab= Denosumab, FN = Schenkelhalsknochen (femoral neck), LWS = Lendenwirbelsäule, SEM = Standardfehler, ZOL = Zoledronat.</a:t>
            </a:r>
          </a:p>
          <a:p>
            <a:r>
              <a:rPr lang="de-de" dirty="0">
                <a:solidFill>
                  <a:srgbClr val="3B839F"/>
                </a:solidFill>
              </a:rPr>
              <a:t>Anastasilakis AD et al. J Bone Miner Res 2019;</a:t>
            </a:r>
            <a:r>
              <a:rPr lang="de-DE" dirty="0">
                <a:solidFill>
                  <a:srgbClr val="3B839F"/>
                </a:solidFill>
              </a:rPr>
              <a:t> </a:t>
            </a:r>
            <a:r>
              <a:rPr lang="de-de" dirty="0">
                <a:solidFill>
                  <a:srgbClr val="3B839F"/>
                </a:solidFill>
              </a:rPr>
              <a:t>34:</a:t>
            </a:r>
            <a:r>
              <a:rPr lang="de-DE" dirty="0">
                <a:solidFill>
                  <a:srgbClr val="3B839F"/>
                </a:solidFill>
              </a:rPr>
              <a:t> </a:t>
            </a:r>
            <a:r>
              <a:rPr lang="de-de" dirty="0">
                <a:solidFill>
                  <a:srgbClr val="3B839F"/>
                </a:solidFill>
              </a:rPr>
              <a:t>2220–8.</a:t>
            </a:r>
            <a:endParaRPr lang="de-DE" dirty="0">
              <a:solidFill>
                <a:srgbClr val="3B839F"/>
              </a:solidFill>
            </a:endParaRPr>
          </a:p>
        </p:txBody>
      </p:sp>
      <p:grpSp>
        <p:nvGrpSpPr>
          <p:cNvPr id="30" name="Gruppieren 29">
            <a:extLst>
              <a:ext uri="{FF2B5EF4-FFF2-40B4-BE49-F238E27FC236}">
                <a16:creationId xmlns:a16="http://schemas.microsoft.com/office/drawing/2014/main" id="{88FDF446-9509-4642-A399-D7C31C626EEF}"/>
              </a:ext>
            </a:extLst>
          </p:cNvPr>
          <p:cNvGrpSpPr/>
          <p:nvPr/>
        </p:nvGrpSpPr>
        <p:grpSpPr>
          <a:xfrm>
            <a:off x="544217" y="892064"/>
            <a:ext cx="5034554" cy="4680952"/>
            <a:chOff x="544217" y="892064"/>
            <a:chExt cx="5034554" cy="4680952"/>
          </a:xfrm>
        </p:grpSpPr>
        <p:grpSp>
          <p:nvGrpSpPr>
            <p:cNvPr id="24" name="Gruppieren 23">
              <a:extLst>
                <a:ext uri="{FF2B5EF4-FFF2-40B4-BE49-F238E27FC236}">
                  <a16:creationId xmlns:a16="http://schemas.microsoft.com/office/drawing/2014/main" id="{6BBE241D-238E-4A89-A179-BB659A54C31C}"/>
                </a:ext>
              </a:extLst>
            </p:cNvPr>
            <p:cNvGrpSpPr/>
            <p:nvPr/>
          </p:nvGrpSpPr>
          <p:grpSpPr>
            <a:xfrm>
              <a:off x="544217" y="892064"/>
              <a:ext cx="5034554" cy="4680952"/>
              <a:chOff x="1316999" y="723900"/>
              <a:chExt cx="5034554" cy="4680952"/>
            </a:xfrm>
          </p:grpSpPr>
          <p:graphicFrame>
            <p:nvGraphicFramePr>
              <p:cNvPr id="109" name="Chart 9">
                <a:extLst>
                  <a:ext uri="{FF2B5EF4-FFF2-40B4-BE49-F238E27FC236}">
                    <a16:creationId xmlns:a16="http://schemas.microsoft.com/office/drawing/2014/main" id="{6D1C6E65-CA7F-43AF-B54B-016F6BE328D7}"/>
                  </a:ext>
                </a:extLst>
              </p:cNvPr>
              <p:cNvGraphicFramePr/>
              <p:nvPr>
                <p:extLst>
                  <p:ext uri="{D42A27DB-BD31-4B8C-83A1-F6EECF244321}">
                    <p14:modId xmlns:p14="http://schemas.microsoft.com/office/powerpoint/2010/main" val="825100629"/>
                  </p:ext>
                </p:extLst>
              </p:nvPr>
            </p:nvGraphicFramePr>
            <p:xfrm>
              <a:off x="1714044" y="723900"/>
              <a:ext cx="4637509" cy="4680952"/>
            </p:xfrm>
            <a:graphic>
              <a:graphicData uri="http://schemas.openxmlformats.org/drawingml/2006/chart">
                <c:chart xmlns:c="http://schemas.openxmlformats.org/drawingml/2006/chart" xmlns:r="http://schemas.openxmlformats.org/officeDocument/2006/relationships" r:id="rId3"/>
              </a:graphicData>
            </a:graphic>
          </p:graphicFrame>
          <p:grpSp>
            <p:nvGrpSpPr>
              <p:cNvPr id="190" name="Gruppieren 189">
                <a:extLst>
                  <a:ext uri="{FF2B5EF4-FFF2-40B4-BE49-F238E27FC236}">
                    <a16:creationId xmlns:a16="http://schemas.microsoft.com/office/drawing/2014/main" id="{E804DF1E-0DF3-4D97-834C-9FF24C22C408}"/>
                  </a:ext>
                </a:extLst>
              </p:cNvPr>
              <p:cNvGrpSpPr/>
              <p:nvPr/>
            </p:nvGrpSpPr>
            <p:grpSpPr>
              <a:xfrm>
                <a:off x="1316999" y="1503163"/>
                <a:ext cx="4843951" cy="3555329"/>
                <a:chOff x="1316999" y="1513674"/>
                <a:chExt cx="4843951" cy="3555329"/>
              </a:xfrm>
            </p:grpSpPr>
            <p:sp>
              <p:nvSpPr>
                <p:cNvPr id="191" name="TextBox 34">
                  <a:extLst>
                    <a:ext uri="{FF2B5EF4-FFF2-40B4-BE49-F238E27FC236}">
                      <a16:creationId xmlns:a16="http://schemas.microsoft.com/office/drawing/2014/main" id="{3C54D627-22D4-4F12-8F67-02C0D8BF7C0E}"/>
                    </a:ext>
                  </a:extLst>
                </p:cNvPr>
                <p:cNvSpPr txBox="1"/>
                <p:nvPr/>
              </p:nvSpPr>
              <p:spPr>
                <a:xfrm>
                  <a:off x="2384781" y="4761226"/>
                  <a:ext cx="2959884" cy="307777"/>
                </a:xfrm>
                <a:prstGeom prst="rect">
                  <a:avLst/>
                </a:prstGeom>
                <a:noFill/>
              </p:spPr>
              <p:txBody>
                <a:bodyPr wrap="square" rtlCol="0">
                  <a:spAutoFit/>
                </a:bodyPr>
                <a:lstStyle/>
                <a:p>
                  <a:pPr algn="ctr" defTabSz="829178">
                    <a:defRPr/>
                  </a:pPr>
                  <a:r>
                    <a:rPr lang="de-de" sz="1400" b="1" dirty="0">
                      <a:solidFill>
                        <a:srgbClr val="515151"/>
                      </a:solidFill>
                    </a:rPr>
                    <a:t>Studienmonat</a:t>
                  </a:r>
                </a:p>
              </p:txBody>
            </p:sp>
            <p:sp>
              <p:nvSpPr>
                <p:cNvPr id="192" name="TextBox 33">
                  <a:extLst>
                    <a:ext uri="{FF2B5EF4-FFF2-40B4-BE49-F238E27FC236}">
                      <a16:creationId xmlns:a16="http://schemas.microsoft.com/office/drawing/2014/main" id="{C8961C2D-BAE9-44C3-86E8-0946EF18EDD3}"/>
                    </a:ext>
                  </a:extLst>
                </p:cNvPr>
                <p:cNvSpPr txBox="1"/>
                <p:nvPr/>
              </p:nvSpPr>
              <p:spPr>
                <a:xfrm>
                  <a:off x="2408362" y="1513674"/>
                  <a:ext cx="2914496" cy="315598"/>
                </a:xfrm>
                <a:prstGeom prst="rect">
                  <a:avLst/>
                </a:prstGeom>
                <a:noFill/>
              </p:spPr>
              <p:txBody>
                <a:bodyPr wrap="square" rtlCol="0">
                  <a:spAutoFit/>
                </a:bodyPr>
                <a:lstStyle/>
                <a:p>
                  <a:pPr algn="ctr" defTabSz="829178">
                    <a:defRPr/>
                  </a:pPr>
                  <a:r>
                    <a:rPr lang="de-de" sz="1451" b="1" dirty="0">
                      <a:solidFill>
                        <a:srgbClr val="515151"/>
                      </a:solidFill>
                    </a:rPr>
                    <a:t>LWS</a:t>
                  </a:r>
                </a:p>
              </p:txBody>
            </p:sp>
            <p:sp>
              <p:nvSpPr>
                <p:cNvPr id="193" name="TextBox 64">
                  <a:extLst>
                    <a:ext uri="{FF2B5EF4-FFF2-40B4-BE49-F238E27FC236}">
                      <a16:creationId xmlns:a16="http://schemas.microsoft.com/office/drawing/2014/main" id="{82D9E8A5-3161-4089-899D-A253C058D930}"/>
                    </a:ext>
                  </a:extLst>
                </p:cNvPr>
                <p:cNvSpPr txBox="1"/>
                <p:nvPr/>
              </p:nvSpPr>
              <p:spPr>
                <a:xfrm>
                  <a:off x="3072226" y="2665954"/>
                  <a:ext cx="829741" cy="287771"/>
                </a:xfrm>
                <a:prstGeom prst="rect">
                  <a:avLst/>
                </a:prstGeom>
                <a:noFill/>
              </p:spPr>
              <p:txBody>
                <a:bodyPr wrap="square" rtlCol="0">
                  <a:spAutoFit/>
                </a:bodyPr>
                <a:lstStyle/>
                <a:p>
                  <a:pPr defTabSz="829178">
                    <a:defRPr/>
                  </a:pPr>
                  <a:r>
                    <a:rPr lang="de-de" sz="1270" dirty="0">
                      <a:solidFill>
                        <a:srgbClr val="515151"/>
                      </a:solidFill>
                    </a:rPr>
                    <a:t>1,7 %</a:t>
                  </a:r>
                </a:p>
              </p:txBody>
            </p:sp>
            <p:cxnSp>
              <p:nvCxnSpPr>
                <p:cNvPr id="194" name="Straight Connector 8">
                  <a:extLst>
                    <a:ext uri="{FF2B5EF4-FFF2-40B4-BE49-F238E27FC236}">
                      <a16:creationId xmlns:a16="http://schemas.microsoft.com/office/drawing/2014/main" id="{812955C1-BEDE-4FAF-AA3F-04F19A1F293A}"/>
                    </a:ext>
                  </a:extLst>
                </p:cNvPr>
                <p:cNvCxnSpPr>
                  <a:cxnSpLocks/>
                </p:cNvCxnSpPr>
                <p:nvPr/>
              </p:nvCxnSpPr>
              <p:spPr bwMode="auto">
                <a:xfrm>
                  <a:off x="2401241" y="2985549"/>
                  <a:ext cx="3091384" cy="13621"/>
                </a:xfrm>
                <a:prstGeom prst="line">
                  <a:avLst/>
                </a:prstGeom>
                <a:solidFill>
                  <a:srgbClr val="0063C3"/>
                </a:solidFill>
                <a:ln w="19050" cap="flat" cmpd="sng" algn="ctr">
                  <a:solidFill>
                    <a:srgbClr val="716F73"/>
                  </a:solidFill>
                  <a:prstDash val="dash"/>
                  <a:round/>
                  <a:headEnd type="none" w="med" len="med"/>
                  <a:tailEnd type="none" w="med" len="med"/>
                </a:ln>
                <a:effectLst/>
              </p:spPr>
            </p:cxnSp>
            <p:grpSp>
              <p:nvGrpSpPr>
                <p:cNvPr id="195" name="ErrorBar706">
                  <a:extLst>
                    <a:ext uri="{FF2B5EF4-FFF2-40B4-BE49-F238E27FC236}">
                      <a16:creationId xmlns:a16="http://schemas.microsoft.com/office/drawing/2014/main" id="{B71DDE9F-F1C0-43FA-BB65-A026B0463EF6}"/>
                    </a:ext>
                  </a:extLst>
                </p:cNvPr>
                <p:cNvGrpSpPr/>
                <p:nvPr/>
              </p:nvGrpSpPr>
              <p:grpSpPr>
                <a:xfrm>
                  <a:off x="3796623" y="2073249"/>
                  <a:ext cx="106167" cy="732671"/>
                  <a:chOff x="914400" y="914400"/>
                  <a:chExt cx="91440" cy="685800"/>
                </a:xfrm>
              </p:grpSpPr>
              <p:cxnSp>
                <p:nvCxnSpPr>
                  <p:cNvPr id="221" name="top706">
                    <a:extLst>
                      <a:ext uri="{FF2B5EF4-FFF2-40B4-BE49-F238E27FC236}">
                        <a16:creationId xmlns:a16="http://schemas.microsoft.com/office/drawing/2014/main" id="{45718191-4742-4FAA-A277-61EAAE9870FF}"/>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2" name="bottom706">
                    <a:extLst>
                      <a:ext uri="{FF2B5EF4-FFF2-40B4-BE49-F238E27FC236}">
                        <a16:creationId xmlns:a16="http://schemas.microsoft.com/office/drawing/2014/main" id="{B0F99BC7-4502-4FFF-B7BC-53E616D3FACE}"/>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3" name="middle706">
                    <a:extLst>
                      <a:ext uri="{FF2B5EF4-FFF2-40B4-BE49-F238E27FC236}">
                        <a16:creationId xmlns:a16="http://schemas.microsoft.com/office/drawing/2014/main" id="{5C08FCD3-872F-4D41-96F0-76349100AD2E}"/>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96" name="ErrorBar706">
                  <a:extLst>
                    <a:ext uri="{FF2B5EF4-FFF2-40B4-BE49-F238E27FC236}">
                      <a16:creationId xmlns:a16="http://schemas.microsoft.com/office/drawing/2014/main" id="{D95CFCA8-959F-4B1F-957D-3A312987EB3D}"/>
                    </a:ext>
                  </a:extLst>
                </p:cNvPr>
                <p:cNvGrpSpPr/>
                <p:nvPr/>
              </p:nvGrpSpPr>
              <p:grpSpPr>
                <a:xfrm>
                  <a:off x="3796211" y="2163968"/>
                  <a:ext cx="106167" cy="498624"/>
                  <a:chOff x="914400" y="914400"/>
                  <a:chExt cx="91440" cy="685800"/>
                </a:xfrm>
              </p:grpSpPr>
              <p:cxnSp>
                <p:nvCxnSpPr>
                  <p:cNvPr id="218" name="top706">
                    <a:extLst>
                      <a:ext uri="{FF2B5EF4-FFF2-40B4-BE49-F238E27FC236}">
                        <a16:creationId xmlns:a16="http://schemas.microsoft.com/office/drawing/2014/main" id="{EFB52E46-867A-42EA-9FC1-207132A39429}"/>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9" name="bottom706">
                    <a:extLst>
                      <a:ext uri="{FF2B5EF4-FFF2-40B4-BE49-F238E27FC236}">
                        <a16:creationId xmlns:a16="http://schemas.microsoft.com/office/drawing/2014/main" id="{272BB8A2-3E1D-4C9E-8EE2-920338561C3D}"/>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0" name="middle706">
                    <a:extLst>
                      <a:ext uri="{FF2B5EF4-FFF2-40B4-BE49-F238E27FC236}">
                        <a16:creationId xmlns:a16="http://schemas.microsoft.com/office/drawing/2014/main" id="{A446D432-FBB0-46DC-AC0B-C768E4A16301}"/>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97" name="ErrorBar706">
                  <a:extLst>
                    <a:ext uri="{FF2B5EF4-FFF2-40B4-BE49-F238E27FC236}">
                      <a16:creationId xmlns:a16="http://schemas.microsoft.com/office/drawing/2014/main" id="{F0AB6D88-5F03-4801-B19A-E0BB78F1609B}"/>
                    </a:ext>
                  </a:extLst>
                </p:cNvPr>
                <p:cNvGrpSpPr/>
                <p:nvPr/>
              </p:nvGrpSpPr>
              <p:grpSpPr>
                <a:xfrm>
                  <a:off x="5238498" y="2579615"/>
                  <a:ext cx="106167" cy="722495"/>
                  <a:chOff x="914400" y="914400"/>
                  <a:chExt cx="91440" cy="685800"/>
                </a:xfrm>
              </p:grpSpPr>
              <p:cxnSp>
                <p:nvCxnSpPr>
                  <p:cNvPr id="215" name="top706">
                    <a:extLst>
                      <a:ext uri="{FF2B5EF4-FFF2-40B4-BE49-F238E27FC236}">
                        <a16:creationId xmlns:a16="http://schemas.microsoft.com/office/drawing/2014/main" id="{0C7E6DE8-7F16-4821-814B-686EB3E8B09C}"/>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6" name="bottom706">
                    <a:extLst>
                      <a:ext uri="{FF2B5EF4-FFF2-40B4-BE49-F238E27FC236}">
                        <a16:creationId xmlns:a16="http://schemas.microsoft.com/office/drawing/2014/main" id="{8D753D04-642C-4F63-8E97-43FE3E69D6BB}"/>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7" name="middle706">
                    <a:extLst>
                      <a:ext uri="{FF2B5EF4-FFF2-40B4-BE49-F238E27FC236}">
                        <a16:creationId xmlns:a16="http://schemas.microsoft.com/office/drawing/2014/main" id="{E63B3B52-8D29-418D-8D78-1B0E48C255EB}"/>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98" name="ErrorBar706">
                  <a:extLst>
                    <a:ext uri="{FF2B5EF4-FFF2-40B4-BE49-F238E27FC236}">
                      <a16:creationId xmlns:a16="http://schemas.microsoft.com/office/drawing/2014/main" id="{52AD39A9-2E1D-4612-8AEC-CA95DA410496}"/>
                    </a:ext>
                  </a:extLst>
                </p:cNvPr>
                <p:cNvGrpSpPr/>
                <p:nvPr/>
              </p:nvGrpSpPr>
              <p:grpSpPr>
                <a:xfrm>
                  <a:off x="5238498" y="3690845"/>
                  <a:ext cx="106167" cy="508799"/>
                  <a:chOff x="914400" y="914400"/>
                  <a:chExt cx="91440" cy="685800"/>
                </a:xfrm>
              </p:grpSpPr>
              <p:cxnSp>
                <p:nvCxnSpPr>
                  <p:cNvPr id="212" name="top706">
                    <a:extLst>
                      <a:ext uri="{FF2B5EF4-FFF2-40B4-BE49-F238E27FC236}">
                        <a16:creationId xmlns:a16="http://schemas.microsoft.com/office/drawing/2014/main" id="{5FDCB7CB-6766-430B-9380-EA4F9C2BBFA0}"/>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3" name="bottom706">
                    <a:extLst>
                      <a:ext uri="{FF2B5EF4-FFF2-40B4-BE49-F238E27FC236}">
                        <a16:creationId xmlns:a16="http://schemas.microsoft.com/office/drawing/2014/main" id="{065E7968-0A70-4C63-9FE1-A4DB8CCBC050}"/>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14" name="middle706">
                    <a:extLst>
                      <a:ext uri="{FF2B5EF4-FFF2-40B4-BE49-F238E27FC236}">
                        <a16:creationId xmlns:a16="http://schemas.microsoft.com/office/drawing/2014/main" id="{D6662672-1F6D-404A-8A99-5AF8CB2CE165}"/>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199" name="Freihandform: Form 198">
                  <a:extLst>
                    <a:ext uri="{FF2B5EF4-FFF2-40B4-BE49-F238E27FC236}">
                      <a16:creationId xmlns:a16="http://schemas.microsoft.com/office/drawing/2014/main" id="{FDE95E8C-F5E5-457B-B77E-461DAE219C7D}"/>
                    </a:ext>
                  </a:extLst>
                </p:cNvPr>
                <p:cNvSpPr/>
                <p:nvPr/>
              </p:nvSpPr>
              <p:spPr bwMode="auto">
                <a:xfrm>
                  <a:off x="2392533" y="2378191"/>
                  <a:ext cx="2892330" cy="1558012"/>
                </a:xfrm>
                <a:custGeom>
                  <a:avLst/>
                  <a:gdLst>
                    <a:gd name="connsiteX0" fmla="*/ 0 w 2892330"/>
                    <a:gd name="connsiteY0" fmla="*/ 616140 h 1558012"/>
                    <a:gd name="connsiteX1" fmla="*/ 1452052 w 2892330"/>
                    <a:gd name="connsiteY1" fmla="*/ 0 h 1558012"/>
                    <a:gd name="connsiteX2" fmla="*/ 2892330 w 2892330"/>
                    <a:gd name="connsiteY2" fmla="*/ 1558012 h 1558012"/>
                  </a:gdLst>
                  <a:ahLst/>
                  <a:cxnLst>
                    <a:cxn ang="0">
                      <a:pos x="connsiteX0" y="connsiteY0"/>
                    </a:cxn>
                    <a:cxn ang="0">
                      <a:pos x="connsiteX1" y="connsiteY1"/>
                    </a:cxn>
                    <a:cxn ang="0">
                      <a:pos x="connsiteX2" y="connsiteY2"/>
                    </a:cxn>
                  </a:cxnLst>
                  <a:rect l="l" t="t" r="r" b="b"/>
                  <a:pathLst>
                    <a:path w="2892330" h="1558012">
                      <a:moveTo>
                        <a:pt x="0" y="616140"/>
                      </a:moveTo>
                      <a:lnTo>
                        <a:pt x="1452052" y="0"/>
                      </a:lnTo>
                      <a:lnTo>
                        <a:pt x="2892330" y="1558012"/>
                      </a:lnTo>
                    </a:path>
                  </a:pathLst>
                </a:custGeom>
                <a:noFill/>
                <a:ln w="19050"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00" name="Oval 28">
                  <a:extLst>
                    <a:ext uri="{FF2B5EF4-FFF2-40B4-BE49-F238E27FC236}">
                      <a16:creationId xmlns:a16="http://schemas.microsoft.com/office/drawing/2014/main" id="{9D2C7A92-3883-432F-B480-235F2B332E5F}"/>
                    </a:ext>
                  </a:extLst>
                </p:cNvPr>
                <p:cNvSpPr/>
                <p:nvPr/>
              </p:nvSpPr>
              <p:spPr bwMode="auto">
                <a:xfrm>
                  <a:off x="5211957" y="3858235"/>
                  <a:ext cx="159249" cy="152640"/>
                </a:xfrm>
                <a:prstGeom prst="ellipse">
                  <a:avLst/>
                </a:prstGeom>
                <a:solidFill>
                  <a:schemeClr val="accent3"/>
                </a:solidFill>
                <a:ln w="15875" cap="rnd">
                  <a:solidFill>
                    <a:schemeClr val="accent3"/>
                  </a:solidFill>
                  <a:round/>
                  <a:headEnd/>
                  <a:tailEnd/>
                </a:ln>
              </p:spPr>
              <p:txBody>
                <a:bodyPr rtlCol="0" anchor="ctr"/>
                <a:lstStyle/>
                <a:p>
                  <a:pPr defTabSz="829178">
                    <a:defRPr/>
                  </a:pPr>
                  <a:endParaRPr lang="en-US" sz="1632" kern="0" dirty="0">
                    <a:solidFill>
                      <a:srgbClr val="515151"/>
                    </a:solidFill>
                  </a:endParaRPr>
                </a:p>
              </p:txBody>
            </p:sp>
            <p:sp>
              <p:nvSpPr>
                <p:cNvPr id="201" name="TextBox 63">
                  <a:extLst>
                    <a:ext uri="{FF2B5EF4-FFF2-40B4-BE49-F238E27FC236}">
                      <a16:creationId xmlns:a16="http://schemas.microsoft.com/office/drawing/2014/main" id="{36E6CD49-58F6-436A-B764-3A4A92993514}"/>
                    </a:ext>
                  </a:extLst>
                </p:cNvPr>
                <p:cNvSpPr txBox="1"/>
                <p:nvPr/>
              </p:nvSpPr>
              <p:spPr>
                <a:xfrm>
                  <a:off x="3905599" y="2073249"/>
                  <a:ext cx="886312" cy="287771"/>
                </a:xfrm>
                <a:prstGeom prst="rect">
                  <a:avLst/>
                </a:prstGeom>
                <a:noFill/>
              </p:spPr>
              <p:txBody>
                <a:bodyPr wrap="square" rtlCol="0">
                  <a:spAutoFit/>
                </a:bodyPr>
                <a:lstStyle/>
                <a:p>
                  <a:pPr defTabSz="829178">
                    <a:defRPr/>
                  </a:pPr>
                  <a:r>
                    <a:rPr lang="de-de" sz="1270" dirty="0">
                      <a:solidFill>
                        <a:srgbClr val="515151"/>
                      </a:solidFill>
                    </a:rPr>
                    <a:t>2,1 %</a:t>
                  </a:r>
                </a:p>
              </p:txBody>
            </p:sp>
            <p:sp>
              <p:nvSpPr>
                <p:cNvPr id="202" name="TextBox 65">
                  <a:extLst>
                    <a:ext uri="{FF2B5EF4-FFF2-40B4-BE49-F238E27FC236}">
                      <a16:creationId xmlns:a16="http://schemas.microsoft.com/office/drawing/2014/main" id="{C752255F-1D8E-46E3-8DED-DACD266116B0}"/>
                    </a:ext>
                  </a:extLst>
                </p:cNvPr>
                <p:cNvSpPr txBox="1"/>
                <p:nvPr/>
              </p:nvSpPr>
              <p:spPr>
                <a:xfrm>
                  <a:off x="5301923" y="2612035"/>
                  <a:ext cx="859027" cy="287771"/>
                </a:xfrm>
                <a:prstGeom prst="rect">
                  <a:avLst/>
                </a:prstGeom>
                <a:noFill/>
                <a:ln>
                  <a:noFill/>
                </a:ln>
              </p:spPr>
              <p:txBody>
                <a:bodyPr wrap="square" rtlCol="0">
                  <a:spAutoFit/>
                </a:bodyPr>
                <a:lstStyle/>
                <a:p>
                  <a:pPr defTabSz="829178">
                    <a:defRPr/>
                  </a:pPr>
                  <a:r>
                    <a:rPr lang="de-de" sz="1270" dirty="0">
                      <a:solidFill>
                        <a:srgbClr val="515151"/>
                      </a:solidFill>
                    </a:rPr>
                    <a:t>0,1 %</a:t>
                  </a:r>
                </a:p>
              </p:txBody>
            </p:sp>
            <p:sp>
              <p:nvSpPr>
                <p:cNvPr id="203" name="TextBox 66">
                  <a:extLst>
                    <a:ext uri="{FF2B5EF4-FFF2-40B4-BE49-F238E27FC236}">
                      <a16:creationId xmlns:a16="http://schemas.microsoft.com/office/drawing/2014/main" id="{FFACA5CC-C789-464D-80DE-CB3ADDFA3303}"/>
                    </a:ext>
                  </a:extLst>
                </p:cNvPr>
                <p:cNvSpPr txBox="1"/>
                <p:nvPr/>
              </p:nvSpPr>
              <p:spPr>
                <a:xfrm>
                  <a:off x="4422213" y="3843235"/>
                  <a:ext cx="863440" cy="287771"/>
                </a:xfrm>
                <a:prstGeom prst="rect">
                  <a:avLst/>
                </a:prstGeom>
                <a:noFill/>
              </p:spPr>
              <p:txBody>
                <a:bodyPr wrap="square" rtlCol="0">
                  <a:spAutoFit/>
                </a:bodyPr>
                <a:lstStyle/>
                <a:p>
                  <a:pPr defTabSz="829178">
                    <a:defRPr/>
                  </a:pPr>
                  <a:r>
                    <a:rPr lang="de-de" sz="1270" dirty="0">
                      <a:solidFill>
                        <a:srgbClr val="515151"/>
                      </a:solidFill>
                    </a:rPr>
                    <a:t>–4,8 %</a:t>
                  </a:r>
                </a:p>
              </p:txBody>
            </p:sp>
            <p:sp>
              <p:nvSpPr>
                <p:cNvPr id="204" name="TextBox 67">
                  <a:extLst>
                    <a:ext uri="{FF2B5EF4-FFF2-40B4-BE49-F238E27FC236}">
                      <a16:creationId xmlns:a16="http://schemas.microsoft.com/office/drawing/2014/main" id="{0EDDF7AB-20FC-4122-B151-6FAE39746123}"/>
                    </a:ext>
                  </a:extLst>
                </p:cNvPr>
                <p:cNvSpPr txBox="1"/>
                <p:nvPr/>
              </p:nvSpPr>
              <p:spPr>
                <a:xfrm flipV="1">
                  <a:off x="5254665" y="3274968"/>
                  <a:ext cx="128462" cy="414441"/>
                </a:xfrm>
                <a:prstGeom prst="rect">
                  <a:avLst/>
                </a:prstGeom>
                <a:noFill/>
              </p:spPr>
              <p:txBody>
                <a:bodyPr wrap="square" rtlCol="0">
                  <a:noAutofit/>
                </a:bodyPr>
                <a:lstStyle/>
                <a:p>
                  <a:pPr defTabSz="829178">
                    <a:defRPr/>
                  </a:pPr>
                  <a:r>
                    <a:rPr lang="de-de" sz="1451" b="1" dirty="0">
                      <a:solidFill>
                        <a:srgbClr val="515151"/>
                      </a:solidFill>
                    </a:rPr>
                    <a:t>*</a:t>
                  </a:r>
                </a:p>
              </p:txBody>
            </p:sp>
            <p:grpSp>
              <p:nvGrpSpPr>
                <p:cNvPr id="205" name="Gruppieren 204">
                  <a:extLst>
                    <a:ext uri="{FF2B5EF4-FFF2-40B4-BE49-F238E27FC236}">
                      <a16:creationId xmlns:a16="http://schemas.microsoft.com/office/drawing/2014/main" id="{3F1586F6-5896-4BE0-82F0-D550544F055F}"/>
                    </a:ext>
                  </a:extLst>
                </p:cNvPr>
                <p:cNvGrpSpPr/>
                <p:nvPr/>
              </p:nvGrpSpPr>
              <p:grpSpPr>
                <a:xfrm>
                  <a:off x="2327170" y="2411676"/>
                  <a:ext cx="3036843" cy="651565"/>
                  <a:chOff x="2308937" y="2596160"/>
                  <a:chExt cx="3036843" cy="651565"/>
                </a:xfrm>
              </p:grpSpPr>
              <p:sp>
                <p:nvSpPr>
                  <p:cNvPr id="208" name="Freihandform: Form 207">
                    <a:extLst>
                      <a:ext uri="{FF2B5EF4-FFF2-40B4-BE49-F238E27FC236}">
                        <a16:creationId xmlns:a16="http://schemas.microsoft.com/office/drawing/2014/main" id="{4E1D2500-8235-4FBD-8ED8-485BE02060C1}"/>
                      </a:ext>
                    </a:extLst>
                  </p:cNvPr>
                  <p:cNvSpPr/>
                  <p:nvPr/>
                </p:nvSpPr>
                <p:spPr bwMode="auto">
                  <a:xfrm>
                    <a:off x="2382149" y="2676484"/>
                    <a:ext cx="2884481" cy="502331"/>
                  </a:xfrm>
                  <a:custGeom>
                    <a:avLst/>
                    <a:gdLst>
                      <a:gd name="connsiteX0" fmla="*/ 0 w 2884481"/>
                      <a:gd name="connsiteY0" fmla="*/ 502331 h 502331"/>
                      <a:gd name="connsiteX1" fmla="*/ 1448127 w 2884481"/>
                      <a:gd name="connsiteY1" fmla="*/ 0 h 502331"/>
                      <a:gd name="connsiteX2" fmla="*/ 2884481 w 2884481"/>
                      <a:gd name="connsiteY2" fmla="*/ 439540 h 502331"/>
                    </a:gdLst>
                    <a:ahLst/>
                    <a:cxnLst>
                      <a:cxn ang="0">
                        <a:pos x="connsiteX0" y="connsiteY0"/>
                      </a:cxn>
                      <a:cxn ang="0">
                        <a:pos x="connsiteX1" y="connsiteY1"/>
                      </a:cxn>
                      <a:cxn ang="0">
                        <a:pos x="connsiteX2" y="connsiteY2"/>
                      </a:cxn>
                    </a:cxnLst>
                    <a:rect l="l" t="t" r="r" b="b"/>
                    <a:pathLst>
                      <a:path w="2884481" h="502331">
                        <a:moveTo>
                          <a:pt x="0" y="502331"/>
                        </a:moveTo>
                        <a:lnTo>
                          <a:pt x="1448127" y="0"/>
                        </a:lnTo>
                        <a:lnTo>
                          <a:pt x="2884481" y="439540"/>
                        </a:lnTo>
                      </a:path>
                    </a:pathLst>
                  </a:custGeom>
                  <a:noFill/>
                  <a:ln w="19050" cap="flat" cmpd="sng" algn="ctr">
                    <a:solidFill>
                      <a:schemeClr val="accent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09" name="Oval 29">
                    <a:extLst>
                      <a:ext uri="{FF2B5EF4-FFF2-40B4-BE49-F238E27FC236}">
                        <a16:creationId xmlns:a16="http://schemas.microsoft.com/office/drawing/2014/main" id="{2EFF073F-7E8F-4047-8266-85B1BB95668A}"/>
                      </a:ext>
                    </a:extLst>
                  </p:cNvPr>
                  <p:cNvSpPr/>
                  <p:nvPr/>
                </p:nvSpPr>
                <p:spPr bwMode="auto">
                  <a:xfrm>
                    <a:off x="2308937" y="3095085"/>
                    <a:ext cx="159249" cy="152640"/>
                  </a:xfrm>
                  <a:prstGeom prst="ellipse">
                    <a:avLst/>
                  </a:prstGeom>
                  <a:solidFill>
                    <a:schemeClr val="accent1"/>
                  </a:solidFill>
                  <a:ln w="15875" cap="rnd">
                    <a:solidFill>
                      <a:schemeClr val="accent1"/>
                    </a:solidFill>
                    <a:round/>
                    <a:headEnd/>
                    <a:tailEnd/>
                  </a:ln>
                </p:spPr>
                <p:txBody>
                  <a:bodyPr rtlCol="0" anchor="ctr"/>
                  <a:lstStyle/>
                  <a:p>
                    <a:pPr defTabSz="829178">
                      <a:defRPr/>
                    </a:pPr>
                    <a:endParaRPr lang="en-US" sz="1632" kern="0" dirty="0">
                      <a:solidFill>
                        <a:srgbClr val="515151"/>
                      </a:solidFill>
                    </a:endParaRPr>
                  </a:p>
                </p:txBody>
              </p:sp>
              <p:sp>
                <p:nvSpPr>
                  <p:cNvPr id="210" name="Oval 30">
                    <a:extLst>
                      <a:ext uri="{FF2B5EF4-FFF2-40B4-BE49-F238E27FC236}">
                        <a16:creationId xmlns:a16="http://schemas.microsoft.com/office/drawing/2014/main" id="{96AC49A0-458F-4F03-A07F-BA4211D1431A}"/>
                      </a:ext>
                    </a:extLst>
                  </p:cNvPr>
                  <p:cNvSpPr/>
                  <p:nvPr/>
                </p:nvSpPr>
                <p:spPr bwMode="auto">
                  <a:xfrm>
                    <a:off x="3745063" y="2596160"/>
                    <a:ext cx="159249" cy="152640"/>
                  </a:xfrm>
                  <a:prstGeom prst="ellipse">
                    <a:avLst/>
                  </a:prstGeom>
                  <a:solidFill>
                    <a:schemeClr val="accent1"/>
                  </a:solidFill>
                  <a:ln w="15875" cap="rnd">
                    <a:solidFill>
                      <a:schemeClr val="accent1"/>
                    </a:solidFill>
                    <a:round/>
                    <a:headEnd/>
                    <a:tailEnd/>
                  </a:ln>
                </p:spPr>
                <p:txBody>
                  <a:bodyPr rtlCol="0" anchor="ctr"/>
                  <a:lstStyle/>
                  <a:p>
                    <a:pPr defTabSz="829178">
                      <a:defRPr/>
                    </a:pPr>
                    <a:endParaRPr lang="en-US" sz="1632" kern="0" dirty="0">
                      <a:solidFill>
                        <a:srgbClr val="515151"/>
                      </a:solidFill>
                    </a:endParaRPr>
                  </a:p>
                </p:txBody>
              </p:sp>
              <p:sp>
                <p:nvSpPr>
                  <p:cNvPr id="211" name="Oval 32">
                    <a:extLst>
                      <a:ext uri="{FF2B5EF4-FFF2-40B4-BE49-F238E27FC236}">
                        <a16:creationId xmlns:a16="http://schemas.microsoft.com/office/drawing/2014/main" id="{1F03CE2F-7A94-4390-84B5-F9E2B21ED1E1}"/>
                      </a:ext>
                    </a:extLst>
                  </p:cNvPr>
                  <p:cNvSpPr/>
                  <p:nvPr/>
                </p:nvSpPr>
                <p:spPr bwMode="auto">
                  <a:xfrm>
                    <a:off x="5186531" y="3039088"/>
                    <a:ext cx="159249" cy="152640"/>
                  </a:xfrm>
                  <a:prstGeom prst="ellipse">
                    <a:avLst/>
                  </a:prstGeom>
                  <a:solidFill>
                    <a:schemeClr val="accent1"/>
                  </a:solidFill>
                  <a:ln w="15875" cap="rnd">
                    <a:solidFill>
                      <a:schemeClr val="accent1"/>
                    </a:solidFill>
                    <a:round/>
                    <a:headEnd/>
                    <a:tailEnd/>
                  </a:ln>
                </p:spPr>
                <p:txBody>
                  <a:bodyPr rtlCol="0" anchor="ctr"/>
                  <a:lstStyle/>
                  <a:p>
                    <a:pPr defTabSz="829178">
                      <a:defRPr/>
                    </a:pPr>
                    <a:endParaRPr lang="en-US" sz="1632" kern="0" dirty="0">
                      <a:solidFill>
                        <a:srgbClr val="515151"/>
                      </a:solidFill>
                    </a:endParaRPr>
                  </a:p>
                </p:txBody>
              </p:sp>
            </p:grpSp>
            <p:sp>
              <p:nvSpPr>
                <p:cNvPr id="206" name="TextBox 62">
                  <a:extLst>
                    <a:ext uri="{FF2B5EF4-FFF2-40B4-BE49-F238E27FC236}">
                      <a16:creationId xmlns:a16="http://schemas.microsoft.com/office/drawing/2014/main" id="{82DFD5C7-6220-4B6B-A1BA-92CC4F119C09}"/>
                    </a:ext>
                  </a:extLst>
                </p:cNvPr>
                <p:cNvSpPr txBox="1"/>
                <p:nvPr/>
              </p:nvSpPr>
              <p:spPr>
                <a:xfrm rot="16200000">
                  <a:off x="106555" y="2890078"/>
                  <a:ext cx="2904097" cy="483209"/>
                </a:xfrm>
                <a:prstGeom prst="rect">
                  <a:avLst/>
                </a:prstGeom>
                <a:noFill/>
              </p:spPr>
              <p:txBody>
                <a:bodyPr wrap="square" rtlCol="0">
                  <a:spAutoFit/>
                </a:bodyPr>
                <a:lstStyle/>
                <a:p>
                  <a:pPr algn="ctr" defTabSz="829178">
                    <a:defRPr/>
                  </a:pPr>
                  <a:r>
                    <a:rPr lang="de-de" sz="1270" b="1" dirty="0">
                      <a:solidFill>
                        <a:srgbClr val="515151"/>
                      </a:solidFill>
                    </a:rPr>
                    <a:t>Prozentuale Veränderung der </a:t>
                  </a:r>
                  <a:br>
                    <a:rPr lang="de-DE" sz="1270" b="1" dirty="0">
                      <a:solidFill>
                        <a:srgbClr val="515151"/>
                      </a:solidFill>
                    </a:rPr>
                  </a:br>
                  <a:r>
                    <a:rPr lang="de-de" sz="1270" b="1" dirty="0">
                      <a:solidFill>
                        <a:srgbClr val="515151"/>
                      </a:solidFill>
                    </a:rPr>
                    <a:t>BMD ab Baseline, Mittelwert ± SEM</a:t>
                  </a:r>
                </a:p>
              </p:txBody>
            </p:sp>
            <p:sp>
              <p:nvSpPr>
                <p:cNvPr id="207" name="Oval 31">
                  <a:extLst>
                    <a:ext uri="{FF2B5EF4-FFF2-40B4-BE49-F238E27FC236}">
                      <a16:creationId xmlns:a16="http://schemas.microsoft.com/office/drawing/2014/main" id="{302AE839-6212-4EE6-91A4-549110E141D6}"/>
                    </a:ext>
                  </a:extLst>
                </p:cNvPr>
                <p:cNvSpPr/>
                <p:nvPr/>
              </p:nvSpPr>
              <p:spPr bwMode="auto">
                <a:xfrm>
                  <a:off x="3768635" y="2307151"/>
                  <a:ext cx="159249" cy="152640"/>
                </a:xfrm>
                <a:prstGeom prst="ellipse">
                  <a:avLst/>
                </a:prstGeom>
                <a:solidFill>
                  <a:schemeClr val="accent3"/>
                </a:solidFill>
                <a:ln w="15875" cap="rnd">
                  <a:solidFill>
                    <a:schemeClr val="accent3"/>
                  </a:solidFill>
                  <a:round/>
                  <a:headEnd/>
                  <a:tailEnd/>
                </a:ln>
              </p:spPr>
              <p:txBody>
                <a:bodyPr rtlCol="0" anchor="ctr"/>
                <a:lstStyle/>
                <a:p>
                  <a:pPr defTabSz="829178">
                    <a:defRPr/>
                  </a:pPr>
                  <a:endParaRPr lang="en-US" sz="1632" kern="0" dirty="0">
                    <a:solidFill>
                      <a:srgbClr val="515151"/>
                    </a:solidFill>
                  </a:endParaRPr>
                </a:p>
              </p:txBody>
            </p:sp>
          </p:grpSp>
        </p:grpSp>
        <p:grpSp>
          <p:nvGrpSpPr>
            <p:cNvPr id="23" name="Gruppieren 22">
              <a:extLst>
                <a:ext uri="{FF2B5EF4-FFF2-40B4-BE49-F238E27FC236}">
                  <a16:creationId xmlns:a16="http://schemas.microsoft.com/office/drawing/2014/main" id="{0647A3A8-A56A-4A1A-AD82-1A64712D7543}"/>
                </a:ext>
              </a:extLst>
            </p:cNvPr>
            <p:cNvGrpSpPr/>
            <p:nvPr/>
          </p:nvGrpSpPr>
          <p:grpSpPr>
            <a:xfrm>
              <a:off x="625047" y="1219122"/>
              <a:ext cx="2132775" cy="665068"/>
              <a:chOff x="625047" y="1219122"/>
              <a:chExt cx="2132775" cy="665068"/>
            </a:xfrm>
          </p:grpSpPr>
          <p:cxnSp>
            <p:nvCxnSpPr>
              <p:cNvPr id="224" name="Straight Arrow Connector 125">
                <a:extLst>
                  <a:ext uri="{FF2B5EF4-FFF2-40B4-BE49-F238E27FC236}">
                    <a16:creationId xmlns:a16="http://schemas.microsoft.com/office/drawing/2014/main" id="{A998280C-1F16-419F-BC65-3EC7663352BD}"/>
                  </a:ext>
                </a:extLst>
              </p:cNvPr>
              <p:cNvCxnSpPr/>
              <p:nvPr/>
            </p:nvCxnSpPr>
            <p:spPr bwMode="auto">
              <a:xfrm>
                <a:off x="1597540" y="1524842"/>
                <a:ext cx="0" cy="359348"/>
              </a:xfrm>
              <a:prstGeom prst="straightConnector1">
                <a:avLst/>
              </a:prstGeom>
              <a:solidFill>
                <a:srgbClr val="0063C3"/>
              </a:solidFill>
              <a:ln w="44450" cap="flat" cmpd="sng" algn="ctr">
                <a:solidFill>
                  <a:schemeClr val="accent1"/>
                </a:solidFill>
                <a:prstDash val="solid"/>
                <a:round/>
                <a:headEnd type="none" w="med" len="med"/>
                <a:tailEnd type="triangle"/>
              </a:ln>
              <a:effectLst/>
            </p:spPr>
          </p:cxnSp>
          <p:cxnSp>
            <p:nvCxnSpPr>
              <p:cNvPr id="225" name="Straight Arrow Connector 126">
                <a:extLst>
                  <a:ext uri="{FF2B5EF4-FFF2-40B4-BE49-F238E27FC236}">
                    <a16:creationId xmlns:a16="http://schemas.microsoft.com/office/drawing/2014/main" id="{4BADD37E-5AD2-48D4-B6A5-621DE0EC8A49}"/>
                  </a:ext>
                </a:extLst>
              </p:cNvPr>
              <p:cNvCxnSpPr/>
              <p:nvPr/>
            </p:nvCxnSpPr>
            <p:spPr bwMode="auto">
              <a:xfrm>
                <a:off x="1669482"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cxnSp>
            <p:nvCxnSpPr>
              <p:cNvPr id="226" name="Straight Arrow Connector 127">
                <a:extLst>
                  <a:ext uri="{FF2B5EF4-FFF2-40B4-BE49-F238E27FC236}">
                    <a16:creationId xmlns:a16="http://schemas.microsoft.com/office/drawing/2014/main" id="{B705AFD3-CEC8-472F-8976-C2D33464F36D}"/>
                  </a:ext>
                </a:extLst>
              </p:cNvPr>
              <p:cNvCxnSpPr/>
              <p:nvPr/>
            </p:nvCxnSpPr>
            <p:spPr bwMode="auto">
              <a:xfrm>
                <a:off x="2339677"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grpSp>
            <p:nvGrpSpPr>
              <p:cNvPr id="227" name="Gruppieren 226">
                <a:extLst>
                  <a:ext uri="{FF2B5EF4-FFF2-40B4-BE49-F238E27FC236}">
                    <a16:creationId xmlns:a16="http://schemas.microsoft.com/office/drawing/2014/main" id="{764AB3B8-024A-4A8D-93B2-74E8AC7C2193}"/>
                  </a:ext>
                </a:extLst>
              </p:cNvPr>
              <p:cNvGrpSpPr/>
              <p:nvPr/>
            </p:nvGrpSpPr>
            <p:grpSpPr>
              <a:xfrm>
                <a:off x="625047" y="1219122"/>
                <a:ext cx="2132775" cy="298545"/>
                <a:chOff x="625047" y="1034473"/>
                <a:chExt cx="2132775" cy="298545"/>
              </a:xfrm>
            </p:grpSpPr>
            <p:sp>
              <p:nvSpPr>
                <p:cNvPr id="228" name="Text Box 806">
                  <a:extLst>
                    <a:ext uri="{FF2B5EF4-FFF2-40B4-BE49-F238E27FC236}">
                      <a16:creationId xmlns:a16="http://schemas.microsoft.com/office/drawing/2014/main" id="{AE9B583E-2031-438F-8390-C20EBF2887F3}"/>
                    </a:ext>
                  </a:extLst>
                </p:cNvPr>
                <p:cNvSpPr txBox="1">
                  <a:spLocks noChangeArrowheads="1"/>
                </p:cNvSpPr>
                <p:nvPr/>
              </p:nvSpPr>
              <p:spPr bwMode="auto">
                <a:xfrm>
                  <a:off x="2134586" y="1034473"/>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dirty="0">
                      <a:solidFill>
                        <a:srgbClr val="515151"/>
                      </a:solidFill>
                    </a:rPr>
                    <a:t>Dmab</a:t>
                  </a:r>
                </a:p>
              </p:txBody>
            </p:sp>
            <p:sp>
              <p:nvSpPr>
                <p:cNvPr id="229" name="Text Box 806">
                  <a:extLst>
                    <a:ext uri="{FF2B5EF4-FFF2-40B4-BE49-F238E27FC236}">
                      <a16:creationId xmlns:a16="http://schemas.microsoft.com/office/drawing/2014/main" id="{1440FB16-B8FD-4C3B-96DA-BC4019267EED}"/>
                    </a:ext>
                  </a:extLst>
                </p:cNvPr>
                <p:cNvSpPr txBox="1">
                  <a:spLocks noChangeArrowheads="1"/>
                </p:cNvSpPr>
                <p:nvPr/>
              </p:nvSpPr>
              <p:spPr bwMode="auto">
                <a:xfrm>
                  <a:off x="1162550" y="1045246"/>
                  <a:ext cx="929391" cy="276999"/>
                </a:xfrm>
                <a:prstGeom prst="rect">
                  <a:avLst/>
                </a:prstGeom>
                <a:noFill/>
                <a:ln w="28575" algn="ctr">
                  <a:noFill/>
                  <a:miter lim="800000"/>
                  <a:headEnd/>
                  <a:tailEnd/>
                </a:ln>
                <a:effectLst/>
              </p:spPr>
              <p:txBody>
                <a:bodyPr wrap="square" lIns="41459" rIns="41459">
                  <a:spAutoFit/>
                </a:bodyPr>
                <a:lstStyle/>
                <a:p>
                  <a:pPr algn="r" defTabSz="829178" eaLnBrk="0" hangingPunct="0">
                    <a:defRPr/>
                  </a:pPr>
                  <a:r>
                    <a:rPr lang="de-DE" sz="1200" dirty="0">
                      <a:solidFill>
                        <a:srgbClr val="515151"/>
                      </a:solidFill>
                    </a:rPr>
                    <a:t>ZOL / Dmab</a:t>
                  </a:r>
                  <a:endParaRPr lang="de-de" sz="1200" dirty="0">
                    <a:solidFill>
                      <a:srgbClr val="515151"/>
                    </a:solidFill>
                  </a:endParaRPr>
                </a:p>
              </p:txBody>
            </p:sp>
            <p:sp>
              <p:nvSpPr>
                <p:cNvPr id="230" name="Text Box 806">
                  <a:extLst>
                    <a:ext uri="{FF2B5EF4-FFF2-40B4-BE49-F238E27FC236}">
                      <a16:creationId xmlns:a16="http://schemas.microsoft.com/office/drawing/2014/main" id="{BC7652A6-C514-4FCF-9EF7-C1AF43EABD52}"/>
                    </a:ext>
                  </a:extLst>
                </p:cNvPr>
                <p:cNvSpPr txBox="1">
                  <a:spLocks noChangeArrowheads="1"/>
                </p:cNvSpPr>
                <p:nvPr/>
              </p:nvSpPr>
              <p:spPr bwMode="auto">
                <a:xfrm>
                  <a:off x="625047" y="1045246"/>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b="1" dirty="0">
                      <a:solidFill>
                        <a:srgbClr val="515151"/>
                      </a:solidFill>
                    </a:rPr>
                    <a:t>Gabe</a:t>
                  </a:r>
                  <a:endParaRPr lang="de-de" sz="1200" b="1" dirty="0">
                    <a:solidFill>
                      <a:srgbClr val="515151"/>
                    </a:solidFill>
                  </a:endParaRPr>
                </a:p>
              </p:txBody>
            </p:sp>
          </p:grpSp>
        </p:grpSp>
      </p:grpSp>
      <p:grpSp>
        <p:nvGrpSpPr>
          <p:cNvPr id="231" name="Gruppieren 230">
            <a:extLst>
              <a:ext uri="{FF2B5EF4-FFF2-40B4-BE49-F238E27FC236}">
                <a16:creationId xmlns:a16="http://schemas.microsoft.com/office/drawing/2014/main" id="{4B054FBF-937C-4D4D-BF8F-89B3FBB523D2}"/>
              </a:ext>
            </a:extLst>
          </p:cNvPr>
          <p:cNvGrpSpPr/>
          <p:nvPr/>
        </p:nvGrpSpPr>
        <p:grpSpPr>
          <a:xfrm>
            <a:off x="5535397" y="5071134"/>
            <a:ext cx="1906101" cy="287772"/>
            <a:chOff x="4482380" y="1281862"/>
            <a:chExt cx="1906101" cy="287772"/>
          </a:xfrm>
        </p:grpSpPr>
        <p:grpSp>
          <p:nvGrpSpPr>
            <p:cNvPr id="232" name="Gruppieren 231">
              <a:extLst>
                <a:ext uri="{FF2B5EF4-FFF2-40B4-BE49-F238E27FC236}">
                  <a16:creationId xmlns:a16="http://schemas.microsoft.com/office/drawing/2014/main" id="{C2883E14-E14E-42E1-896F-6CF9D27BB23D}"/>
                </a:ext>
              </a:extLst>
            </p:cNvPr>
            <p:cNvGrpSpPr/>
            <p:nvPr/>
          </p:nvGrpSpPr>
          <p:grpSpPr>
            <a:xfrm>
              <a:off x="5416054" y="1281862"/>
              <a:ext cx="972427" cy="287772"/>
              <a:chOff x="7052874" y="1281862"/>
              <a:chExt cx="972427" cy="287772"/>
            </a:xfrm>
          </p:grpSpPr>
          <p:sp>
            <p:nvSpPr>
              <p:cNvPr id="237" name="Line 804">
                <a:extLst>
                  <a:ext uri="{FF2B5EF4-FFF2-40B4-BE49-F238E27FC236}">
                    <a16:creationId xmlns:a16="http://schemas.microsoft.com/office/drawing/2014/main" id="{319D4740-1EBB-40D3-8759-63C7A203F8B8}"/>
                  </a:ext>
                </a:extLst>
              </p:cNvPr>
              <p:cNvSpPr>
                <a:spLocks noChangeShapeType="1"/>
              </p:cNvSpPr>
              <p:nvPr/>
            </p:nvSpPr>
            <p:spPr bwMode="auto">
              <a:xfrm>
                <a:off x="7052874" y="1424533"/>
                <a:ext cx="266766" cy="0"/>
              </a:xfrm>
              <a:prstGeom prst="line">
                <a:avLst/>
              </a:prstGeom>
              <a:solidFill>
                <a:srgbClr val="4472C4"/>
              </a:solidFill>
              <a:ln w="28575">
                <a:solidFill>
                  <a:schemeClr val="accent3"/>
                </a:solidFill>
                <a:round/>
                <a:headEnd/>
                <a:tailEnd/>
              </a:ln>
              <a:effectLst/>
            </p:spPr>
            <p:txBody>
              <a:bodyPr anchor="ctr">
                <a:spAutoFit/>
              </a:bodyPr>
              <a:lstStyle/>
              <a:p>
                <a:pPr defTabSz="829178">
                  <a:defRPr/>
                </a:pPr>
                <a:endParaRPr lang="en-US" sz="1632" kern="0" dirty="0">
                  <a:solidFill>
                    <a:srgbClr val="515151"/>
                  </a:solidFill>
                </a:endParaRPr>
              </a:p>
            </p:txBody>
          </p:sp>
          <p:sp>
            <p:nvSpPr>
              <p:cNvPr id="238" name="Oval 805">
                <a:extLst>
                  <a:ext uri="{FF2B5EF4-FFF2-40B4-BE49-F238E27FC236}">
                    <a16:creationId xmlns:a16="http://schemas.microsoft.com/office/drawing/2014/main" id="{AB2D8C99-C0CB-4918-9F3F-49C66E5B4A8C}"/>
                  </a:ext>
                </a:extLst>
              </p:cNvPr>
              <p:cNvSpPr>
                <a:spLocks noChangeArrowheads="1"/>
              </p:cNvSpPr>
              <p:nvPr/>
            </p:nvSpPr>
            <p:spPr bwMode="auto">
              <a:xfrm>
                <a:off x="7125310" y="1370533"/>
                <a:ext cx="108000" cy="108000"/>
              </a:xfrm>
              <a:prstGeom prst="ellipse">
                <a:avLst/>
              </a:prstGeom>
              <a:solidFill>
                <a:schemeClr val="accent3"/>
              </a:solidFill>
              <a:ln w="9525" algn="ctr">
                <a:solidFill>
                  <a:schemeClr val="accent3"/>
                </a:solidFill>
                <a:round/>
                <a:headEnd/>
                <a:tailEnd/>
              </a:ln>
              <a:effectLst/>
            </p:spPr>
            <p:txBody>
              <a:bodyPr anchor="ctr">
                <a:spAutoFit/>
              </a:bodyPr>
              <a:lstStyle/>
              <a:p>
                <a:pPr defTabSz="829178">
                  <a:defRPr/>
                </a:pPr>
                <a:endParaRPr lang="en-US" sz="1632" kern="0" dirty="0">
                  <a:solidFill>
                    <a:srgbClr val="515151"/>
                  </a:solidFill>
                </a:endParaRPr>
              </a:p>
            </p:txBody>
          </p:sp>
          <p:sp>
            <p:nvSpPr>
              <p:cNvPr id="239" name="Text Box 806">
                <a:extLst>
                  <a:ext uri="{FF2B5EF4-FFF2-40B4-BE49-F238E27FC236}">
                    <a16:creationId xmlns:a16="http://schemas.microsoft.com/office/drawing/2014/main" id="{6D828F3E-C35F-4A21-820B-B51FDAD4D226}"/>
                  </a:ext>
                </a:extLst>
              </p:cNvPr>
              <p:cNvSpPr txBox="1">
                <a:spLocks noChangeArrowheads="1"/>
              </p:cNvSpPr>
              <p:nvPr/>
            </p:nvSpPr>
            <p:spPr bwMode="auto">
              <a:xfrm>
                <a:off x="7402065" y="1281862"/>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dirty="0">
                    <a:solidFill>
                      <a:srgbClr val="515151"/>
                    </a:solidFill>
                  </a:rPr>
                  <a:t>Dmab</a:t>
                </a:r>
              </a:p>
            </p:txBody>
          </p:sp>
        </p:grpSp>
        <p:grpSp>
          <p:nvGrpSpPr>
            <p:cNvPr id="233" name="Gruppieren 232">
              <a:extLst>
                <a:ext uri="{FF2B5EF4-FFF2-40B4-BE49-F238E27FC236}">
                  <a16:creationId xmlns:a16="http://schemas.microsoft.com/office/drawing/2014/main" id="{6CE12173-EB0C-4759-A158-9B6982E68E0B}"/>
                </a:ext>
              </a:extLst>
            </p:cNvPr>
            <p:cNvGrpSpPr/>
            <p:nvPr/>
          </p:nvGrpSpPr>
          <p:grpSpPr>
            <a:xfrm>
              <a:off x="4482380" y="1281862"/>
              <a:ext cx="763187" cy="276999"/>
              <a:chOff x="4482380" y="1281862"/>
              <a:chExt cx="763187" cy="276999"/>
            </a:xfrm>
          </p:grpSpPr>
          <p:sp>
            <p:nvSpPr>
              <p:cNvPr id="234" name="Line 801">
                <a:extLst>
                  <a:ext uri="{FF2B5EF4-FFF2-40B4-BE49-F238E27FC236}">
                    <a16:creationId xmlns:a16="http://schemas.microsoft.com/office/drawing/2014/main" id="{DDC3C624-D9D3-4A9E-A549-00D422C9187C}"/>
                  </a:ext>
                </a:extLst>
              </p:cNvPr>
              <p:cNvSpPr>
                <a:spLocks noChangeShapeType="1"/>
              </p:cNvSpPr>
              <p:nvPr/>
            </p:nvSpPr>
            <p:spPr bwMode="auto">
              <a:xfrm>
                <a:off x="4482380" y="1424533"/>
                <a:ext cx="295032" cy="0"/>
              </a:xfrm>
              <a:prstGeom prst="line">
                <a:avLst/>
              </a:prstGeom>
              <a:solidFill>
                <a:srgbClr val="F4B183"/>
              </a:solidFill>
              <a:ln w="28575">
                <a:solidFill>
                  <a:schemeClr val="accent1"/>
                </a:solidFill>
                <a:round/>
                <a:headEnd/>
                <a:tailEnd/>
              </a:ln>
              <a:effectLst/>
            </p:spPr>
            <p:txBody>
              <a:bodyPr wrap="none" anchor="ctr">
                <a:spAutoFit/>
              </a:bodyPr>
              <a:lstStyle/>
              <a:p>
                <a:pPr defTabSz="829178">
                  <a:defRPr/>
                </a:pPr>
                <a:endParaRPr lang="en-US" sz="1632" kern="0" dirty="0">
                  <a:solidFill>
                    <a:srgbClr val="515151"/>
                  </a:solidFill>
                </a:endParaRPr>
              </a:p>
            </p:txBody>
          </p:sp>
          <p:sp>
            <p:nvSpPr>
              <p:cNvPr id="235" name="Text Box 803">
                <a:extLst>
                  <a:ext uri="{FF2B5EF4-FFF2-40B4-BE49-F238E27FC236}">
                    <a16:creationId xmlns:a16="http://schemas.microsoft.com/office/drawing/2014/main" id="{832CC021-D01F-410B-B331-FDDA1DA49FD7}"/>
                  </a:ext>
                </a:extLst>
              </p:cNvPr>
              <p:cNvSpPr txBox="1">
                <a:spLocks noChangeArrowheads="1"/>
              </p:cNvSpPr>
              <p:nvPr/>
            </p:nvSpPr>
            <p:spPr bwMode="auto">
              <a:xfrm>
                <a:off x="4824503" y="1281862"/>
                <a:ext cx="421064" cy="276999"/>
              </a:xfrm>
              <a:prstGeom prst="rect">
                <a:avLst/>
              </a:prstGeom>
              <a:noFill/>
              <a:ln w="28575" algn="ctr">
                <a:noFill/>
                <a:miter lim="800000"/>
                <a:headEnd/>
                <a:tailEnd/>
              </a:ln>
              <a:effectLst/>
            </p:spPr>
            <p:txBody>
              <a:bodyPr wrap="none" lIns="41459" rIns="41459">
                <a:spAutoFit/>
              </a:bodyPr>
              <a:lstStyle/>
              <a:p>
                <a:pPr lvl="0" eaLnBrk="0" hangingPunct="0">
                  <a:defRPr/>
                </a:pPr>
                <a:r>
                  <a:rPr lang="de-de" sz="1200" dirty="0">
                    <a:solidFill>
                      <a:srgbClr val="515151"/>
                    </a:solidFill>
                  </a:rPr>
                  <a:t>ZOL </a:t>
                </a:r>
              </a:p>
            </p:txBody>
          </p:sp>
          <p:sp>
            <p:nvSpPr>
              <p:cNvPr id="236" name="Oval 805">
                <a:extLst>
                  <a:ext uri="{FF2B5EF4-FFF2-40B4-BE49-F238E27FC236}">
                    <a16:creationId xmlns:a16="http://schemas.microsoft.com/office/drawing/2014/main" id="{67B57C14-B0F2-4406-8C97-BB577CE49EDC}"/>
                  </a:ext>
                </a:extLst>
              </p:cNvPr>
              <p:cNvSpPr>
                <a:spLocks noChangeArrowheads="1"/>
              </p:cNvSpPr>
              <p:nvPr/>
            </p:nvSpPr>
            <p:spPr bwMode="auto">
              <a:xfrm>
                <a:off x="4559090" y="1370533"/>
                <a:ext cx="108000" cy="108000"/>
              </a:xfrm>
              <a:prstGeom prst="ellipse">
                <a:avLst/>
              </a:prstGeom>
              <a:solidFill>
                <a:schemeClr val="accent1"/>
              </a:solidFill>
              <a:ln w="9525" algn="ctr">
                <a:solidFill>
                  <a:schemeClr val="accent1"/>
                </a:solidFill>
                <a:round/>
                <a:headEnd/>
                <a:tailEnd/>
              </a:ln>
              <a:effectLst/>
            </p:spPr>
            <p:txBody>
              <a:bodyPr anchor="ctr">
                <a:spAutoFit/>
              </a:bodyPr>
              <a:lstStyle/>
              <a:p>
                <a:pPr defTabSz="829178">
                  <a:defRPr/>
                </a:pPr>
                <a:endParaRPr lang="en-US" sz="1632" kern="0" dirty="0">
                  <a:solidFill>
                    <a:srgbClr val="515151"/>
                  </a:solidFill>
                </a:endParaRPr>
              </a:p>
            </p:txBody>
          </p:sp>
        </p:grpSp>
      </p:grpSp>
      <p:grpSp>
        <p:nvGrpSpPr>
          <p:cNvPr id="31" name="Gruppieren 30">
            <a:extLst>
              <a:ext uri="{FF2B5EF4-FFF2-40B4-BE49-F238E27FC236}">
                <a16:creationId xmlns:a16="http://schemas.microsoft.com/office/drawing/2014/main" id="{EEA83AF2-B5C6-40A8-8B7B-297A532F8C04}"/>
              </a:ext>
            </a:extLst>
          </p:cNvPr>
          <p:cNvGrpSpPr/>
          <p:nvPr/>
        </p:nvGrpSpPr>
        <p:grpSpPr>
          <a:xfrm>
            <a:off x="7171121" y="881553"/>
            <a:ext cx="5020885" cy="4680952"/>
            <a:chOff x="7171121" y="881553"/>
            <a:chExt cx="5020885" cy="4680952"/>
          </a:xfrm>
        </p:grpSpPr>
        <p:grpSp>
          <p:nvGrpSpPr>
            <p:cNvPr id="156" name="Gruppieren 155">
              <a:extLst>
                <a:ext uri="{FF2B5EF4-FFF2-40B4-BE49-F238E27FC236}">
                  <a16:creationId xmlns:a16="http://schemas.microsoft.com/office/drawing/2014/main" id="{1F863473-07BA-4C20-A98E-50FE6E35E5C6}"/>
                </a:ext>
              </a:extLst>
            </p:cNvPr>
            <p:cNvGrpSpPr/>
            <p:nvPr/>
          </p:nvGrpSpPr>
          <p:grpSpPr>
            <a:xfrm>
              <a:off x="7171121" y="881553"/>
              <a:ext cx="5020885" cy="4680952"/>
              <a:chOff x="6589049" y="723900"/>
              <a:chExt cx="5020885" cy="4680952"/>
            </a:xfrm>
          </p:grpSpPr>
          <p:sp>
            <p:nvSpPr>
              <p:cNvPr id="157" name="TextBox 59">
                <a:extLst>
                  <a:ext uri="{FF2B5EF4-FFF2-40B4-BE49-F238E27FC236}">
                    <a16:creationId xmlns:a16="http://schemas.microsoft.com/office/drawing/2014/main" id="{4A190A75-BE32-44AD-AAD6-8A840F879177}"/>
                  </a:ext>
                </a:extLst>
              </p:cNvPr>
              <p:cNvSpPr txBox="1"/>
              <p:nvPr/>
            </p:nvSpPr>
            <p:spPr>
              <a:xfrm>
                <a:off x="7669340" y="4771133"/>
                <a:ext cx="2898905" cy="307777"/>
              </a:xfrm>
              <a:prstGeom prst="rect">
                <a:avLst/>
              </a:prstGeom>
              <a:noFill/>
            </p:spPr>
            <p:txBody>
              <a:bodyPr wrap="square" rtlCol="0">
                <a:spAutoFit/>
              </a:bodyPr>
              <a:lstStyle/>
              <a:p>
                <a:pPr algn="ctr" defTabSz="829178">
                  <a:defRPr/>
                </a:pPr>
                <a:r>
                  <a:rPr lang="de-de" sz="1400" b="1" dirty="0">
                    <a:solidFill>
                      <a:srgbClr val="515151"/>
                    </a:solidFill>
                  </a:rPr>
                  <a:t>Studienmonat</a:t>
                </a:r>
              </a:p>
            </p:txBody>
          </p:sp>
          <p:graphicFrame>
            <p:nvGraphicFramePr>
              <p:cNvPr id="158" name="Chart 41">
                <a:extLst>
                  <a:ext uri="{FF2B5EF4-FFF2-40B4-BE49-F238E27FC236}">
                    <a16:creationId xmlns:a16="http://schemas.microsoft.com/office/drawing/2014/main" id="{92F848BC-41AD-48EC-8FDE-568B1DCD4338}"/>
                  </a:ext>
                </a:extLst>
              </p:cNvPr>
              <p:cNvGraphicFramePr/>
              <p:nvPr>
                <p:extLst>
                  <p:ext uri="{D42A27DB-BD31-4B8C-83A1-F6EECF244321}">
                    <p14:modId xmlns:p14="http://schemas.microsoft.com/office/powerpoint/2010/main" val="4050323549"/>
                  </p:ext>
                </p:extLst>
              </p:nvPr>
            </p:nvGraphicFramePr>
            <p:xfrm>
              <a:off x="7008473" y="723900"/>
              <a:ext cx="4601461" cy="4680952"/>
            </p:xfrm>
            <a:graphic>
              <a:graphicData uri="http://schemas.openxmlformats.org/drawingml/2006/chart">
                <c:chart xmlns:c="http://schemas.openxmlformats.org/drawingml/2006/chart" xmlns:r="http://schemas.openxmlformats.org/officeDocument/2006/relationships" r:id="rId4"/>
              </a:graphicData>
            </a:graphic>
          </p:graphicFrame>
          <p:sp>
            <p:nvSpPr>
              <p:cNvPr id="159" name="TextBox 61">
                <a:extLst>
                  <a:ext uri="{FF2B5EF4-FFF2-40B4-BE49-F238E27FC236}">
                    <a16:creationId xmlns:a16="http://schemas.microsoft.com/office/drawing/2014/main" id="{84057C7C-3758-4427-85EA-637DBA7B8D92}"/>
                  </a:ext>
                </a:extLst>
              </p:cNvPr>
              <p:cNvSpPr txBox="1"/>
              <p:nvPr/>
            </p:nvSpPr>
            <p:spPr>
              <a:xfrm>
                <a:off x="7618599" y="1513674"/>
                <a:ext cx="3088109" cy="315598"/>
              </a:xfrm>
              <a:prstGeom prst="rect">
                <a:avLst/>
              </a:prstGeom>
              <a:noFill/>
            </p:spPr>
            <p:txBody>
              <a:bodyPr wrap="square" rtlCol="0">
                <a:spAutoFit/>
              </a:bodyPr>
              <a:lstStyle/>
              <a:p>
                <a:pPr algn="ctr" defTabSz="829178">
                  <a:defRPr/>
                </a:pPr>
                <a:r>
                  <a:rPr lang="de-de" sz="1451" b="1" dirty="0">
                    <a:solidFill>
                      <a:srgbClr val="515151"/>
                    </a:solidFill>
                  </a:rPr>
                  <a:t>FN</a:t>
                </a:r>
              </a:p>
            </p:txBody>
          </p:sp>
          <p:sp>
            <p:nvSpPr>
              <p:cNvPr id="160" name="TextBox 62">
                <a:extLst>
                  <a:ext uri="{FF2B5EF4-FFF2-40B4-BE49-F238E27FC236}">
                    <a16:creationId xmlns:a16="http://schemas.microsoft.com/office/drawing/2014/main" id="{A2932563-2D2C-4BBE-8BFF-EDF4F323F9BE}"/>
                  </a:ext>
                </a:extLst>
              </p:cNvPr>
              <p:cNvSpPr txBox="1"/>
              <p:nvPr/>
            </p:nvSpPr>
            <p:spPr>
              <a:xfrm rot="16200000">
                <a:off x="5378605" y="2890078"/>
                <a:ext cx="2904097" cy="483209"/>
              </a:xfrm>
              <a:prstGeom prst="rect">
                <a:avLst/>
              </a:prstGeom>
              <a:noFill/>
            </p:spPr>
            <p:txBody>
              <a:bodyPr wrap="square" rtlCol="0">
                <a:spAutoFit/>
              </a:bodyPr>
              <a:lstStyle/>
              <a:p>
                <a:pPr algn="ctr" defTabSz="829178">
                  <a:defRPr/>
                </a:pPr>
                <a:r>
                  <a:rPr lang="de-de" sz="1270" b="1" dirty="0">
                    <a:solidFill>
                      <a:srgbClr val="515151"/>
                    </a:solidFill>
                  </a:rPr>
                  <a:t>Prozentuale Veränderung der </a:t>
                </a:r>
                <a:br>
                  <a:rPr lang="de-DE" sz="1270" b="1" dirty="0">
                    <a:solidFill>
                      <a:srgbClr val="515151"/>
                    </a:solidFill>
                  </a:rPr>
                </a:br>
                <a:r>
                  <a:rPr lang="de-de" sz="1270" b="1" dirty="0">
                    <a:solidFill>
                      <a:srgbClr val="515151"/>
                    </a:solidFill>
                  </a:rPr>
                  <a:t>BMD ab Baseline, Mittelwert ± SEM</a:t>
                </a:r>
              </a:p>
            </p:txBody>
          </p:sp>
          <p:grpSp>
            <p:nvGrpSpPr>
              <p:cNvPr id="161" name="Gruppieren 160">
                <a:extLst>
                  <a:ext uri="{FF2B5EF4-FFF2-40B4-BE49-F238E27FC236}">
                    <a16:creationId xmlns:a16="http://schemas.microsoft.com/office/drawing/2014/main" id="{8498053D-1D47-46AB-9A01-DF29E410E7ED}"/>
                  </a:ext>
                </a:extLst>
              </p:cNvPr>
              <p:cNvGrpSpPr/>
              <p:nvPr/>
            </p:nvGrpSpPr>
            <p:grpSpPr>
              <a:xfrm>
                <a:off x="7608911" y="2210681"/>
                <a:ext cx="3097797" cy="2206419"/>
                <a:chOff x="7757568" y="2210681"/>
                <a:chExt cx="3097797" cy="2206419"/>
              </a:xfrm>
            </p:grpSpPr>
            <p:grpSp>
              <p:nvGrpSpPr>
                <p:cNvPr id="162" name="ErrorBar534">
                  <a:extLst>
                    <a:ext uri="{FF2B5EF4-FFF2-40B4-BE49-F238E27FC236}">
                      <a16:creationId xmlns:a16="http://schemas.microsoft.com/office/drawing/2014/main" id="{F8609C0B-2CFF-4FD1-87F9-0FA1F4B54B79}"/>
                    </a:ext>
                  </a:extLst>
                </p:cNvPr>
                <p:cNvGrpSpPr/>
                <p:nvPr/>
              </p:nvGrpSpPr>
              <p:grpSpPr>
                <a:xfrm>
                  <a:off x="10675049" y="3816716"/>
                  <a:ext cx="105341" cy="600384"/>
                  <a:chOff x="914400" y="914400"/>
                  <a:chExt cx="91440" cy="685800"/>
                </a:xfrm>
              </p:grpSpPr>
              <p:cxnSp>
                <p:nvCxnSpPr>
                  <p:cNvPr id="187" name="top534">
                    <a:extLst>
                      <a:ext uri="{FF2B5EF4-FFF2-40B4-BE49-F238E27FC236}">
                        <a16:creationId xmlns:a16="http://schemas.microsoft.com/office/drawing/2014/main" id="{CD2A765E-152D-4485-8032-2078FE055AE0}"/>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8" name="bottom534">
                    <a:extLst>
                      <a:ext uri="{FF2B5EF4-FFF2-40B4-BE49-F238E27FC236}">
                        <a16:creationId xmlns:a16="http://schemas.microsoft.com/office/drawing/2014/main" id="{5F026EB7-9CA2-4BFE-A0DE-089B52AB2241}"/>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9" name="middle534">
                    <a:extLst>
                      <a:ext uri="{FF2B5EF4-FFF2-40B4-BE49-F238E27FC236}">
                        <a16:creationId xmlns:a16="http://schemas.microsoft.com/office/drawing/2014/main" id="{6ACA4406-FC6D-40A2-BBAD-D08FA0CD6E93}"/>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63" name="ErrorBar534">
                  <a:extLst>
                    <a:ext uri="{FF2B5EF4-FFF2-40B4-BE49-F238E27FC236}">
                      <a16:creationId xmlns:a16="http://schemas.microsoft.com/office/drawing/2014/main" id="{A4195DF5-4B37-422E-B7C3-954DF153CA3D}"/>
                    </a:ext>
                  </a:extLst>
                </p:cNvPr>
                <p:cNvGrpSpPr/>
                <p:nvPr/>
              </p:nvGrpSpPr>
              <p:grpSpPr>
                <a:xfrm>
                  <a:off x="10678100" y="2482785"/>
                  <a:ext cx="105341" cy="773375"/>
                  <a:chOff x="914400" y="914400"/>
                  <a:chExt cx="91440" cy="685800"/>
                </a:xfrm>
              </p:grpSpPr>
              <p:cxnSp>
                <p:nvCxnSpPr>
                  <p:cNvPr id="184" name="top534">
                    <a:extLst>
                      <a:ext uri="{FF2B5EF4-FFF2-40B4-BE49-F238E27FC236}">
                        <a16:creationId xmlns:a16="http://schemas.microsoft.com/office/drawing/2014/main" id="{2159A880-6697-4920-995F-C84138190D16}"/>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5" name="bottom534">
                    <a:extLst>
                      <a:ext uri="{FF2B5EF4-FFF2-40B4-BE49-F238E27FC236}">
                        <a16:creationId xmlns:a16="http://schemas.microsoft.com/office/drawing/2014/main" id="{7ED7D9B9-8642-4457-A768-9FECC6374E52}"/>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6" name="middle534">
                    <a:extLst>
                      <a:ext uri="{FF2B5EF4-FFF2-40B4-BE49-F238E27FC236}">
                        <a16:creationId xmlns:a16="http://schemas.microsoft.com/office/drawing/2014/main" id="{91921F93-1027-46C9-AA94-2D9209E9984B}"/>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64" name="ErrorBar534">
                  <a:extLst>
                    <a:ext uri="{FF2B5EF4-FFF2-40B4-BE49-F238E27FC236}">
                      <a16:creationId xmlns:a16="http://schemas.microsoft.com/office/drawing/2014/main" id="{41C15FD0-249D-477F-8F26-C3FB33049E8A}"/>
                    </a:ext>
                  </a:extLst>
                </p:cNvPr>
                <p:cNvGrpSpPr/>
                <p:nvPr/>
              </p:nvGrpSpPr>
              <p:grpSpPr>
                <a:xfrm>
                  <a:off x="9225472" y="2210681"/>
                  <a:ext cx="105341" cy="763198"/>
                  <a:chOff x="914400" y="914400"/>
                  <a:chExt cx="91440" cy="685800"/>
                </a:xfrm>
              </p:grpSpPr>
              <p:cxnSp>
                <p:nvCxnSpPr>
                  <p:cNvPr id="181" name="top534">
                    <a:extLst>
                      <a:ext uri="{FF2B5EF4-FFF2-40B4-BE49-F238E27FC236}">
                        <a16:creationId xmlns:a16="http://schemas.microsoft.com/office/drawing/2014/main" id="{3160B3D4-DC24-48F4-BC8A-0EE931D78C0E}"/>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2" name="bottom534">
                    <a:extLst>
                      <a:ext uri="{FF2B5EF4-FFF2-40B4-BE49-F238E27FC236}">
                        <a16:creationId xmlns:a16="http://schemas.microsoft.com/office/drawing/2014/main" id="{4DCAF5F4-019C-49CA-A83B-9DBB6F0F5E59}"/>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3" name="middle534">
                    <a:extLst>
                      <a:ext uri="{FF2B5EF4-FFF2-40B4-BE49-F238E27FC236}">
                        <a16:creationId xmlns:a16="http://schemas.microsoft.com/office/drawing/2014/main" id="{8DB037C3-F20A-44FC-A384-949ECC65C42C}"/>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65" name="ErrorBar534">
                  <a:extLst>
                    <a:ext uri="{FF2B5EF4-FFF2-40B4-BE49-F238E27FC236}">
                      <a16:creationId xmlns:a16="http://schemas.microsoft.com/office/drawing/2014/main" id="{F6FCD374-697B-43E8-AB02-75ED7388C522}"/>
                    </a:ext>
                  </a:extLst>
                </p:cNvPr>
                <p:cNvGrpSpPr/>
                <p:nvPr/>
              </p:nvGrpSpPr>
              <p:grpSpPr>
                <a:xfrm>
                  <a:off x="9225472" y="2289595"/>
                  <a:ext cx="105341" cy="793726"/>
                  <a:chOff x="914400" y="914400"/>
                  <a:chExt cx="91440" cy="685800"/>
                </a:xfrm>
              </p:grpSpPr>
              <p:cxnSp>
                <p:nvCxnSpPr>
                  <p:cNvPr id="178" name="top534">
                    <a:extLst>
                      <a:ext uri="{FF2B5EF4-FFF2-40B4-BE49-F238E27FC236}">
                        <a16:creationId xmlns:a16="http://schemas.microsoft.com/office/drawing/2014/main" id="{4F1A6BCE-39DE-4550-87DB-AE69917DB85A}"/>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79" name="bottom534">
                    <a:extLst>
                      <a:ext uri="{FF2B5EF4-FFF2-40B4-BE49-F238E27FC236}">
                        <a16:creationId xmlns:a16="http://schemas.microsoft.com/office/drawing/2014/main" id="{21CE6E96-582A-47F8-A46D-DD578F0CD29D}"/>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0" name="middle534">
                    <a:extLst>
                      <a:ext uri="{FF2B5EF4-FFF2-40B4-BE49-F238E27FC236}">
                        <a16:creationId xmlns:a16="http://schemas.microsoft.com/office/drawing/2014/main" id="{5603EF68-E07A-4268-BDFD-23638A51DFFD}"/>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66" name="Gruppieren 165">
                  <a:extLst>
                    <a:ext uri="{FF2B5EF4-FFF2-40B4-BE49-F238E27FC236}">
                      <a16:creationId xmlns:a16="http://schemas.microsoft.com/office/drawing/2014/main" id="{85D8F43D-EAA0-47B8-847E-A1C775DAC900}"/>
                    </a:ext>
                  </a:extLst>
                </p:cNvPr>
                <p:cNvGrpSpPr/>
                <p:nvPr/>
              </p:nvGrpSpPr>
              <p:grpSpPr>
                <a:xfrm>
                  <a:off x="7833244" y="2543154"/>
                  <a:ext cx="2970040" cy="1631936"/>
                  <a:chOff x="7833244" y="2543154"/>
                  <a:chExt cx="2970040" cy="1631936"/>
                </a:xfrm>
              </p:grpSpPr>
              <p:grpSp>
                <p:nvGrpSpPr>
                  <p:cNvPr id="174" name="Gruppieren 173">
                    <a:extLst>
                      <a:ext uri="{FF2B5EF4-FFF2-40B4-BE49-F238E27FC236}">
                        <a16:creationId xmlns:a16="http://schemas.microsoft.com/office/drawing/2014/main" id="{21BCA26E-D8AA-402B-961D-BDECD25F2DD2}"/>
                      </a:ext>
                    </a:extLst>
                  </p:cNvPr>
                  <p:cNvGrpSpPr/>
                  <p:nvPr/>
                </p:nvGrpSpPr>
                <p:grpSpPr>
                  <a:xfrm>
                    <a:off x="9197408" y="2543154"/>
                    <a:ext cx="1605876" cy="1631936"/>
                    <a:chOff x="9197408" y="2543154"/>
                    <a:chExt cx="1605876" cy="1631936"/>
                  </a:xfrm>
                </p:grpSpPr>
                <p:sp>
                  <p:nvSpPr>
                    <p:cNvPr id="176" name="Oval 6">
                      <a:extLst>
                        <a:ext uri="{FF2B5EF4-FFF2-40B4-BE49-F238E27FC236}">
                          <a16:creationId xmlns:a16="http://schemas.microsoft.com/office/drawing/2014/main" id="{E399AF4E-DE3D-4809-9965-CA0FB3068E01}"/>
                        </a:ext>
                      </a:extLst>
                    </p:cNvPr>
                    <p:cNvSpPr/>
                    <p:nvPr/>
                  </p:nvSpPr>
                  <p:spPr bwMode="auto">
                    <a:xfrm>
                      <a:off x="9197408" y="2543154"/>
                      <a:ext cx="158010" cy="152640"/>
                    </a:xfrm>
                    <a:prstGeom prst="ellipse">
                      <a:avLst/>
                    </a:prstGeom>
                    <a:solidFill>
                      <a:schemeClr val="accent3"/>
                    </a:solidFill>
                    <a:ln w="15875" cap="rnd">
                      <a:solidFill>
                        <a:schemeClr val="accent3"/>
                      </a:solidFill>
                      <a:round/>
                      <a:headEnd/>
                      <a:tailEnd/>
                    </a:ln>
                  </p:spPr>
                  <p:txBody>
                    <a:bodyPr rtlCol="0" anchor="ctr"/>
                    <a:lstStyle/>
                    <a:p>
                      <a:pPr defTabSz="829178">
                        <a:defRPr/>
                      </a:pPr>
                      <a:endParaRPr lang="en-US" sz="1632" kern="0" dirty="0">
                        <a:solidFill>
                          <a:srgbClr val="515151"/>
                        </a:solidFill>
                      </a:endParaRPr>
                    </a:p>
                  </p:txBody>
                </p:sp>
                <p:sp>
                  <p:nvSpPr>
                    <p:cNvPr id="177" name="Oval 44">
                      <a:extLst>
                        <a:ext uri="{FF2B5EF4-FFF2-40B4-BE49-F238E27FC236}">
                          <a16:creationId xmlns:a16="http://schemas.microsoft.com/office/drawing/2014/main" id="{504DB0B0-0157-439B-ACCE-05C2E313F5A4}"/>
                        </a:ext>
                      </a:extLst>
                    </p:cNvPr>
                    <p:cNvSpPr/>
                    <p:nvPr/>
                  </p:nvSpPr>
                  <p:spPr bwMode="auto">
                    <a:xfrm>
                      <a:off x="10645274" y="4022450"/>
                      <a:ext cx="158010" cy="152640"/>
                    </a:xfrm>
                    <a:prstGeom prst="ellipse">
                      <a:avLst/>
                    </a:prstGeom>
                    <a:solidFill>
                      <a:schemeClr val="accent3"/>
                    </a:solidFill>
                    <a:ln w="15875" cap="rnd">
                      <a:solidFill>
                        <a:schemeClr val="accent3"/>
                      </a:solidFill>
                      <a:round/>
                      <a:headEnd/>
                      <a:tailEnd/>
                    </a:ln>
                  </p:spPr>
                  <p:txBody>
                    <a:bodyPr rtlCol="0" anchor="ctr"/>
                    <a:lstStyle/>
                    <a:p>
                      <a:pPr defTabSz="829178">
                        <a:defRPr/>
                      </a:pPr>
                      <a:endParaRPr lang="en-US" sz="1632" kern="0" dirty="0">
                        <a:solidFill>
                          <a:srgbClr val="515151"/>
                        </a:solidFill>
                      </a:endParaRPr>
                    </a:p>
                  </p:txBody>
                </p:sp>
              </p:grpSp>
              <p:sp>
                <p:nvSpPr>
                  <p:cNvPr id="175" name="Freihandform: Form 174">
                    <a:extLst>
                      <a:ext uri="{FF2B5EF4-FFF2-40B4-BE49-F238E27FC236}">
                        <a16:creationId xmlns:a16="http://schemas.microsoft.com/office/drawing/2014/main" id="{A1559DDE-6855-4FC6-941F-5C11E79F362C}"/>
                      </a:ext>
                    </a:extLst>
                  </p:cNvPr>
                  <p:cNvSpPr/>
                  <p:nvPr/>
                </p:nvSpPr>
                <p:spPr bwMode="auto">
                  <a:xfrm>
                    <a:off x="7833244" y="2611081"/>
                    <a:ext cx="2889226" cy="1488073"/>
                  </a:xfrm>
                  <a:custGeom>
                    <a:avLst/>
                    <a:gdLst>
                      <a:gd name="connsiteX0" fmla="*/ 0 w 2889226"/>
                      <a:gd name="connsiteY0" fmla="*/ 375495 h 1488073"/>
                      <a:gd name="connsiteX1" fmla="*/ 1442875 w 2889226"/>
                      <a:gd name="connsiteY1" fmla="*/ 0 h 1488073"/>
                      <a:gd name="connsiteX2" fmla="*/ 2889226 w 2889226"/>
                      <a:gd name="connsiteY2" fmla="*/ 1488073 h 1488073"/>
                    </a:gdLst>
                    <a:ahLst/>
                    <a:cxnLst>
                      <a:cxn ang="0">
                        <a:pos x="connsiteX0" y="connsiteY0"/>
                      </a:cxn>
                      <a:cxn ang="0">
                        <a:pos x="connsiteX1" y="connsiteY1"/>
                      </a:cxn>
                      <a:cxn ang="0">
                        <a:pos x="connsiteX2" y="connsiteY2"/>
                      </a:cxn>
                    </a:cxnLst>
                    <a:rect l="l" t="t" r="r" b="b"/>
                    <a:pathLst>
                      <a:path w="2889226" h="1488073">
                        <a:moveTo>
                          <a:pt x="0" y="375495"/>
                        </a:moveTo>
                        <a:lnTo>
                          <a:pt x="1442875" y="0"/>
                        </a:lnTo>
                        <a:lnTo>
                          <a:pt x="2889226" y="1488073"/>
                        </a:lnTo>
                      </a:path>
                    </a:pathLst>
                  </a:custGeom>
                  <a:noFill/>
                  <a:ln w="19050"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cxnSp>
              <p:nvCxnSpPr>
                <p:cNvPr id="167" name="Straight Connector 40">
                  <a:extLst>
                    <a:ext uri="{FF2B5EF4-FFF2-40B4-BE49-F238E27FC236}">
                      <a16:creationId xmlns:a16="http://schemas.microsoft.com/office/drawing/2014/main" id="{9B07D726-AD65-43FE-81C8-F83A3C53EB45}"/>
                    </a:ext>
                  </a:extLst>
                </p:cNvPr>
                <p:cNvCxnSpPr>
                  <a:cxnSpLocks/>
                </p:cNvCxnSpPr>
                <p:nvPr/>
              </p:nvCxnSpPr>
              <p:spPr bwMode="auto">
                <a:xfrm>
                  <a:off x="7788012" y="3014595"/>
                  <a:ext cx="3067353" cy="13621"/>
                </a:xfrm>
                <a:prstGeom prst="line">
                  <a:avLst/>
                </a:prstGeom>
                <a:solidFill>
                  <a:srgbClr val="0063C3"/>
                </a:solidFill>
                <a:ln w="19050" cap="flat" cmpd="sng" algn="ctr">
                  <a:solidFill>
                    <a:srgbClr val="716F73"/>
                  </a:solidFill>
                  <a:prstDash val="dash"/>
                  <a:round/>
                  <a:headEnd type="none" w="med" len="med"/>
                  <a:tailEnd type="none" w="med" len="med"/>
                </a:ln>
                <a:effectLst/>
              </p:spPr>
            </p:cxnSp>
            <p:grpSp>
              <p:nvGrpSpPr>
                <p:cNvPr id="168" name="Gruppieren 167">
                  <a:extLst>
                    <a:ext uri="{FF2B5EF4-FFF2-40B4-BE49-F238E27FC236}">
                      <a16:creationId xmlns:a16="http://schemas.microsoft.com/office/drawing/2014/main" id="{71A96F05-4D01-42EF-94DC-96B4A5EB0474}"/>
                    </a:ext>
                  </a:extLst>
                </p:cNvPr>
                <p:cNvGrpSpPr/>
                <p:nvPr/>
              </p:nvGrpSpPr>
              <p:grpSpPr>
                <a:xfrm>
                  <a:off x="7757568" y="2560210"/>
                  <a:ext cx="3054878" cy="505853"/>
                  <a:chOff x="7757568" y="2560210"/>
                  <a:chExt cx="3054878" cy="505853"/>
                </a:xfrm>
              </p:grpSpPr>
              <p:grpSp>
                <p:nvGrpSpPr>
                  <p:cNvPr id="169" name="Gruppieren 168">
                    <a:extLst>
                      <a:ext uri="{FF2B5EF4-FFF2-40B4-BE49-F238E27FC236}">
                        <a16:creationId xmlns:a16="http://schemas.microsoft.com/office/drawing/2014/main" id="{D0B47174-0366-4DED-9F89-C3ECD394DF74}"/>
                      </a:ext>
                    </a:extLst>
                  </p:cNvPr>
                  <p:cNvGrpSpPr/>
                  <p:nvPr/>
                </p:nvGrpSpPr>
                <p:grpSpPr>
                  <a:xfrm>
                    <a:off x="7757568" y="2560210"/>
                    <a:ext cx="3054878" cy="505853"/>
                    <a:chOff x="7757568" y="2560210"/>
                    <a:chExt cx="3054878" cy="505853"/>
                  </a:xfrm>
                </p:grpSpPr>
                <p:sp>
                  <p:nvSpPr>
                    <p:cNvPr id="171" name="Oval 45">
                      <a:extLst>
                        <a:ext uri="{FF2B5EF4-FFF2-40B4-BE49-F238E27FC236}">
                          <a16:creationId xmlns:a16="http://schemas.microsoft.com/office/drawing/2014/main" id="{4879BAD7-22E7-4D54-8F25-79681D1696FB}"/>
                        </a:ext>
                      </a:extLst>
                    </p:cNvPr>
                    <p:cNvSpPr/>
                    <p:nvPr/>
                  </p:nvSpPr>
                  <p:spPr bwMode="auto">
                    <a:xfrm>
                      <a:off x="7757568" y="2913423"/>
                      <a:ext cx="158010" cy="152640"/>
                    </a:xfrm>
                    <a:prstGeom prst="ellipse">
                      <a:avLst/>
                    </a:prstGeom>
                    <a:solidFill>
                      <a:schemeClr val="accent1"/>
                    </a:solidFill>
                    <a:ln w="15875" cap="rnd">
                      <a:solidFill>
                        <a:schemeClr val="accent1"/>
                      </a:solidFill>
                      <a:round/>
                      <a:headEnd/>
                      <a:tailEnd/>
                    </a:ln>
                  </p:spPr>
                  <p:txBody>
                    <a:bodyPr rtlCol="0" anchor="ctr"/>
                    <a:lstStyle/>
                    <a:p>
                      <a:pPr defTabSz="829178">
                        <a:defRPr/>
                      </a:pPr>
                      <a:endParaRPr lang="en-US" sz="1632" kern="0" dirty="0">
                        <a:solidFill>
                          <a:srgbClr val="515151"/>
                        </a:solidFill>
                      </a:endParaRPr>
                    </a:p>
                  </p:txBody>
                </p:sp>
                <p:sp>
                  <p:nvSpPr>
                    <p:cNvPr id="172" name="Oval 50">
                      <a:extLst>
                        <a:ext uri="{FF2B5EF4-FFF2-40B4-BE49-F238E27FC236}">
                          <a16:creationId xmlns:a16="http://schemas.microsoft.com/office/drawing/2014/main" id="{22A2E580-1C44-4783-9863-31CF0E27D369}"/>
                        </a:ext>
                      </a:extLst>
                    </p:cNvPr>
                    <p:cNvSpPr/>
                    <p:nvPr/>
                  </p:nvSpPr>
                  <p:spPr bwMode="auto">
                    <a:xfrm>
                      <a:off x="10654436" y="2788064"/>
                      <a:ext cx="158010" cy="152640"/>
                    </a:xfrm>
                    <a:prstGeom prst="ellipse">
                      <a:avLst/>
                    </a:prstGeom>
                    <a:solidFill>
                      <a:schemeClr val="accent1"/>
                    </a:solidFill>
                    <a:ln w="15875" cap="rnd">
                      <a:solidFill>
                        <a:schemeClr val="accent1"/>
                      </a:solidFill>
                      <a:round/>
                      <a:headEnd/>
                      <a:tailEnd/>
                    </a:ln>
                  </p:spPr>
                  <p:txBody>
                    <a:bodyPr rtlCol="0" anchor="ctr"/>
                    <a:lstStyle/>
                    <a:p>
                      <a:pPr defTabSz="829178">
                        <a:defRPr/>
                      </a:pPr>
                      <a:endParaRPr lang="en-US" sz="1632" kern="0" dirty="0">
                        <a:solidFill>
                          <a:srgbClr val="515151"/>
                        </a:solidFill>
                      </a:endParaRPr>
                    </a:p>
                  </p:txBody>
                </p:sp>
                <p:sp>
                  <p:nvSpPr>
                    <p:cNvPr id="173" name="Oval 60">
                      <a:extLst>
                        <a:ext uri="{FF2B5EF4-FFF2-40B4-BE49-F238E27FC236}">
                          <a16:creationId xmlns:a16="http://schemas.microsoft.com/office/drawing/2014/main" id="{9181F5F1-7AC4-44A6-9ABE-84F52D64221D}"/>
                        </a:ext>
                      </a:extLst>
                    </p:cNvPr>
                    <p:cNvSpPr/>
                    <p:nvPr/>
                  </p:nvSpPr>
                  <p:spPr bwMode="auto">
                    <a:xfrm>
                      <a:off x="9195697" y="2560210"/>
                      <a:ext cx="158010" cy="152640"/>
                    </a:xfrm>
                    <a:prstGeom prst="ellipse">
                      <a:avLst/>
                    </a:prstGeom>
                    <a:solidFill>
                      <a:schemeClr val="accent1"/>
                    </a:solidFill>
                    <a:ln w="15875" cap="rnd">
                      <a:solidFill>
                        <a:schemeClr val="accent1"/>
                      </a:solidFill>
                      <a:round/>
                      <a:headEnd/>
                      <a:tailEnd/>
                    </a:ln>
                  </p:spPr>
                  <p:txBody>
                    <a:bodyPr rtlCol="0" anchor="ctr"/>
                    <a:lstStyle/>
                    <a:p>
                      <a:pPr defTabSz="829178">
                        <a:defRPr/>
                      </a:pPr>
                      <a:endParaRPr lang="en-US" sz="1632" kern="0" dirty="0">
                        <a:solidFill>
                          <a:srgbClr val="515151"/>
                        </a:solidFill>
                      </a:endParaRPr>
                    </a:p>
                  </p:txBody>
                </p:sp>
              </p:grpSp>
              <p:sp>
                <p:nvSpPr>
                  <p:cNvPr id="170" name="Freihandform: Form 169">
                    <a:extLst>
                      <a:ext uri="{FF2B5EF4-FFF2-40B4-BE49-F238E27FC236}">
                        <a16:creationId xmlns:a16="http://schemas.microsoft.com/office/drawing/2014/main" id="{DC26F49C-D584-4FB0-9849-F03C24798D93}"/>
                      </a:ext>
                    </a:extLst>
                  </p:cNvPr>
                  <p:cNvSpPr/>
                  <p:nvPr/>
                </p:nvSpPr>
                <p:spPr bwMode="auto">
                  <a:xfrm>
                    <a:off x="7822814" y="2631942"/>
                    <a:ext cx="2903133" cy="368542"/>
                  </a:xfrm>
                  <a:custGeom>
                    <a:avLst/>
                    <a:gdLst>
                      <a:gd name="connsiteX0" fmla="*/ 0 w 2903133"/>
                      <a:gd name="connsiteY0" fmla="*/ 368542 h 368542"/>
                      <a:gd name="connsiteX1" fmla="*/ 1449828 w 2903133"/>
                      <a:gd name="connsiteY1" fmla="*/ 0 h 368542"/>
                      <a:gd name="connsiteX2" fmla="*/ 2903133 w 2903133"/>
                      <a:gd name="connsiteY2" fmla="*/ 236423 h 368542"/>
                    </a:gdLst>
                    <a:ahLst/>
                    <a:cxnLst>
                      <a:cxn ang="0">
                        <a:pos x="connsiteX0" y="connsiteY0"/>
                      </a:cxn>
                      <a:cxn ang="0">
                        <a:pos x="connsiteX1" y="connsiteY1"/>
                      </a:cxn>
                      <a:cxn ang="0">
                        <a:pos x="connsiteX2" y="connsiteY2"/>
                      </a:cxn>
                    </a:cxnLst>
                    <a:rect l="l" t="t" r="r" b="b"/>
                    <a:pathLst>
                      <a:path w="2903133" h="368542">
                        <a:moveTo>
                          <a:pt x="0" y="368542"/>
                        </a:moveTo>
                        <a:lnTo>
                          <a:pt x="1449828" y="0"/>
                        </a:lnTo>
                        <a:lnTo>
                          <a:pt x="2903133" y="236423"/>
                        </a:lnTo>
                      </a:path>
                    </a:pathLst>
                  </a:custGeom>
                  <a:noFill/>
                  <a:ln w="19050" cap="flat" cmpd="sng" algn="ctr">
                    <a:solidFill>
                      <a:schemeClr val="accent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grpSp>
        <p:grpSp>
          <p:nvGrpSpPr>
            <p:cNvPr id="243" name="Gruppieren 242">
              <a:extLst>
                <a:ext uri="{FF2B5EF4-FFF2-40B4-BE49-F238E27FC236}">
                  <a16:creationId xmlns:a16="http://schemas.microsoft.com/office/drawing/2014/main" id="{2A3AF904-29FA-45D5-95E8-4120FF5F8912}"/>
                </a:ext>
              </a:extLst>
            </p:cNvPr>
            <p:cNvGrpSpPr/>
            <p:nvPr/>
          </p:nvGrpSpPr>
          <p:grpSpPr>
            <a:xfrm>
              <a:off x="7274896" y="1219122"/>
              <a:ext cx="2132775" cy="665068"/>
              <a:chOff x="625047" y="1219122"/>
              <a:chExt cx="2132775" cy="665068"/>
            </a:xfrm>
          </p:grpSpPr>
          <p:cxnSp>
            <p:nvCxnSpPr>
              <p:cNvPr id="244" name="Straight Arrow Connector 125">
                <a:extLst>
                  <a:ext uri="{FF2B5EF4-FFF2-40B4-BE49-F238E27FC236}">
                    <a16:creationId xmlns:a16="http://schemas.microsoft.com/office/drawing/2014/main" id="{D342DB54-21FA-40CA-82C7-31FB0813E37D}"/>
                  </a:ext>
                </a:extLst>
              </p:cNvPr>
              <p:cNvCxnSpPr/>
              <p:nvPr/>
            </p:nvCxnSpPr>
            <p:spPr bwMode="auto">
              <a:xfrm>
                <a:off x="1597540" y="1524842"/>
                <a:ext cx="0" cy="359348"/>
              </a:xfrm>
              <a:prstGeom prst="straightConnector1">
                <a:avLst/>
              </a:prstGeom>
              <a:solidFill>
                <a:srgbClr val="0063C3"/>
              </a:solidFill>
              <a:ln w="44450" cap="flat" cmpd="sng" algn="ctr">
                <a:solidFill>
                  <a:schemeClr val="accent1"/>
                </a:solidFill>
                <a:prstDash val="solid"/>
                <a:round/>
                <a:headEnd type="none" w="med" len="med"/>
                <a:tailEnd type="triangle"/>
              </a:ln>
              <a:effectLst/>
            </p:spPr>
          </p:cxnSp>
          <p:cxnSp>
            <p:nvCxnSpPr>
              <p:cNvPr id="245" name="Straight Arrow Connector 126">
                <a:extLst>
                  <a:ext uri="{FF2B5EF4-FFF2-40B4-BE49-F238E27FC236}">
                    <a16:creationId xmlns:a16="http://schemas.microsoft.com/office/drawing/2014/main" id="{17C0E5E5-F1A3-495D-BCA3-4AEC4433CD83}"/>
                  </a:ext>
                </a:extLst>
              </p:cNvPr>
              <p:cNvCxnSpPr/>
              <p:nvPr/>
            </p:nvCxnSpPr>
            <p:spPr bwMode="auto">
              <a:xfrm>
                <a:off x="1669482"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cxnSp>
            <p:nvCxnSpPr>
              <p:cNvPr id="246" name="Straight Arrow Connector 127">
                <a:extLst>
                  <a:ext uri="{FF2B5EF4-FFF2-40B4-BE49-F238E27FC236}">
                    <a16:creationId xmlns:a16="http://schemas.microsoft.com/office/drawing/2014/main" id="{4F66B8FA-DC81-4F5F-89F3-8ACCE985C9D4}"/>
                  </a:ext>
                </a:extLst>
              </p:cNvPr>
              <p:cNvCxnSpPr/>
              <p:nvPr/>
            </p:nvCxnSpPr>
            <p:spPr bwMode="auto">
              <a:xfrm>
                <a:off x="2339677"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grpSp>
            <p:nvGrpSpPr>
              <p:cNvPr id="247" name="Gruppieren 246">
                <a:extLst>
                  <a:ext uri="{FF2B5EF4-FFF2-40B4-BE49-F238E27FC236}">
                    <a16:creationId xmlns:a16="http://schemas.microsoft.com/office/drawing/2014/main" id="{7427A6AB-108D-4FF0-B89E-00110D2EDDAF}"/>
                  </a:ext>
                </a:extLst>
              </p:cNvPr>
              <p:cNvGrpSpPr/>
              <p:nvPr/>
            </p:nvGrpSpPr>
            <p:grpSpPr>
              <a:xfrm>
                <a:off x="625047" y="1219122"/>
                <a:ext cx="2132775" cy="298545"/>
                <a:chOff x="625047" y="1034473"/>
                <a:chExt cx="2132775" cy="298545"/>
              </a:xfrm>
            </p:grpSpPr>
            <p:sp>
              <p:nvSpPr>
                <p:cNvPr id="248" name="Text Box 806">
                  <a:extLst>
                    <a:ext uri="{FF2B5EF4-FFF2-40B4-BE49-F238E27FC236}">
                      <a16:creationId xmlns:a16="http://schemas.microsoft.com/office/drawing/2014/main" id="{DE305079-1DBD-485A-A996-5C57DF16AAD6}"/>
                    </a:ext>
                  </a:extLst>
                </p:cNvPr>
                <p:cNvSpPr txBox="1">
                  <a:spLocks noChangeArrowheads="1"/>
                </p:cNvSpPr>
                <p:nvPr/>
              </p:nvSpPr>
              <p:spPr bwMode="auto">
                <a:xfrm>
                  <a:off x="2134586" y="1034473"/>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dirty="0">
                      <a:solidFill>
                        <a:srgbClr val="515151"/>
                      </a:solidFill>
                    </a:rPr>
                    <a:t>Dmab</a:t>
                  </a:r>
                </a:p>
              </p:txBody>
            </p:sp>
            <p:sp>
              <p:nvSpPr>
                <p:cNvPr id="249" name="Text Box 806">
                  <a:extLst>
                    <a:ext uri="{FF2B5EF4-FFF2-40B4-BE49-F238E27FC236}">
                      <a16:creationId xmlns:a16="http://schemas.microsoft.com/office/drawing/2014/main" id="{F19526B5-A97F-449A-9DDB-9B681D0C9299}"/>
                    </a:ext>
                  </a:extLst>
                </p:cNvPr>
                <p:cNvSpPr txBox="1">
                  <a:spLocks noChangeArrowheads="1"/>
                </p:cNvSpPr>
                <p:nvPr/>
              </p:nvSpPr>
              <p:spPr bwMode="auto">
                <a:xfrm>
                  <a:off x="1162550" y="1045246"/>
                  <a:ext cx="929391" cy="276999"/>
                </a:xfrm>
                <a:prstGeom prst="rect">
                  <a:avLst/>
                </a:prstGeom>
                <a:noFill/>
                <a:ln w="28575" algn="ctr">
                  <a:noFill/>
                  <a:miter lim="800000"/>
                  <a:headEnd/>
                  <a:tailEnd/>
                </a:ln>
                <a:effectLst/>
              </p:spPr>
              <p:txBody>
                <a:bodyPr wrap="square" lIns="41459" rIns="41459">
                  <a:spAutoFit/>
                </a:bodyPr>
                <a:lstStyle/>
                <a:p>
                  <a:pPr algn="r" defTabSz="829178" eaLnBrk="0" hangingPunct="0">
                    <a:defRPr/>
                  </a:pPr>
                  <a:r>
                    <a:rPr lang="de-DE" sz="1200" dirty="0">
                      <a:solidFill>
                        <a:srgbClr val="515151"/>
                      </a:solidFill>
                    </a:rPr>
                    <a:t>ZOL / Dmab</a:t>
                  </a:r>
                  <a:endParaRPr lang="de-de" sz="1200" dirty="0">
                    <a:solidFill>
                      <a:srgbClr val="515151"/>
                    </a:solidFill>
                  </a:endParaRPr>
                </a:p>
              </p:txBody>
            </p:sp>
            <p:sp>
              <p:nvSpPr>
                <p:cNvPr id="250" name="Text Box 806">
                  <a:extLst>
                    <a:ext uri="{FF2B5EF4-FFF2-40B4-BE49-F238E27FC236}">
                      <a16:creationId xmlns:a16="http://schemas.microsoft.com/office/drawing/2014/main" id="{BAC8CFBA-02F1-42E2-A2BB-36141649325E}"/>
                    </a:ext>
                  </a:extLst>
                </p:cNvPr>
                <p:cNvSpPr txBox="1">
                  <a:spLocks noChangeArrowheads="1"/>
                </p:cNvSpPr>
                <p:nvPr/>
              </p:nvSpPr>
              <p:spPr bwMode="auto">
                <a:xfrm>
                  <a:off x="625047" y="1045246"/>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b="1" dirty="0">
                      <a:solidFill>
                        <a:srgbClr val="515151"/>
                      </a:solidFill>
                    </a:rPr>
                    <a:t>Gabe</a:t>
                  </a:r>
                  <a:endParaRPr lang="de-de" sz="1200" b="1" dirty="0">
                    <a:solidFill>
                      <a:srgbClr val="515151"/>
                    </a:solidFill>
                  </a:endParaRPr>
                </a:p>
              </p:txBody>
            </p:sp>
          </p:grpSp>
        </p:grpSp>
      </p:grpSp>
    </p:spTree>
    <p:extLst>
      <p:ext uri="{BB962C8B-B14F-4D97-AF65-F5344CB8AC3E}">
        <p14:creationId xmlns:p14="http://schemas.microsoft.com/office/powerpoint/2010/main" val="57829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1508DB2-25B6-45C0-943E-210D00F704D6}"/>
              </a:ext>
            </a:extLst>
          </p:cNvPr>
          <p:cNvPicPr>
            <a:picLocks noChangeAspect="1"/>
          </p:cNvPicPr>
          <p:nvPr/>
        </p:nvPicPr>
        <p:blipFill>
          <a:blip r:embed="rId3"/>
          <a:stretch>
            <a:fillRect/>
          </a:stretch>
        </p:blipFill>
        <p:spPr>
          <a:xfrm>
            <a:off x="4723354" y="3362269"/>
            <a:ext cx="2949198" cy="2742565"/>
          </a:xfrm>
          <a:prstGeom prst="rect">
            <a:avLst/>
          </a:prstGeom>
        </p:spPr>
      </p:pic>
      <p:sp>
        <p:nvSpPr>
          <p:cNvPr id="92" name="Textfeld 91">
            <a:extLst>
              <a:ext uri="{FF2B5EF4-FFF2-40B4-BE49-F238E27FC236}">
                <a16:creationId xmlns:a16="http://schemas.microsoft.com/office/drawing/2014/main" id="{2A224F57-561C-47DD-B73A-FBFBE0C5029B}"/>
              </a:ext>
            </a:extLst>
          </p:cNvPr>
          <p:cNvSpPr txBox="1"/>
          <p:nvPr/>
        </p:nvSpPr>
        <p:spPr>
          <a:xfrm>
            <a:off x="723078" y="934362"/>
            <a:ext cx="6014053" cy="2363045"/>
          </a:xfrm>
          <a:prstGeom prst="rect">
            <a:avLst/>
          </a:prstGeom>
          <a:noFill/>
          <a:ln w="19050">
            <a:solidFill>
              <a:schemeClr val="accent1"/>
            </a:solidFill>
          </a:ln>
        </p:spPr>
        <p:txBody>
          <a:bodyPr wrap="square" lIns="0" tIns="0" rIns="0" bIns="0" rtlCol="0" anchor="ctr" anchorCtr="0">
            <a:noAutofit/>
          </a:bodyPr>
          <a:lstStyle/>
          <a:p>
            <a:pPr algn="l"/>
            <a:endParaRPr lang="de-DE" sz="3627" dirty="0">
              <a:latin typeface="Calibri" panose="020F0502020204030204" pitchFamily="34" charset="0"/>
              <a:cs typeface="Calibri" panose="020F0502020204030204" pitchFamily="34" charset="0"/>
            </a:endParaRPr>
          </a:p>
          <a:p>
            <a:pPr algn="l"/>
            <a:endParaRPr lang="de-DE" sz="3627" dirty="0">
              <a:latin typeface="Calibri" panose="020F0502020204030204" pitchFamily="34" charset="0"/>
              <a:cs typeface="Calibri" panose="020F0502020204030204" pitchFamily="34" charset="0"/>
            </a:endParaRPr>
          </a:p>
          <a:p>
            <a:pPr algn="l"/>
            <a:endParaRPr lang="de-DE" sz="3627" dirty="0">
              <a:latin typeface="Calibri" panose="020F0502020204030204" pitchFamily="34" charset="0"/>
              <a:cs typeface="Calibri" panose="020F0502020204030204" pitchFamily="34" charset="0"/>
            </a:endParaRPr>
          </a:p>
          <a:p>
            <a:pPr algn="l"/>
            <a:endParaRPr lang="de-DE" sz="3627" dirty="0">
              <a:latin typeface="Calibri" panose="020F0502020204030204" pitchFamily="34" charset="0"/>
              <a:cs typeface="Calibri" panose="020F0502020204030204" pitchFamily="34" charset="0"/>
            </a:endParaRPr>
          </a:p>
        </p:txBody>
      </p:sp>
      <p:pic>
        <p:nvPicPr>
          <p:cNvPr id="2" name="Grafik 1">
            <a:extLst>
              <a:ext uri="{FF2B5EF4-FFF2-40B4-BE49-F238E27FC236}">
                <a16:creationId xmlns:a16="http://schemas.microsoft.com/office/drawing/2014/main" id="{F96BA476-7204-4425-A56A-C7DDD249E82D}"/>
              </a:ext>
            </a:extLst>
          </p:cNvPr>
          <p:cNvPicPr>
            <a:picLocks noChangeAspect="1"/>
          </p:cNvPicPr>
          <p:nvPr/>
        </p:nvPicPr>
        <p:blipFill>
          <a:blip r:embed="rId4"/>
          <a:stretch>
            <a:fillRect/>
          </a:stretch>
        </p:blipFill>
        <p:spPr>
          <a:xfrm>
            <a:off x="2329319" y="992947"/>
            <a:ext cx="4340344" cy="2222340"/>
          </a:xfrm>
          <a:prstGeom prst="rect">
            <a:avLst/>
          </a:prstGeom>
        </p:spPr>
      </p:pic>
      <p:sp>
        <p:nvSpPr>
          <p:cNvPr id="5" name="Title 4">
            <a:extLst>
              <a:ext uri="{FF2B5EF4-FFF2-40B4-BE49-F238E27FC236}">
                <a16:creationId xmlns:a16="http://schemas.microsoft.com/office/drawing/2014/main" id="{45927AD5-4697-46A8-876B-A5818EF3B6C2}"/>
              </a:ext>
            </a:extLst>
          </p:cNvPr>
          <p:cNvSpPr>
            <a:spLocks noGrp="1"/>
          </p:cNvSpPr>
          <p:nvPr>
            <p:ph type="title"/>
          </p:nvPr>
        </p:nvSpPr>
        <p:spPr/>
        <p:txBody>
          <a:bodyPr/>
          <a:lstStyle/>
          <a:p>
            <a:r>
              <a:rPr lang="de-AT" b="1" dirty="0"/>
              <a:t>Therapieoptionen und Targets der Osteoporosetherapie</a:t>
            </a:r>
            <a:endParaRPr lang="de-DE" b="1" dirty="0"/>
          </a:p>
        </p:txBody>
      </p:sp>
      <p:sp>
        <p:nvSpPr>
          <p:cNvPr id="41" name="Textplatzhalter 40">
            <a:extLst>
              <a:ext uri="{FF2B5EF4-FFF2-40B4-BE49-F238E27FC236}">
                <a16:creationId xmlns:a16="http://schemas.microsoft.com/office/drawing/2014/main" id="{02C7461E-4B4A-498E-A7D8-BEBA7A99AE5B}"/>
              </a:ext>
            </a:extLst>
          </p:cNvPr>
          <p:cNvSpPr>
            <a:spLocks noGrp="1"/>
          </p:cNvSpPr>
          <p:nvPr>
            <p:ph type="body" sz="quarter" idx="10"/>
          </p:nvPr>
        </p:nvSpPr>
        <p:spPr>
          <a:xfrm>
            <a:off x="661988" y="6617678"/>
            <a:ext cx="11110314" cy="173533"/>
          </a:xfrm>
        </p:spPr>
        <p:txBody>
          <a:bodyPr/>
          <a:lstStyle/>
          <a:p>
            <a:pPr>
              <a:lnSpc>
                <a:spcPct val="95000"/>
              </a:lnSpc>
              <a:spcBef>
                <a:spcPts val="0"/>
              </a:spcBef>
            </a:pPr>
            <a:endParaRPr lang="de-DE" sz="800" spc="-10" dirty="0"/>
          </a:p>
          <a:p>
            <a:pPr>
              <a:lnSpc>
                <a:spcPct val="95000"/>
              </a:lnSpc>
              <a:spcBef>
                <a:spcPts val="0"/>
              </a:spcBef>
            </a:pPr>
            <a:r>
              <a:rPr lang="de-DE" sz="800" spc="-10" dirty="0"/>
              <a:t>BMP = knochenmorphogenetisches Protein (</a:t>
            </a:r>
            <a:r>
              <a:rPr lang="de-DE" sz="800" spc="-10" dirty="0" err="1"/>
              <a:t>bone</a:t>
            </a:r>
            <a:r>
              <a:rPr lang="de-DE" sz="800" spc="-10" dirty="0"/>
              <a:t> </a:t>
            </a:r>
            <a:r>
              <a:rPr lang="de-DE" sz="800" spc="-10" dirty="0" err="1"/>
              <a:t>morphogenetic</a:t>
            </a:r>
            <a:r>
              <a:rPr lang="de-DE" sz="800" spc="-10" dirty="0"/>
              <a:t> </a:t>
            </a:r>
            <a:r>
              <a:rPr lang="de-DE" sz="800" spc="-10" dirty="0" err="1"/>
              <a:t>protein</a:t>
            </a:r>
            <a:r>
              <a:rPr lang="de-DE" sz="800" spc="-10" dirty="0"/>
              <a:t>), BMPR = Rezeptor des knochenmorphogenetischen Proteins, CPG = </a:t>
            </a:r>
            <a:r>
              <a:rPr lang="de-DE" sz="800" spc="-10" dirty="0" err="1"/>
              <a:t>CpG-Oligonucleotide</a:t>
            </a:r>
            <a:r>
              <a:rPr lang="de-DE" sz="800" spc="-10" dirty="0"/>
              <a:t>, DKK1 = Dickkopf-verwandtes Protein 1, DSH = </a:t>
            </a:r>
            <a:r>
              <a:rPr lang="de-DE" sz="800" spc="-10" dirty="0" err="1"/>
              <a:t>Dishevelled</a:t>
            </a:r>
            <a:r>
              <a:rPr lang="de-DE" sz="800" spc="-10" dirty="0"/>
              <a:t> </a:t>
            </a:r>
            <a:r>
              <a:rPr lang="de-DE" sz="800" spc="-10" dirty="0" err="1"/>
              <a:t>Phosphoprotein</a:t>
            </a:r>
            <a:r>
              <a:rPr lang="de-DE" sz="800" spc="-10" dirty="0"/>
              <a:t>, i. v. = intravenös, LRP5/6 = Lipoproteinrezeptor-verwandtes Protein 5/6  mit niedriger Dichte, NFATc1 = Kernfaktor aktivierter T-Zellen (</a:t>
            </a:r>
            <a:r>
              <a:rPr lang="de-DE" sz="800" spc="-10" dirty="0" err="1"/>
              <a:t>Nuclear</a:t>
            </a:r>
            <a:r>
              <a:rPr lang="de-DE" sz="800" spc="-10" dirty="0"/>
              <a:t> </a:t>
            </a:r>
            <a:r>
              <a:rPr lang="de-DE" sz="800" spc="-10" dirty="0" err="1"/>
              <a:t>factor</a:t>
            </a:r>
            <a:r>
              <a:rPr lang="de-DE" sz="800" spc="-10" dirty="0"/>
              <a:t> </a:t>
            </a:r>
            <a:r>
              <a:rPr lang="de-DE" sz="800" spc="-10" dirty="0" err="1"/>
              <a:t>of</a:t>
            </a:r>
            <a:r>
              <a:rPr lang="de-DE" sz="800" spc="-10" dirty="0"/>
              <a:t> </a:t>
            </a:r>
            <a:r>
              <a:rPr lang="de-DE" sz="800" spc="-10" dirty="0" err="1"/>
              <a:t>activated</a:t>
            </a:r>
            <a:r>
              <a:rPr lang="de-DE" sz="800" spc="-10" dirty="0"/>
              <a:t> T-</a:t>
            </a:r>
            <a:r>
              <a:rPr lang="de-DE" sz="800" spc="-10" dirty="0" err="1"/>
              <a:t>cells</a:t>
            </a:r>
            <a:r>
              <a:rPr lang="de-DE" sz="800" spc="-10" dirty="0"/>
              <a:t>), OPG = </a:t>
            </a:r>
            <a:r>
              <a:rPr lang="de-DE" sz="800" spc="-10" dirty="0" err="1"/>
              <a:t>Osteoprotegerin</a:t>
            </a:r>
            <a:r>
              <a:rPr lang="de-DE" sz="800" spc="-10" dirty="0"/>
              <a:t>, PKA = Proteinkinase A, PTH1R = </a:t>
            </a:r>
            <a:r>
              <a:rPr lang="de-DE" sz="800" spc="-10" dirty="0" err="1"/>
              <a:t>Parathormonrezeptor</a:t>
            </a:r>
            <a:r>
              <a:rPr lang="de-DE" sz="800" spc="-10" dirty="0"/>
              <a:t> Typ 1 (</a:t>
            </a:r>
            <a:r>
              <a:rPr lang="de-DE" sz="800" spc="-10" dirty="0" err="1"/>
              <a:t>parathyroid</a:t>
            </a:r>
            <a:r>
              <a:rPr lang="de-DE" sz="800" spc="-10" dirty="0"/>
              <a:t> </a:t>
            </a:r>
            <a:r>
              <a:rPr lang="de-DE" sz="800" spc="-10" dirty="0" err="1"/>
              <a:t>hormone</a:t>
            </a:r>
            <a:r>
              <a:rPr lang="de-DE" sz="800" spc="-10" dirty="0"/>
              <a:t> 1 </a:t>
            </a:r>
            <a:r>
              <a:rPr lang="de-DE" sz="800" spc="-10" dirty="0" err="1"/>
              <a:t>receptor</a:t>
            </a:r>
            <a:r>
              <a:rPr lang="de-DE" sz="800" spc="-10" dirty="0"/>
              <a:t>), SERMs = selektive Estrogenrezeptormodulatoren, RANKL = Receptor Activator of Nuclear Factor kappa </a:t>
            </a:r>
            <a:r>
              <a:rPr lang="el-GR" sz="800" spc="-10" dirty="0"/>
              <a:t>β</a:t>
            </a:r>
            <a:r>
              <a:rPr lang="de-DE" sz="800" spc="-10" dirty="0"/>
              <a:t> Ligand, ROR2 = Tyrosin-Proteinkinase Rezeptor 2, SOST = </a:t>
            </a:r>
            <a:r>
              <a:rPr lang="de-DE" sz="800" spc="-10" dirty="0" err="1"/>
              <a:t>Sklerostin</a:t>
            </a:r>
            <a:r>
              <a:rPr lang="de-DE" sz="800" spc="-10" dirty="0"/>
              <a:t>-kodierendes Gen, TCF/LEF = T </a:t>
            </a:r>
            <a:r>
              <a:rPr lang="de-DE" sz="800" spc="-10" dirty="0" err="1"/>
              <a:t>cell</a:t>
            </a:r>
            <a:r>
              <a:rPr lang="de-DE" sz="800" spc="-10" dirty="0"/>
              <a:t> </a:t>
            </a:r>
            <a:r>
              <a:rPr lang="de-DE" sz="800" spc="-10" dirty="0" err="1"/>
              <a:t>factor</a:t>
            </a:r>
            <a:r>
              <a:rPr lang="de-DE" sz="800" spc="-10" dirty="0"/>
              <a:t>/Lymphoid Enhancer Family Transkriptionsfaktoren, </a:t>
            </a:r>
            <a:r>
              <a:rPr lang="de-DE" sz="800" spc="-10" dirty="0" err="1"/>
              <a:t>Wnt</a:t>
            </a:r>
            <a:r>
              <a:rPr lang="de-DE" sz="800" spc="-10" dirty="0"/>
              <a:t>/FZD = </a:t>
            </a:r>
            <a:r>
              <a:rPr lang="de-DE" sz="800" spc="-10" dirty="0" err="1"/>
              <a:t>Wingless</a:t>
            </a:r>
            <a:r>
              <a:rPr lang="de-DE" sz="800" spc="-10" dirty="0"/>
              <a:t>/Int1/</a:t>
            </a:r>
            <a:r>
              <a:rPr lang="de-DE" sz="800" spc="-10" dirty="0" err="1"/>
              <a:t>Frizzled</a:t>
            </a:r>
            <a:r>
              <a:rPr lang="de-DE" sz="800" spc="-10" dirty="0"/>
              <a:t> Signalweg. </a:t>
            </a:r>
          </a:p>
          <a:p>
            <a:pPr algn="just"/>
            <a:r>
              <a:rPr lang="de-DE" sz="880" dirty="0">
                <a:solidFill>
                  <a:srgbClr val="3B839F"/>
                </a:solidFill>
              </a:rPr>
              <a:t>Khosla S und Hofbauer LC. Lancet Diabetes Endocrinol 2017; 5 (11): 898</a:t>
            </a:r>
            <a:r>
              <a:rPr lang="de-DE" dirty="0">
                <a:solidFill>
                  <a:srgbClr val="3B839F"/>
                </a:solidFill>
              </a:rPr>
              <a:t>–</a:t>
            </a:r>
            <a:r>
              <a:rPr lang="de-DE" sz="880" dirty="0">
                <a:solidFill>
                  <a:srgbClr val="3B839F"/>
                </a:solidFill>
              </a:rPr>
              <a:t>907; Baron R und Kneissel M. Nat Med 2013; 19 (2): 179</a:t>
            </a:r>
            <a:r>
              <a:rPr lang="de-DE" dirty="0">
                <a:solidFill>
                  <a:srgbClr val="3B839F"/>
                </a:solidFill>
              </a:rPr>
              <a:t>–</a:t>
            </a:r>
            <a:r>
              <a:rPr lang="de-DE" sz="880" dirty="0">
                <a:solidFill>
                  <a:srgbClr val="3B839F"/>
                </a:solidFill>
              </a:rPr>
              <a:t>92.</a:t>
            </a:r>
          </a:p>
        </p:txBody>
      </p:sp>
      <p:pic>
        <p:nvPicPr>
          <p:cNvPr id="13" name="Grafik 12">
            <a:extLst>
              <a:ext uri="{FF2B5EF4-FFF2-40B4-BE49-F238E27FC236}">
                <a16:creationId xmlns:a16="http://schemas.microsoft.com/office/drawing/2014/main" id="{4511AC7E-33BC-4A40-A2FF-5F04D1FD7020}"/>
              </a:ext>
            </a:extLst>
          </p:cNvPr>
          <p:cNvPicPr>
            <a:picLocks noChangeAspect="1"/>
          </p:cNvPicPr>
          <p:nvPr/>
        </p:nvPicPr>
        <p:blipFill>
          <a:blip r:embed="rId5"/>
          <a:stretch>
            <a:fillRect/>
          </a:stretch>
        </p:blipFill>
        <p:spPr>
          <a:xfrm>
            <a:off x="6923135" y="989185"/>
            <a:ext cx="3470292" cy="2240732"/>
          </a:xfrm>
          <a:prstGeom prst="rect">
            <a:avLst/>
          </a:prstGeom>
        </p:spPr>
      </p:pic>
      <p:sp>
        <p:nvSpPr>
          <p:cNvPr id="71" name="Rectangle 12">
            <a:extLst>
              <a:ext uri="{FF2B5EF4-FFF2-40B4-BE49-F238E27FC236}">
                <a16:creationId xmlns:a16="http://schemas.microsoft.com/office/drawing/2014/main" id="{95A7CFB7-88F5-4211-90FD-10A2EB6D2214}"/>
              </a:ext>
            </a:extLst>
          </p:cNvPr>
          <p:cNvSpPr/>
          <p:nvPr/>
        </p:nvSpPr>
        <p:spPr bwMode="auto">
          <a:xfrm>
            <a:off x="8602211" y="5373137"/>
            <a:ext cx="861556" cy="329949"/>
          </a:xfrm>
          <a:prstGeom prst="rect">
            <a:avLst/>
          </a:prstGeom>
          <a:solidFill>
            <a:schemeClr val="accent1"/>
          </a:solidFill>
          <a:ln w="9525" cap="flat" cmpd="sng" algn="ctr">
            <a:noFill/>
            <a:prstDash val="solid"/>
            <a:round/>
            <a:headEnd type="none" w="med" len="med"/>
            <a:tailEnd type="none" w="med" len="med"/>
          </a:ln>
          <a:effectLst/>
        </p:spPr>
        <p:txBody>
          <a:bodyPr vert="horz" wrap="none" lIns="82918" tIns="41459" rIns="82918" bIns="41459" numCol="1" rtlCol="0" anchor="ctr" anchorCtr="0" compatLnSpc="1">
            <a:prstTxWarp prst="textNoShape">
              <a:avLst/>
            </a:prstTxWarp>
            <a:spAutoFit/>
          </a:bodyPr>
          <a:lstStyle/>
          <a:p>
            <a:pPr algn="ctr" defTabSz="829178" fontAlgn="base">
              <a:spcBef>
                <a:spcPct val="0"/>
              </a:spcBef>
              <a:spcAft>
                <a:spcPct val="0"/>
              </a:spcAft>
            </a:pPr>
            <a:r>
              <a:rPr lang="de-AT" sz="1600" dirty="0">
                <a:solidFill>
                  <a:schemeClr val="bg1"/>
                </a:solidFill>
                <a:latin typeface="Arial" charset="0"/>
              </a:rPr>
              <a:t>SERMs</a:t>
            </a:r>
            <a:endParaRPr lang="de-DE" sz="1600" dirty="0">
              <a:solidFill>
                <a:schemeClr val="bg1"/>
              </a:solidFill>
              <a:latin typeface="Arial" charset="0"/>
            </a:endParaRPr>
          </a:p>
        </p:txBody>
      </p:sp>
      <p:sp>
        <p:nvSpPr>
          <p:cNvPr id="72" name="Rectangle 10">
            <a:extLst>
              <a:ext uri="{FF2B5EF4-FFF2-40B4-BE49-F238E27FC236}">
                <a16:creationId xmlns:a16="http://schemas.microsoft.com/office/drawing/2014/main" id="{A9FEF1A7-5D9C-4FCB-A4CC-29EA507BB1B2}"/>
              </a:ext>
            </a:extLst>
          </p:cNvPr>
          <p:cNvSpPr/>
          <p:nvPr/>
        </p:nvSpPr>
        <p:spPr bwMode="auto">
          <a:xfrm>
            <a:off x="1504709" y="5501233"/>
            <a:ext cx="3003938" cy="329949"/>
          </a:xfrm>
          <a:prstGeom prst="rect">
            <a:avLst/>
          </a:prstGeom>
          <a:solidFill>
            <a:schemeClr val="accent1"/>
          </a:solidFill>
          <a:ln w="9525" cap="flat" cmpd="sng" algn="ctr">
            <a:noFill/>
            <a:prstDash val="solid"/>
            <a:round/>
            <a:headEnd type="none" w="med" len="med"/>
            <a:tailEnd type="none" w="med" len="med"/>
          </a:ln>
          <a:effectLst/>
        </p:spPr>
        <p:txBody>
          <a:bodyPr vert="horz" wrap="none" lIns="82918" tIns="41459" rIns="82918" bIns="41459" numCol="1" rtlCol="0" anchor="ctr" anchorCtr="0" compatLnSpc="1">
            <a:prstTxWarp prst="textNoShape">
              <a:avLst/>
            </a:prstTxWarp>
            <a:spAutoFit/>
          </a:bodyPr>
          <a:lstStyle/>
          <a:p>
            <a:pPr algn="ctr" defTabSz="829178" fontAlgn="base">
              <a:spcBef>
                <a:spcPct val="0"/>
              </a:spcBef>
              <a:spcAft>
                <a:spcPct val="0"/>
              </a:spcAft>
            </a:pPr>
            <a:r>
              <a:rPr lang="de-AT" sz="1600" dirty="0">
                <a:solidFill>
                  <a:schemeClr val="bg1"/>
                </a:solidFill>
                <a:latin typeface="Arial" charset="0"/>
              </a:rPr>
              <a:t>Bisphosphonate (oral oder i. v.)</a:t>
            </a:r>
            <a:endParaRPr lang="de-DE" sz="1600" dirty="0">
              <a:solidFill>
                <a:schemeClr val="bg1"/>
              </a:solidFill>
              <a:latin typeface="Arial" charset="0"/>
            </a:endParaRPr>
          </a:p>
        </p:txBody>
      </p:sp>
      <p:sp>
        <p:nvSpPr>
          <p:cNvPr id="73" name="Rectangle 13">
            <a:extLst>
              <a:ext uri="{FF2B5EF4-FFF2-40B4-BE49-F238E27FC236}">
                <a16:creationId xmlns:a16="http://schemas.microsoft.com/office/drawing/2014/main" id="{0B8D971E-D733-4EA9-9B53-5877AEC01EC3}"/>
              </a:ext>
            </a:extLst>
          </p:cNvPr>
          <p:cNvSpPr/>
          <p:nvPr/>
        </p:nvSpPr>
        <p:spPr bwMode="auto">
          <a:xfrm>
            <a:off x="2656436" y="4560605"/>
            <a:ext cx="1852211" cy="329949"/>
          </a:xfrm>
          <a:prstGeom prst="rect">
            <a:avLst/>
          </a:prstGeom>
          <a:solidFill>
            <a:schemeClr val="accent1"/>
          </a:solidFill>
          <a:ln w="9525" cap="flat" cmpd="sng" algn="ctr">
            <a:noFill/>
            <a:prstDash val="solid"/>
            <a:round/>
            <a:headEnd type="none" w="med" len="med"/>
            <a:tailEnd type="none" w="med" len="med"/>
          </a:ln>
          <a:effectLst/>
        </p:spPr>
        <p:txBody>
          <a:bodyPr vert="horz" wrap="none" lIns="82918" tIns="41459" rIns="82918" bIns="41459" numCol="1" rtlCol="0" anchor="ctr" anchorCtr="0" compatLnSpc="1">
            <a:prstTxWarp prst="textNoShape">
              <a:avLst/>
            </a:prstTxWarp>
            <a:spAutoFit/>
          </a:bodyPr>
          <a:lstStyle/>
          <a:p>
            <a:pPr algn="ctr" defTabSz="829178" fontAlgn="base">
              <a:spcBef>
                <a:spcPct val="0"/>
              </a:spcBef>
              <a:spcAft>
                <a:spcPct val="0"/>
              </a:spcAft>
            </a:pPr>
            <a:r>
              <a:rPr lang="de-AT" sz="1600" dirty="0">
                <a:solidFill>
                  <a:schemeClr val="bg1"/>
                </a:solidFill>
                <a:latin typeface="Arial" charset="0"/>
              </a:rPr>
              <a:t>RANKL-Antikörper</a:t>
            </a:r>
            <a:endParaRPr lang="de-DE" sz="1600" dirty="0">
              <a:solidFill>
                <a:schemeClr val="bg1"/>
              </a:solidFill>
              <a:latin typeface="Arial" charset="0"/>
            </a:endParaRPr>
          </a:p>
        </p:txBody>
      </p:sp>
      <p:sp>
        <p:nvSpPr>
          <p:cNvPr id="74" name="Rectangle 13">
            <a:extLst>
              <a:ext uri="{FF2B5EF4-FFF2-40B4-BE49-F238E27FC236}">
                <a16:creationId xmlns:a16="http://schemas.microsoft.com/office/drawing/2014/main" id="{9C580207-742D-43FF-88E9-D93B79A2E5F4}"/>
              </a:ext>
            </a:extLst>
          </p:cNvPr>
          <p:cNvSpPr/>
          <p:nvPr/>
        </p:nvSpPr>
        <p:spPr bwMode="auto">
          <a:xfrm>
            <a:off x="9549675" y="3526903"/>
            <a:ext cx="1978849" cy="329949"/>
          </a:xfrm>
          <a:prstGeom prst="rect">
            <a:avLst/>
          </a:prstGeom>
          <a:solidFill>
            <a:schemeClr val="accent1"/>
          </a:solidFill>
          <a:ln w="9525" cap="flat" cmpd="sng" algn="ctr">
            <a:noFill/>
            <a:prstDash val="solid"/>
            <a:round/>
            <a:headEnd type="none" w="med" len="med"/>
            <a:tailEnd type="none" w="med" len="med"/>
          </a:ln>
          <a:effectLst/>
        </p:spPr>
        <p:txBody>
          <a:bodyPr vert="horz" wrap="none" lIns="82918" tIns="41459" rIns="82918" bIns="41459" numCol="1" rtlCol="0" anchor="ctr" anchorCtr="0" compatLnSpc="1">
            <a:prstTxWarp prst="textNoShape">
              <a:avLst/>
            </a:prstTxWarp>
            <a:spAutoFit/>
          </a:bodyPr>
          <a:lstStyle/>
          <a:p>
            <a:pPr algn="ctr" defTabSz="829178" fontAlgn="base">
              <a:spcBef>
                <a:spcPct val="0"/>
              </a:spcBef>
              <a:spcAft>
                <a:spcPct val="0"/>
              </a:spcAft>
            </a:pPr>
            <a:r>
              <a:rPr lang="de-AT" sz="1600" dirty="0">
                <a:solidFill>
                  <a:schemeClr val="bg1"/>
                </a:solidFill>
                <a:latin typeface="Arial" charset="0"/>
              </a:rPr>
              <a:t>Sklerostinantikörper</a:t>
            </a:r>
            <a:endParaRPr lang="de-DE" sz="1600" dirty="0">
              <a:solidFill>
                <a:schemeClr val="bg1"/>
              </a:solidFill>
              <a:latin typeface="Arial" charset="0"/>
            </a:endParaRPr>
          </a:p>
        </p:txBody>
      </p:sp>
      <p:sp>
        <p:nvSpPr>
          <p:cNvPr id="90" name="Rectangle 14">
            <a:extLst>
              <a:ext uri="{FF2B5EF4-FFF2-40B4-BE49-F238E27FC236}">
                <a16:creationId xmlns:a16="http://schemas.microsoft.com/office/drawing/2014/main" id="{542A2367-3DDE-486D-B1E4-03382BAE74E8}"/>
              </a:ext>
            </a:extLst>
          </p:cNvPr>
          <p:cNvSpPr/>
          <p:nvPr/>
        </p:nvSpPr>
        <p:spPr bwMode="auto">
          <a:xfrm>
            <a:off x="799257" y="994884"/>
            <a:ext cx="1460199" cy="576170"/>
          </a:xfrm>
          <a:prstGeom prst="rect">
            <a:avLst/>
          </a:prstGeom>
          <a:solidFill>
            <a:schemeClr val="accent1"/>
          </a:solidFill>
          <a:ln w="9525" cap="flat" cmpd="sng" algn="ctr">
            <a:noFill/>
            <a:prstDash val="solid"/>
            <a:round/>
            <a:headEnd type="none" w="med" len="med"/>
            <a:tailEnd type="none" w="med" len="med"/>
          </a:ln>
          <a:effectLst/>
        </p:spPr>
        <p:txBody>
          <a:bodyPr vert="horz" wrap="square" lIns="82918" tIns="41459" rIns="82918" bIns="41459" numCol="1" rtlCol="0" anchor="ctr" anchorCtr="0" compatLnSpc="1">
            <a:prstTxWarp prst="textNoShape">
              <a:avLst/>
            </a:prstTxWarp>
            <a:spAutoFit/>
          </a:bodyPr>
          <a:lstStyle/>
          <a:p>
            <a:pPr algn="r" defTabSz="829178" fontAlgn="base">
              <a:spcBef>
                <a:spcPct val="0"/>
              </a:spcBef>
              <a:spcAft>
                <a:spcPct val="0"/>
              </a:spcAft>
            </a:pPr>
            <a:r>
              <a:rPr lang="de-AT" sz="1600" dirty="0">
                <a:solidFill>
                  <a:schemeClr val="bg1"/>
                </a:solidFill>
                <a:latin typeface="Arial" charset="0"/>
              </a:rPr>
              <a:t>Parathormon-</a:t>
            </a:r>
            <a:br>
              <a:rPr lang="de-AT" sz="1600" dirty="0">
                <a:solidFill>
                  <a:schemeClr val="bg1"/>
                </a:solidFill>
                <a:latin typeface="Arial" charset="0"/>
              </a:rPr>
            </a:br>
            <a:r>
              <a:rPr lang="de-AT" sz="1600" dirty="0">
                <a:solidFill>
                  <a:schemeClr val="bg1"/>
                </a:solidFill>
                <a:latin typeface="Arial" charset="0"/>
              </a:rPr>
              <a:t>fragment</a:t>
            </a:r>
            <a:endParaRPr lang="de-DE" sz="1600" dirty="0">
              <a:solidFill>
                <a:schemeClr val="bg1"/>
              </a:solidFill>
              <a:latin typeface="Arial" charset="0"/>
            </a:endParaRPr>
          </a:p>
        </p:txBody>
      </p:sp>
      <p:cxnSp>
        <p:nvCxnSpPr>
          <p:cNvPr id="29" name="Gerade Verbindung mit Pfeil 28">
            <a:extLst>
              <a:ext uri="{FF2B5EF4-FFF2-40B4-BE49-F238E27FC236}">
                <a16:creationId xmlns:a16="http://schemas.microsoft.com/office/drawing/2014/main" id="{302AD9B9-7A44-4EDE-910E-65A11CF677DC}"/>
              </a:ext>
            </a:extLst>
          </p:cNvPr>
          <p:cNvCxnSpPr>
            <a:cxnSpLocks/>
            <a:stCxn id="72" idx="3"/>
          </p:cNvCxnSpPr>
          <p:nvPr/>
        </p:nvCxnSpPr>
        <p:spPr bwMode="auto">
          <a:xfrm>
            <a:off x="4508647" y="5666208"/>
            <a:ext cx="2032521" cy="243303"/>
          </a:xfrm>
          <a:prstGeom prst="straightConnector1">
            <a:avLst/>
          </a:prstGeom>
          <a:noFill/>
          <a:ln w="19050" cap="flat" cmpd="sng" algn="ctr">
            <a:solidFill>
              <a:schemeClr val="accent1"/>
            </a:solidFill>
            <a:prstDash val="solid"/>
            <a:round/>
            <a:headEnd type="none" w="med" len="med"/>
            <a:tailEnd type="triangle"/>
          </a:ln>
          <a:effectLst/>
        </p:spPr>
      </p:cxnSp>
      <p:sp>
        <p:nvSpPr>
          <p:cNvPr id="117" name="Rectangle 13">
            <a:extLst>
              <a:ext uri="{FF2B5EF4-FFF2-40B4-BE49-F238E27FC236}">
                <a16:creationId xmlns:a16="http://schemas.microsoft.com/office/drawing/2014/main" id="{42050CA5-3942-4D48-A3DA-ECBCB69775AF}"/>
              </a:ext>
            </a:extLst>
          </p:cNvPr>
          <p:cNvSpPr/>
          <p:nvPr/>
        </p:nvSpPr>
        <p:spPr bwMode="auto">
          <a:xfrm>
            <a:off x="2657972" y="3722585"/>
            <a:ext cx="1852212" cy="576170"/>
          </a:xfrm>
          <a:prstGeom prst="rect">
            <a:avLst/>
          </a:prstGeom>
          <a:solidFill>
            <a:schemeClr val="accent1"/>
          </a:solidFill>
          <a:ln w="9525" cap="flat" cmpd="sng" algn="ctr">
            <a:noFill/>
            <a:prstDash val="solid"/>
            <a:round/>
            <a:headEnd type="none" w="med" len="med"/>
            <a:tailEnd type="none" w="med" len="med"/>
          </a:ln>
          <a:effectLst/>
        </p:spPr>
        <p:txBody>
          <a:bodyPr vert="horz" wrap="square" lIns="82918" tIns="41459" rIns="82918" bIns="41459" numCol="1" rtlCol="0" anchor="ctr" anchorCtr="0" compatLnSpc="1">
            <a:prstTxWarp prst="textNoShape">
              <a:avLst/>
            </a:prstTxWarp>
            <a:spAutoFit/>
          </a:bodyPr>
          <a:lstStyle/>
          <a:p>
            <a:pPr algn="r" defTabSz="829178" fontAlgn="base">
              <a:spcBef>
                <a:spcPct val="0"/>
              </a:spcBef>
              <a:spcAft>
                <a:spcPct val="0"/>
              </a:spcAft>
            </a:pPr>
            <a:r>
              <a:rPr lang="de-AT" sz="1600" dirty="0">
                <a:solidFill>
                  <a:schemeClr val="bg1"/>
                </a:solidFill>
                <a:latin typeface="Arial" charset="0"/>
              </a:rPr>
              <a:t>anabole</a:t>
            </a:r>
            <a:br>
              <a:rPr lang="de-AT" sz="1600" dirty="0">
                <a:solidFill>
                  <a:schemeClr val="bg1"/>
                </a:solidFill>
                <a:latin typeface="Arial" charset="0"/>
              </a:rPr>
            </a:br>
            <a:r>
              <a:rPr lang="de-AT" sz="1600" dirty="0">
                <a:solidFill>
                  <a:schemeClr val="bg1"/>
                </a:solidFill>
                <a:latin typeface="Arial" charset="0"/>
              </a:rPr>
              <a:t>PTH1R-Liganden</a:t>
            </a:r>
            <a:endParaRPr lang="de-DE" sz="1600" dirty="0">
              <a:solidFill>
                <a:schemeClr val="bg1"/>
              </a:solidFill>
              <a:latin typeface="Arial" charset="0"/>
            </a:endParaRPr>
          </a:p>
        </p:txBody>
      </p:sp>
      <p:cxnSp>
        <p:nvCxnSpPr>
          <p:cNvPr id="119" name="Gerade Verbindung mit Pfeil 118">
            <a:extLst>
              <a:ext uri="{FF2B5EF4-FFF2-40B4-BE49-F238E27FC236}">
                <a16:creationId xmlns:a16="http://schemas.microsoft.com/office/drawing/2014/main" id="{9F03D1BD-8EB5-4EAC-B6DB-99F40555F0F2}"/>
              </a:ext>
            </a:extLst>
          </p:cNvPr>
          <p:cNvCxnSpPr>
            <a:cxnSpLocks/>
            <a:stCxn id="73" idx="3"/>
          </p:cNvCxnSpPr>
          <p:nvPr/>
        </p:nvCxnSpPr>
        <p:spPr bwMode="auto">
          <a:xfrm>
            <a:off x="4508647" y="4725580"/>
            <a:ext cx="1112791" cy="162795"/>
          </a:xfrm>
          <a:prstGeom prst="straightConnector1">
            <a:avLst/>
          </a:prstGeom>
          <a:noFill/>
          <a:ln w="19050" cap="flat" cmpd="sng" algn="ctr">
            <a:solidFill>
              <a:schemeClr val="accent1"/>
            </a:solidFill>
            <a:prstDash val="solid"/>
            <a:round/>
            <a:headEnd type="none" w="med" len="med"/>
            <a:tailEnd type="triangle"/>
          </a:ln>
          <a:effectLst/>
        </p:spPr>
      </p:cxnSp>
      <p:cxnSp>
        <p:nvCxnSpPr>
          <p:cNvPr id="37" name="Gerade Verbindung mit Pfeil 36">
            <a:extLst>
              <a:ext uri="{FF2B5EF4-FFF2-40B4-BE49-F238E27FC236}">
                <a16:creationId xmlns:a16="http://schemas.microsoft.com/office/drawing/2014/main" id="{F745FAE4-25F2-4208-A33E-55E887E0004D}"/>
              </a:ext>
            </a:extLst>
          </p:cNvPr>
          <p:cNvCxnSpPr>
            <a:cxnSpLocks/>
          </p:cNvCxnSpPr>
          <p:nvPr/>
        </p:nvCxnSpPr>
        <p:spPr bwMode="auto">
          <a:xfrm flipH="1">
            <a:off x="7399029" y="5544003"/>
            <a:ext cx="1241659" cy="0"/>
          </a:xfrm>
          <a:prstGeom prst="straightConnector1">
            <a:avLst/>
          </a:prstGeom>
          <a:noFill/>
          <a:ln w="19050" cap="flat" cmpd="sng" algn="ctr">
            <a:solidFill>
              <a:schemeClr val="accent1"/>
            </a:solidFill>
            <a:prstDash val="solid"/>
            <a:round/>
            <a:headEnd type="none" w="med" len="med"/>
            <a:tailEnd type="triangle"/>
          </a:ln>
          <a:effectLst/>
        </p:spPr>
      </p:cxnSp>
      <p:cxnSp>
        <p:nvCxnSpPr>
          <p:cNvPr id="57" name="Verbinder: gewinkelt 56">
            <a:extLst>
              <a:ext uri="{FF2B5EF4-FFF2-40B4-BE49-F238E27FC236}">
                <a16:creationId xmlns:a16="http://schemas.microsoft.com/office/drawing/2014/main" id="{16EBDE8F-FE02-4676-A1A3-0E1E4CFDDC94}"/>
              </a:ext>
            </a:extLst>
          </p:cNvPr>
          <p:cNvCxnSpPr>
            <a:cxnSpLocks/>
          </p:cNvCxnSpPr>
          <p:nvPr/>
        </p:nvCxnSpPr>
        <p:spPr bwMode="auto">
          <a:xfrm rot="16200000" flipV="1">
            <a:off x="9540259" y="2094469"/>
            <a:ext cx="2175754" cy="689116"/>
          </a:xfrm>
          <a:prstGeom prst="bentConnector2">
            <a:avLst/>
          </a:prstGeom>
          <a:noFill/>
          <a:ln w="19050" cap="flat" cmpd="sng" algn="ctr">
            <a:solidFill>
              <a:schemeClr val="accent1"/>
            </a:solidFill>
            <a:prstDash val="solid"/>
            <a:round/>
            <a:headEnd type="none" w="med" len="med"/>
            <a:tailEnd type="triangle"/>
          </a:ln>
          <a:effectLst/>
        </p:spPr>
      </p:cxnSp>
      <p:cxnSp>
        <p:nvCxnSpPr>
          <p:cNvPr id="20" name="Verbinder: gewinkelt 56">
            <a:extLst>
              <a:ext uri="{FF2B5EF4-FFF2-40B4-BE49-F238E27FC236}">
                <a16:creationId xmlns:a16="http://schemas.microsoft.com/office/drawing/2014/main" id="{A0C43A2E-C2CF-4464-88DC-5B254EE17B65}"/>
              </a:ext>
            </a:extLst>
          </p:cNvPr>
          <p:cNvCxnSpPr>
            <a:cxnSpLocks/>
          </p:cNvCxnSpPr>
          <p:nvPr/>
        </p:nvCxnSpPr>
        <p:spPr bwMode="auto">
          <a:xfrm rot="16200000" flipV="1">
            <a:off x="3010370" y="2323529"/>
            <a:ext cx="2315924" cy="662320"/>
          </a:xfrm>
          <a:prstGeom prst="bentConnector2">
            <a:avLst/>
          </a:prstGeom>
          <a:noFill/>
          <a:ln w="1905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242530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E06A12-DD0E-40D2-AEAC-5F2A0683A728}"/>
              </a:ext>
            </a:extLst>
          </p:cNvPr>
          <p:cNvSpPr>
            <a:spLocks noGrp="1"/>
          </p:cNvSpPr>
          <p:nvPr>
            <p:ph type="title"/>
          </p:nvPr>
        </p:nvSpPr>
        <p:spPr/>
        <p:txBody>
          <a:bodyPr/>
          <a:lstStyle/>
          <a:p>
            <a:r>
              <a:rPr lang="de-AT" b="1" dirty="0"/>
              <a:t>Eine Zoledronat-Dosis stabilisierte Knochenumbaumarker für 12 Monate</a:t>
            </a:r>
            <a:endParaRPr lang="de-DE" b="1" dirty="0"/>
          </a:p>
        </p:txBody>
      </p:sp>
      <p:sp>
        <p:nvSpPr>
          <p:cNvPr id="3" name="Text Placeholder 2">
            <a:extLst>
              <a:ext uri="{FF2B5EF4-FFF2-40B4-BE49-F238E27FC236}">
                <a16:creationId xmlns:a16="http://schemas.microsoft.com/office/drawing/2014/main" id="{D65A918B-1EA7-4937-920C-4432E7FDD50E}"/>
              </a:ext>
            </a:extLst>
          </p:cNvPr>
          <p:cNvSpPr>
            <a:spLocks noGrp="1"/>
          </p:cNvSpPr>
          <p:nvPr>
            <p:ph type="body" sz="quarter" idx="10"/>
          </p:nvPr>
        </p:nvSpPr>
        <p:spPr>
          <a:xfrm>
            <a:off x="661988" y="6617678"/>
            <a:ext cx="10207410" cy="173533"/>
          </a:xfrm>
        </p:spPr>
        <p:txBody>
          <a:bodyPr/>
          <a:lstStyle/>
          <a:p>
            <a:r>
              <a:rPr lang="de-de" sz="800" dirty="0"/>
              <a:t>*</a:t>
            </a:r>
            <a:r>
              <a:rPr lang="de-DE" sz="800" dirty="0"/>
              <a:t> </a:t>
            </a:r>
            <a:r>
              <a:rPr lang="de-de" sz="800" dirty="0"/>
              <a:t>Signifikanter Unterschied im Vergleich zum Baselinewert, </a:t>
            </a:r>
            <a:r>
              <a:rPr lang="de-DE" sz="800" dirty="0"/>
              <a:t>p</a:t>
            </a:r>
            <a:r>
              <a:rPr lang="de-de" sz="800" dirty="0"/>
              <a:t> = 0,756</a:t>
            </a:r>
            <a:r>
              <a:rPr lang="de-DE" sz="800" dirty="0"/>
              <a:t>. </a:t>
            </a:r>
            <a:r>
              <a:rPr lang="de-de" sz="800" dirty="0"/>
              <a:t>†</a:t>
            </a:r>
            <a:r>
              <a:rPr lang="de-DE" sz="800" dirty="0"/>
              <a:t> </a:t>
            </a:r>
            <a:r>
              <a:rPr lang="de-de" sz="800" dirty="0"/>
              <a:t>Signifikanter Unterschied im Vergleich zum Baselinewert und zwischen den Gruppen, </a:t>
            </a:r>
            <a:r>
              <a:rPr lang="de-DE" sz="800" dirty="0"/>
              <a:t>p</a:t>
            </a:r>
            <a:r>
              <a:rPr lang="de-de" sz="800" dirty="0"/>
              <a:t> &lt; 0,001</a:t>
            </a:r>
            <a:r>
              <a:rPr lang="de-DE" sz="800" dirty="0"/>
              <a:t>. </a:t>
            </a:r>
            <a:r>
              <a:rPr lang="en-US" sz="800" dirty="0"/>
              <a:t>BTM = </a:t>
            </a:r>
            <a:r>
              <a:rPr lang="de-DE" sz="800" dirty="0"/>
              <a:t>Knochenumbaumarker</a:t>
            </a:r>
            <a:r>
              <a:rPr lang="en-US" sz="800" dirty="0"/>
              <a:t> (bone turnover marker), </a:t>
            </a:r>
            <a:r>
              <a:rPr lang="de-DE" sz="800" dirty="0"/>
              <a:t>CTX-1 = C-Telopeptid 1 (</a:t>
            </a:r>
            <a:r>
              <a:rPr lang="en-US" sz="800" dirty="0"/>
              <a:t>carboxy-terminal telopeptide cross-linked type 1 collagen), </a:t>
            </a:r>
            <a:r>
              <a:rPr lang="de-DE" sz="800" dirty="0"/>
              <a:t>Dmab = Denosumab, </a:t>
            </a:r>
            <a:r>
              <a:rPr lang="de-de" sz="800" dirty="0"/>
              <a:t>P1NP = Prokollagen 1 N-terminales Propeptid</a:t>
            </a:r>
            <a:r>
              <a:rPr lang="de-DE" sz="800" dirty="0"/>
              <a:t>,</a:t>
            </a:r>
            <a:r>
              <a:rPr lang="de-de" sz="800" dirty="0"/>
              <a:t> </a:t>
            </a:r>
            <a:r>
              <a:rPr lang="de-DE" sz="800" dirty="0"/>
              <a:t>ZOL = Zoledronat.</a:t>
            </a:r>
          </a:p>
          <a:p>
            <a:r>
              <a:rPr lang="de-de" dirty="0">
                <a:solidFill>
                  <a:srgbClr val="3B839F"/>
                </a:solidFill>
              </a:rPr>
              <a:t>Anastasilakis AD et al. J Bone Miner Res 2019;</a:t>
            </a:r>
            <a:r>
              <a:rPr lang="de-DE" dirty="0">
                <a:solidFill>
                  <a:srgbClr val="3B839F"/>
                </a:solidFill>
              </a:rPr>
              <a:t> </a:t>
            </a:r>
            <a:r>
              <a:rPr lang="de-de" dirty="0">
                <a:solidFill>
                  <a:srgbClr val="3B839F"/>
                </a:solidFill>
              </a:rPr>
              <a:t>34:</a:t>
            </a:r>
            <a:r>
              <a:rPr lang="de-DE" dirty="0">
                <a:solidFill>
                  <a:srgbClr val="3B839F"/>
                </a:solidFill>
              </a:rPr>
              <a:t> </a:t>
            </a:r>
            <a:r>
              <a:rPr lang="de-de" dirty="0">
                <a:solidFill>
                  <a:srgbClr val="3B839F"/>
                </a:solidFill>
              </a:rPr>
              <a:t>2220–8.</a:t>
            </a:r>
          </a:p>
        </p:txBody>
      </p:sp>
      <p:sp>
        <p:nvSpPr>
          <p:cNvPr id="7" name="TextBox 6">
            <a:extLst>
              <a:ext uri="{FF2B5EF4-FFF2-40B4-BE49-F238E27FC236}">
                <a16:creationId xmlns:a16="http://schemas.microsoft.com/office/drawing/2014/main" id="{6909B889-7F6E-435F-92CF-B62DE386C820}"/>
              </a:ext>
            </a:extLst>
          </p:cNvPr>
          <p:cNvSpPr txBox="1"/>
          <p:nvPr/>
        </p:nvSpPr>
        <p:spPr>
          <a:xfrm>
            <a:off x="673100" y="5656172"/>
            <a:ext cx="11120438" cy="56015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indent="0" eaLnBrk="0" fontAlgn="base" hangingPunct="0">
              <a:lnSpc>
                <a:spcPct val="95000"/>
              </a:lnSpc>
              <a:spcBef>
                <a:spcPts val="1200"/>
              </a:spcBef>
              <a:spcAft>
                <a:spcPct val="0"/>
              </a:spcAft>
              <a:buClr>
                <a:srgbClr val="3B839F"/>
              </a:buClr>
              <a:buFont typeface="Wingdings" pitchFamily="2" charset="2"/>
              <a:buNone/>
              <a:defRPr sz="1600">
                <a:solidFill>
                  <a:srgbClr val="515151"/>
                </a:solidFill>
              </a:defRPr>
            </a:lvl1pPr>
            <a:lvl2pPr marL="742950" indent="-285750" eaLnBrk="0" fontAlgn="base" hangingPunct="0">
              <a:lnSpc>
                <a:spcPct val="95000"/>
              </a:lnSpc>
              <a:spcBef>
                <a:spcPct val="30000"/>
              </a:spcBef>
              <a:spcAft>
                <a:spcPct val="0"/>
              </a:spcAft>
              <a:buClr>
                <a:schemeClr val="tx2"/>
              </a:buClr>
              <a:buChar char="–"/>
              <a:defRPr sz="2000">
                <a:solidFill>
                  <a:srgbClr val="515151"/>
                </a:solidFill>
              </a:defRPr>
            </a:lvl2pPr>
            <a:lvl3pPr marL="1143000" indent="-228600" eaLnBrk="0" fontAlgn="base" hangingPunct="0">
              <a:lnSpc>
                <a:spcPct val="95000"/>
              </a:lnSpc>
              <a:spcBef>
                <a:spcPct val="30000"/>
              </a:spcBef>
              <a:spcAft>
                <a:spcPct val="0"/>
              </a:spcAft>
              <a:buClr>
                <a:schemeClr val="tx2"/>
              </a:buClr>
              <a:buChar char="•"/>
              <a:defRPr>
                <a:solidFill>
                  <a:srgbClr val="515151"/>
                </a:solidFill>
              </a:defRPr>
            </a:lvl3pPr>
            <a:lvl4pPr marL="1600200" indent="-228600" eaLnBrk="0" fontAlgn="base" hangingPunct="0">
              <a:lnSpc>
                <a:spcPct val="95000"/>
              </a:lnSpc>
              <a:spcBef>
                <a:spcPct val="30000"/>
              </a:spcBef>
              <a:spcAft>
                <a:spcPct val="0"/>
              </a:spcAft>
              <a:buClr>
                <a:schemeClr val="tx2"/>
              </a:buClr>
              <a:buChar char="–"/>
              <a:defRPr sz="1600">
                <a:solidFill>
                  <a:srgbClr val="515151"/>
                </a:solidFill>
              </a:defRPr>
            </a:lvl4pPr>
            <a:lvl5pPr marL="2057400" indent="-228600" eaLnBrk="0" fontAlgn="base" hangingPunct="0">
              <a:lnSpc>
                <a:spcPct val="95000"/>
              </a:lnSpc>
              <a:spcBef>
                <a:spcPct val="30000"/>
              </a:spcBef>
              <a:spcAft>
                <a:spcPct val="0"/>
              </a:spcAft>
              <a:buClr>
                <a:schemeClr val="tx2"/>
              </a:buClr>
              <a:buFont typeface="Arial" pitchFamily="34" charset="0"/>
              <a:buChar char="–"/>
              <a:defRPr sz="1400">
                <a:solidFill>
                  <a:srgbClr val="515151"/>
                </a:solidFill>
              </a:defRPr>
            </a:lvl5pPr>
            <a:lvl6pPr marL="2514600" indent="-228600" eaLnBrk="0" fontAlgn="base" hangingPunct="0">
              <a:lnSpc>
                <a:spcPct val="90000"/>
              </a:lnSpc>
              <a:spcBef>
                <a:spcPct val="30000"/>
              </a:spcBef>
              <a:spcAft>
                <a:spcPct val="0"/>
              </a:spcAft>
              <a:buClr>
                <a:schemeClr val="tx2"/>
              </a:buClr>
              <a:buFont typeface="Arial" pitchFamily="34" charset="0"/>
              <a:buChar char="–"/>
              <a:defRPr sz="1400"/>
            </a:lvl6pPr>
            <a:lvl7pPr marL="2971800" indent="-228600" eaLnBrk="0" fontAlgn="base" hangingPunct="0">
              <a:lnSpc>
                <a:spcPct val="90000"/>
              </a:lnSpc>
              <a:spcBef>
                <a:spcPct val="30000"/>
              </a:spcBef>
              <a:spcAft>
                <a:spcPct val="0"/>
              </a:spcAft>
              <a:buClr>
                <a:schemeClr val="tx2"/>
              </a:buClr>
              <a:buFont typeface="Arial" pitchFamily="34" charset="0"/>
              <a:buChar char="–"/>
              <a:defRPr sz="1400"/>
            </a:lvl7pPr>
            <a:lvl8pPr marL="3429000" indent="-228600" eaLnBrk="0" fontAlgn="base" hangingPunct="0">
              <a:lnSpc>
                <a:spcPct val="90000"/>
              </a:lnSpc>
              <a:spcBef>
                <a:spcPct val="30000"/>
              </a:spcBef>
              <a:spcAft>
                <a:spcPct val="0"/>
              </a:spcAft>
              <a:buClr>
                <a:schemeClr val="tx2"/>
              </a:buClr>
              <a:buFont typeface="Arial" pitchFamily="34" charset="0"/>
              <a:buChar char="–"/>
              <a:defRPr sz="1400"/>
            </a:lvl8pPr>
            <a:lvl9pPr marL="3886200" indent="-228600" eaLnBrk="0" fontAlgn="base" hangingPunct="0">
              <a:lnSpc>
                <a:spcPct val="90000"/>
              </a:lnSpc>
              <a:spcBef>
                <a:spcPct val="30000"/>
              </a:spcBef>
              <a:spcAft>
                <a:spcPct val="0"/>
              </a:spcAft>
              <a:buClr>
                <a:schemeClr val="tx2"/>
              </a:buClr>
              <a:buFont typeface="Arial" pitchFamily="34" charset="0"/>
              <a:buChar char="–"/>
              <a:defRPr sz="1400"/>
            </a:lvl9pPr>
          </a:lstStyle>
          <a:p>
            <a:r>
              <a:rPr lang="de-de" dirty="0"/>
              <a:t>Eine ZOL-Infusion bewirkte im 1. Jahr eine leichte Zunahme von P1NP und CTX mit anschließender Stabilisierung nach 24 Monaten; die BTM blieben jedoch nicht innerhalb des Referenzbereichs</a:t>
            </a:r>
            <a:r>
              <a:rPr lang="de-DE" dirty="0"/>
              <a:t>.</a:t>
            </a:r>
          </a:p>
        </p:txBody>
      </p:sp>
      <p:grpSp>
        <p:nvGrpSpPr>
          <p:cNvPr id="145" name="Gruppieren 144">
            <a:extLst>
              <a:ext uri="{FF2B5EF4-FFF2-40B4-BE49-F238E27FC236}">
                <a16:creationId xmlns:a16="http://schemas.microsoft.com/office/drawing/2014/main" id="{16C225CA-4100-442D-A11F-C2183AA9192F}"/>
              </a:ext>
            </a:extLst>
          </p:cNvPr>
          <p:cNvGrpSpPr/>
          <p:nvPr/>
        </p:nvGrpSpPr>
        <p:grpSpPr>
          <a:xfrm>
            <a:off x="5535397" y="5071134"/>
            <a:ext cx="1906101" cy="287772"/>
            <a:chOff x="4482380" y="1281862"/>
            <a:chExt cx="1906101" cy="287772"/>
          </a:xfrm>
        </p:grpSpPr>
        <p:grpSp>
          <p:nvGrpSpPr>
            <p:cNvPr id="146" name="Gruppieren 145">
              <a:extLst>
                <a:ext uri="{FF2B5EF4-FFF2-40B4-BE49-F238E27FC236}">
                  <a16:creationId xmlns:a16="http://schemas.microsoft.com/office/drawing/2014/main" id="{22A20EB5-A5A7-42D9-8B03-52AA81BF0770}"/>
                </a:ext>
              </a:extLst>
            </p:cNvPr>
            <p:cNvGrpSpPr/>
            <p:nvPr/>
          </p:nvGrpSpPr>
          <p:grpSpPr>
            <a:xfrm>
              <a:off x="5416054" y="1281862"/>
              <a:ext cx="972427" cy="287772"/>
              <a:chOff x="7052874" y="1281862"/>
              <a:chExt cx="972427" cy="287772"/>
            </a:xfrm>
          </p:grpSpPr>
          <p:sp>
            <p:nvSpPr>
              <p:cNvPr id="151" name="Line 804">
                <a:extLst>
                  <a:ext uri="{FF2B5EF4-FFF2-40B4-BE49-F238E27FC236}">
                    <a16:creationId xmlns:a16="http://schemas.microsoft.com/office/drawing/2014/main" id="{8DDF4779-AD1A-420B-A19F-80DDB2876231}"/>
                  </a:ext>
                </a:extLst>
              </p:cNvPr>
              <p:cNvSpPr>
                <a:spLocks noChangeShapeType="1"/>
              </p:cNvSpPr>
              <p:nvPr/>
            </p:nvSpPr>
            <p:spPr bwMode="auto">
              <a:xfrm>
                <a:off x="7052874" y="1424533"/>
                <a:ext cx="266766" cy="0"/>
              </a:xfrm>
              <a:prstGeom prst="line">
                <a:avLst/>
              </a:prstGeom>
              <a:solidFill>
                <a:srgbClr val="4472C4"/>
              </a:solidFill>
              <a:ln w="28575">
                <a:solidFill>
                  <a:schemeClr val="accent3"/>
                </a:solidFill>
                <a:round/>
                <a:headEnd/>
                <a:tailEnd/>
              </a:ln>
              <a:effectLst/>
            </p:spPr>
            <p:txBody>
              <a:bodyPr anchor="ctr">
                <a:spAutoFit/>
              </a:bodyPr>
              <a:lstStyle/>
              <a:p>
                <a:pPr defTabSz="829178">
                  <a:defRPr/>
                </a:pPr>
                <a:endParaRPr lang="en-US" sz="1632" kern="0" dirty="0">
                  <a:solidFill>
                    <a:srgbClr val="515151"/>
                  </a:solidFill>
                </a:endParaRPr>
              </a:p>
            </p:txBody>
          </p:sp>
          <p:sp>
            <p:nvSpPr>
              <p:cNvPr id="152" name="Oval 805">
                <a:extLst>
                  <a:ext uri="{FF2B5EF4-FFF2-40B4-BE49-F238E27FC236}">
                    <a16:creationId xmlns:a16="http://schemas.microsoft.com/office/drawing/2014/main" id="{84269B88-0CD6-4DCE-8017-03E6535E15D3}"/>
                  </a:ext>
                </a:extLst>
              </p:cNvPr>
              <p:cNvSpPr>
                <a:spLocks noChangeArrowheads="1"/>
              </p:cNvSpPr>
              <p:nvPr/>
            </p:nvSpPr>
            <p:spPr bwMode="auto">
              <a:xfrm>
                <a:off x="7125310" y="1370533"/>
                <a:ext cx="108000" cy="108000"/>
              </a:xfrm>
              <a:prstGeom prst="ellipse">
                <a:avLst/>
              </a:prstGeom>
              <a:solidFill>
                <a:schemeClr val="accent3"/>
              </a:solidFill>
              <a:ln w="9525" algn="ctr">
                <a:solidFill>
                  <a:schemeClr val="accent3"/>
                </a:solidFill>
                <a:round/>
                <a:headEnd/>
                <a:tailEnd/>
              </a:ln>
              <a:effectLst/>
            </p:spPr>
            <p:txBody>
              <a:bodyPr anchor="ctr">
                <a:spAutoFit/>
              </a:bodyPr>
              <a:lstStyle/>
              <a:p>
                <a:pPr defTabSz="829178">
                  <a:defRPr/>
                </a:pPr>
                <a:endParaRPr lang="en-US" sz="1632" kern="0" dirty="0">
                  <a:solidFill>
                    <a:srgbClr val="515151"/>
                  </a:solidFill>
                </a:endParaRPr>
              </a:p>
            </p:txBody>
          </p:sp>
          <p:sp>
            <p:nvSpPr>
              <p:cNvPr id="153" name="Text Box 806">
                <a:extLst>
                  <a:ext uri="{FF2B5EF4-FFF2-40B4-BE49-F238E27FC236}">
                    <a16:creationId xmlns:a16="http://schemas.microsoft.com/office/drawing/2014/main" id="{7EF40AB5-9EB9-4618-BC95-433FB00E38C1}"/>
                  </a:ext>
                </a:extLst>
              </p:cNvPr>
              <p:cNvSpPr txBox="1">
                <a:spLocks noChangeArrowheads="1"/>
              </p:cNvSpPr>
              <p:nvPr/>
            </p:nvSpPr>
            <p:spPr bwMode="auto">
              <a:xfrm>
                <a:off x="7402065" y="1281862"/>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dirty="0">
                    <a:solidFill>
                      <a:srgbClr val="515151"/>
                    </a:solidFill>
                  </a:rPr>
                  <a:t>Dmab</a:t>
                </a:r>
              </a:p>
            </p:txBody>
          </p:sp>
        </p:grpSp>
        <p:grpSp>
          <p:nvGrpSpPr>
            <p:cNvPr id="147" name="Gruppieren 146">
              <a:extLst>
                <a:ext uri="{FF2B5EF4-FFF2-40B4-BE49-F238E27FC236}">
                  <a16:creationId xmlns:a16="http://schemas.microsoft.com/office/drawing/2014/main" id="{FD6DA90D-18BE-413C-8DBD-D6D831F1660F}"/>
                </a:ext>
              </a:extLst>
            </p:cNvPr>
            <p:cNvGrpSpPr/>
            <p:nvPr/>
          </p:nvGrpSpPr>
          <p:grpSpPr>
            <a:xfrm>
              <a:off x="4482380" y="1281862"/>
              <a:ext cx="763187" cy="276999"/>
              <a:chOff x="4482380" y="1281862"/>
              <a:chExt cx="763187" cy="276999"/>
            </a:xfrm>
          </p:grpSpPr>
          <p:sp>
            <p:nvSpPr>
              <p:cNvPr id="148" name="Line 801">
                <a:extLst>
                  <a:ext uri="{FF2B5EF4-FFF2-40B4-BE49-F238E27FC236}">
                    <a16:creationId xmlns:a16="http://schemas.microsoft.com/office/drawing/2014/main" id="{DF9F307E-47DF-4433-B1B1-8E74CC7E0AB6}"/>
                  </a:ext>
                </a:extLst>
              </p:cNvPr>
              <p:cNvSpPr>
                <a:spLocks noChangeShapeType="1"/>
              </p:cNvSpPr>
              <p:nvPr/>
            </p:nvSpPr>
            <p:spPr bwMode="auto">
              <a:xfrm>
                <a:off x="4482380" y="1424533"/>
                <a:ext cx="295032" cy="0"/>
              </a:xfrm>
              <a:prstGeom prst="line">
                <a:avLst/>
              </a:prstGeom>
              <a:solidFill>
                <a:srgbClr val="F4B183"/>
              </a:solidFill>
              <a:ln w="28575">
                <a:solidFill>
                  <a:schemeClr val="accent1"/>
                </a:solidFill>
                <a:round/>
                <a:headEnd/>
                <a:tailEnd/>
              </a:ln>
              <a:effectLst/>
            </p:spPr>
            <p:txBody>
              <a:bodyPr wrap="none" anchor="ctr">
                <a:spAutoFit/>
              </a:bodyPr>
              <a:lstStyle/>
              <a:p>
                <a:pPr defTabSz="829178">
                  <a:defRPr/>
                </a:pPr>
                <a:endParaRPr lang="en-US" sz="1632" kern="0" dirty="0">
                  <a:solidFill>
                    <a:srgbClr val="515151"/>
                  </a:solidFill>
                </a:endParaRPr>
              </a:p>
            </p:txBody>
          </p:sp>
          <p:sp>
            <p:nvSpPr>
              <p:cNvPr id="149" name="Text Box 803">
                <a:extLst>
                  <a:ext uri="{FF2B5EF4-FFF2-40B4-BE49-F238E27FC236}">
                    <a16:creationId xmlns:a16="http://schemas.microsoft.com/office/drawing/2014/main" id="{E696482C-57F7-48A4-B428-1CFEC40A5D1B}"/>
                  </a:ext>
                </a:extLst>
              </p:cNvPr>
              <p:cNvSpPr txBox="1">
                <a:spLocks noChangeArrowheads="1"/>
              </p:cNvSpPr>
              <p:nvPr/>
            </p:nvSpPr>
            <p:spPr bwMode="auto">
              <a:xfrm>
                <a:off x="4824503" y="1281862"/>
                <a:ext cx="421064" cy="276999"/>
              </a:xfrm>
              <a:prstGeom prst="rect">
                <a:avLst/>
              </a:prstGeom>
              <a:noFill/>
              <a:ln w="28575" algn="ctr">
                <a:noFill/>
                <a:miter lim="800000"/>
                <a:headEnd/>
                <a:tailEnd/>
              </a:ln>
              <a:effectLst/>
            </p:spPr>
            <p:txBody>
              <a:bodyPr wrap="none" lIns="41459" rIns="41459">
                <a:spAutoFit/>
              </a:bodyPr>
              <a:lstStyle/>
              <a:p>
                <a:pPr lvl="0" eaLnBrk="0" hangingPunct="0">
                  <a:defRPr/>
                </a:pPr>
                <a:r>
                  <a:rPr lang="de-de" sz="1200" dirty="0">
                    <a:solidFill>
                      <a:srgbClr val="515151"/>
                    </a:solidFill>
                  </a:rPr>
                  <a:t>ZOL </a:t>
                </a:r>
              </a:p>
            </p:txBody>
          </p:sp>
          <p:sp>
            <p:nvSpPr>
              <p:cNvPr id="150" name="Oval 805">
                <a:extLst>
                  <a:ext uri="{FF2B5EF4-FFF2-40B4-BE49-F238E27FC236}">
                    <a16:creationId xmlns:a16="http://schemas.microsoft.com/office/drawing/2014/main" id="{D5081923-61E7-4455-BE50-A0A2E593B7C1}"/>
                  </a:ext>
                </a:extLst>
              </p:cNvPr>
              <p:cNvSpPr>
                <a:spLocks noChangeArrowheads="1"/>
              </p:cNvSpPr>
              <p:nvPr/>
            </p:nvSpPr>
            <p:spPr bwMode="auto">
              <a:xfrm>
                <a:off x="4559090" y="1370533"/>
                <a:ext cx="108000" cy="108000"/>
              </a:xfrm>
              <a:prstGeom prst="ellipse">
                <a:avLst/>
              </a:prstGeom>
              <a:solidFill>
                <a:schemeClr val="accent1"/>
              </a:solidFill>
              <a:ln w="9525" algn="ctr">
                <a:solidFill>
                  <a:schemeClr val="accent1"/>
                </a:solidFill>
                <a:round/>
                <a:headEnd/>
                <a:tailEnd/>
              </a:ln>
              <a:effectLst/>
            </p:spPr>
            <p:txBody>
              <a:bodyPr anchor="ctr">
                <a:spAutoFit/>
              </a:bodyPr>
              <a:lstStyle/>
              <a:p>
                <a:pPr defTabSz="829178">
                  <a:defRPr/>
                </a:pPr>
                <a:endParaRPr lang="en-US" sz="1632" kern="0" dirty="0">
                  <a:solidFill>
                    <a:srgbClr val="515151"/>
                  </a:solidFill>
                </a:endParaRPr>
              </a:p>
            </p:txBody>
          </p:sp>
        </p:grpSp>
      </p:grpSp>
      <p:grpSp>
        <p:nvGrpSpPr>
          <p:cNvPr id="235" name="Gruppieren 234">
            <a:extLst>
              <a:ext uri="{FF2B5EF4-FFF2-40B4-BE49-F238E27FC236}">
                <a16:creationId xmlns:a16="http://schemas.microsoft.com/office/drawing/2014/main" id="{FC41EBA9-3BC0-47B5-A547-8D677BBC14C5}"/>
              </a:ext>
            </a:extLst>
          </p:cNvPr>
          <p:cNvGrpSpPr/>
          <p:nvPr/>
        </p:nvGrpSpPr>
        <p:grpSpPr>
          <a:xfrm>
            <a:off x="625047" y="907418"/>
            <a:ext cx="4936433" cy="4659828"/>
            <a:chOff x="625047" y="907418"/>
            <a:chExt cx="4936433" cy="4659828"/>
          </a:xfrm>
        </p:grpSpPr>
        <p:graphicFrame>
          <p:nvGraphicFramePr>
            <p:cNvPr id="32" name="Chart 31">
              <a:extLst>
                <a:ext uri="{FF2B5EF4-FFF2-40B4-BE49-F238E27FC236}">
                  <a16:creationId xmlns:a16="http://schemas.microsoft.com/office/drawing/2014/main" id="{C48AB419-49E8-4865-AA37-235272CF97D7}"/>
                </a:ext>
              </a:extLst>
            </p:cNvPr>
            <p:cNvGraphicFramePr/>
            <p:nvPr>
              <p:extLst>
                <p:ext uri="{D42A27DB-BD31-4B8C-83A1-F6EECF244321}">
                  <p14:modId xmlns:p14="http://schemas.microsoft.com/office/powerpoint/2010/main" val="2455145860"/>
                </p:ext>
              </p:extLst>
            </p:nvPr>
          </p:nvGraphicFramePr>
          <p:xfrm>
            <a:off x="944898" y="907418"/>
            <a:ext cx="4616582" cy="4659828"/>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ErrorBar706">
              <a:extLst>
                <a:ext uri="{FF2B5EF4-FFF2-40B4-BE49-F238E27FC236}">
                  <a16:creationId xmlns:a16="http://schemas.microsoft.com/office/drawing/2014/main" id="{E107D35C-819B-46F7-AADD-02223D381FE6}"/>
                </a:ext>
              </a:extLst>
            </p:cNvPr>
            <p:cNvGrpSpPr/>
            <p:nvPr/>
          </p:nvGrpSpPr>
          <p:grpSpPr>
            <a:xfrm>
              <a:off x="1572457" y="3814632"/>
              <a:ext cx="105688" cy="303902"/>
              <a:chOff x="914400" y="914400"/>
              <a:chExt cx="91440" cy="685800"/>
            </a:xfrm>
          </p:grpSpPr>
          <p:cxnSp>
            <p:nvCxnSpPr>
              <p:cNvPr id="34" name="top706">
                <a:extLst>
                  <a:ext uri="{FF2B5EF4-FFF2-40B4-BE49-F238E27FC236}">
                    <a16:creationId xmlns:a16="http://schemas.microsoft.com/office/drawing/2014/main" id="{3E6A1F2D-6C1C-4DA1-8522-AD94014E7404}"/>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5" name="bottom706">
                <a:extLst>
                  <a:ext uri="{FF2B5EF4-FFF2-40B4-BE49-F238E27FC236}">
                    <a16:creationId xmlns:a16="http://schemas.microsoft.com/office/drawing/2014/main" id="{5FDA8AEA-ABDF-4F06-87D0-58682A1448D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6" name="middle706">
                <a:extLst>
                  <a:ext uri="{FF2B5EF4-FFF2-40B4-BE49-F238E27FC236}">
                    <a16:creationId xmlns:a16="http://schemas.microsoft.com/office/drawing/2014/main" id="{D6B9CDF1-7DEF-4B30-A31E-9251B9435471}"/>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37" name="ErrorBar706">
              <a:extLst>
                <a:ext uri="{FF2B5EF4-FFF2-40B4-BE49-F238E27FC236}">
                  <a16:creationId xmlns:a16="http://schemas.microsoft.com/office/drawing/2014/main" id="{29F93D16-C1D5-4D4B-B59B-E466EF3DE329}"/>
                </a:ext>
              </a:extLst>
            </p:cNvPr>
            <p:cNvGrpSpPr/>
            <p:nvPr/>
          </p:nvGrpSpPr>
          <p:grpSpPr>
            <a:xfrm>
              <a:off x="3725240" y="2149534"/>
              <a:ext cx="105688" cy="354553"/>
              <a:chOff x="914400" y="914400"/>
              <a:chExt cx="91440" cy="685800"/>
            </a:xfrm>
          </p:grpSpPr>
          <p:cxnSp>
            <p:nvCxnSpPr>
              <p:cNvPr id="38" name="top706">
                <a:extLst>
                  <a:ext uri="{FF2B5EF4-FFF2-40B4-BE49-F238E27FC236}">
                    <a16:creationId xmlns:a16="http://schemas.microsoft.com/office/drawing/2014/main" id="{6CB1640A-1C4C-4DDA-A5BC-7096B4B4B7CF}"/>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9" name="bottom706">
                <a:extLst>
                  <a:ext uri="{FF2B5EF4-FFF2-40B4-BE49-F238E27FC236}">
                    <a16:creationId xmlns:a16="http://schemas.microsoft.com/office/drawing/2014/main" id="{1A57BBD0-0DA1-4066-86D8-12B850EE5F16}"/>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40" name="middle706">
                <a:extLst>
                  <a:ext uri="{FF2B5EF4-FFF2-40B4-BE49-F238E27FC236}">
                    <a16:creationId xmlns:a16="http://schemas.microsoft.com/office/drawing/2014/main" id="{77A08D74-3519-4F19-8F86-33F5B004E0DF}"/>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41" name="ErrorBar706">
              <a:extLst>
                <a:ext uri="{FF2B5EF4-FFF2-40B4-BE49-F238E27FC236}">
                  <a16:creationId xmlns:a16="http://schemas.microsoft.com/office/drawing/2014/main" id="{F4025B3C-A5AF-4431-AE65-D33133B8F76B}"/>
                </a:ext>
              </a:extLst>
            </p:cNvPr>
            <p:cNvGrpSpPr/>
            <p:nvPr/>
          </p:nvGrpSpPr>
          <p:grpSpPr>
            <a:xfrm>
              <a:off x="4447557" y="3488114"/>
              <a:ext cx="105688" cy="182341"/>
              <a:chOff x="914400" y="914400"/>
              <a:chExt cx="91440" cy="685800"/>
            </a:xfrm>
          </p:grpSpPr>
          <p:cxnSp>
            <p:nvCxnSpPr>
              <p:cNvPr id="42" name="top706">
                <a:extLst>
                  <a:ext uri="{FF2B5EF4-FFF2-40B4-BE49-F238E27FC236}">
                    <a16:creationId xmlns:a16="http://schemas.microsoft.com/office/drawing/2014/main" id="{24B7A49E-7D3E-49A4-B437-677287F7C70C}"/>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43" name="bottom706">
                <a:extLst>
                  <a:ext uri="{FF2B5EF4-FFF2-40B4-BE49-F238E27FC236}">
                    <a16:creationId xmlns:a16="http://schemas.microsoft.com/office/drawing/2014/main" id="{D06074F8-F547-4796-9CDE-89D05B97DE66}"/>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44" name="middle706">
                <a:extLst>
                  <a:ext uri="{FF2B5EF4-FFF2-40B4-BE49-F238E27FC236}">
                    <a16:creationId xmlns:a16="http://schemas.microsoft.com/office/drawing/2014/main" id="{D4AD98F6-8B2D-404D-835A-B5D48B18E98C}"/>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46" name="TextBox 45">
              <a:extLst>
                <a:ext uri="{FF2B5EF4-FFF2-40B4-BE49-F238E27FC236}">
                  <a16:creationId xmlns:a16="http://schemas.microsoft.com/office/drawing/2014/main" id="{E27FBE6F-0F03-48CB-9557-02F849DFBC18}"/>
                </a:ext>
              </a:extLst>
            </p:cNvPr>
            <p:cNvSpPr txBox="1"/>
            <p:nvPr/>
          </p:nvSpPr>
          <p:spPr>
            <a:xfrm>
              <a:off x="1636082" y="1623512"/>
              <a:ext cx="2901344" cy="315599"/>
            </a:xfrm>
            <a:prstGeom prst="rect">
              <a:avLst/>
            </a:prstGeom>
            <a:noFill/>
          </p:spPr>
          <p:txBody>
            <a:bodyPr wrap="square" rtlCol="0">
              <a:spAutoFit/>
            </a:bodyPr>
            <a:lstStyle/>
            <a:p>
              <a:pPr algn="ctr" defTabSz="829178">
                <a:defRPr/>
              </a:pPr>
              <a:r>
                <a:rPr lang="de-de" sz="1451" b="1" dirty="0">
                  <a:solidFill>
                    <a:srgbClr val="515151"/>
                  </a:solidFill>
                </a:rPr>
                <a:t>CTX</a:t>
              </a:r>
            </a:p>
          </p:txBody>
        </p:sp>
        <p:sp>
          <p:nvSpPr>
            <p:cNvPr id="47" name="TextBox 46">
              <a:extLst>
                <a:ext uri="{FF2B5EF4-FFF2-40B4-BE49-F238E27FC236}">
                  <a16:creationId xmlns:a16="http://schemas.microsoft.com/office/drawing/2014/main" id="{A3C90042-0709-45C9-8A00-254CC3306E41}"/>
                </a:ext>
              </a:extLst>
            </p:cNvPr>
            <p:cNvSpPr txBox="1"/>
            <p:nvPr/>
          </p:nvSpPr>
          <p:spPr>
            <a:xfrm>
              <a:off x="1612607" y="4925499"/>
              <a:ext cx="2946528" cy="287771"/>
            </a:xfrm>
            <a:prstGeom prst="rect">
              <a:avLst/>
            </a:prstGeom>
            <a:noFill/>
          </p:spPr>
          <p:txBody>
            <a:bodyPr wrap="square" rtlCol="0">
              <a:spAutoFit/>
            </a:bodyPr>
            <a:lstStyle/>
            <a:p>
              <a:pPr algn="ctr" defTabSz="829178">
                <a:defRPr/>
              </a:pPr>
              <a:r>
                <a:rPr lang="de-de" sz="1270" b="1" dirty="0">
                  <a:solidFill>
                    <a:srgbClr val="515151"/>
                  </a:solidFill>
                </a:rPr>
                <a:t>Studienmonat</a:t>
              </a:r>
            </a:p>
          </p:txBody>
        </p:sp>
        <p:sp>
          <p:nvSpPr>
            <p:cNvPr id="48" name="TextBox 47">
              <a:extLst>
                <a:ext uri="{FF2B5EF4-FFF2-40B4-BE49-F238E27FC236}">
                  <a16:creationId xmlns:a16="http://schemas.microsoft.com/office/drawing/2014/main" id="{2D3DB2B6-976E-4661-82C2-E50D2C61C49A}"/>
                </a:ext>
              </a:extLst>
            </p:cNvPr>
            <p:cNvSpPr txBox="1"/>
            <p:nvPr/>
          </p:nvSpPr>
          <p:spPr>
            <a:xfrm rot="16200000">
              <a:off x="-404163" y="3118355"/>
              <a:ext cx="2756103" cy="287771"/>
            </a:xfrm>
            <a:prstGeom prst="rect">
              <a:avLst/>
            </a:prstGeom>
            <a:noFill/>
          </p:spPr>
          <p:txBody>
            <a:bodyPr wrap="square" rtlCol="0">
              <a:spAutoFit/>
            </a:bodyPr>
            <a:lstStyle/>
            <a:p>
              <a:pPr algn="ctr" defTabSz="829178">
                <a:defRPr/>
              </a:pPr>
              <a:r>
                <a:rPr lang="de-de" sz="1270" b="1" dirty="0">
                  <a:solidFill>
                    <a:srgbClr val="515151"/>
                  </a:solidFill>
                </a:rPr>
                <a:t>Serum-CTX</a:t>
              </a:r>
              <a:r>
                <a:rPr lang="de-DE" sz="1270" b="1" dirty="0">
                  <a:solidFill>
                    <a:srgbClr val="515151"/>
                  </a:solidFill>
                </a:rPr>
                <a:t> (</a:t>
              </a:r>
              <a:r>
                <a:rPr lang="de-de" sz="1270" b="1" dirty="0">
                  <a:solidFill>
                    <a:srgbClr val="515151"/>
                  </a:solidFill>
                </a:rPr>
                <a:t>ng/ml</a:t>
              </a:r>
              <a:r>
                <a:rPr lang="de-DE" sz="1270" b="1" dirty="0">
                  <a:solidFill>
                    <a:srgbClr val="515151"/>
                  </a:solidFill>
                </a:rPr>
                <a:t>)</a:t>
              </a:r>
              <a:endParaRPr lang="de-de" sz="1270" b="1" dirty="0">
                <a:solidFill>
                  <a:srgbClr val="515151"/>
                </a:solidFill>
              </a:endParaRPr>
            </a:p>
          </p:txBody>
        </p:sp>
        <p:sp>
          <p:nvSpPr>
            <p:cNvPr id="59" name="TextBox 58">
              <a:extLst>
                <a:ext uri="{FF2B5EF4-FFF2-40B4-BE49-F238E27FC236}">
                  <a16:creationId xmlns:a16="http://schemas.microsoft.com/office/drawing/2014/main" id="{8DC3B383-DE94-49B6-8B20-2E9F764C0697}"/>
                </a:ext>
              </a:extLst>
            </p:cNvPr>
            <p:cNvSpPr txBox="1"/>
            <p:nvPr/>
          </p:nvSpPr>
          <p:spPr>
            <a:xfrm>
              <a:off x="4567613" y="2662454"/>
              <a:ext cx="632450" cy="287771"/>
            </a:xfrm>
            <a:prstGeom prst="rect">
              <a:avLst/>
            </a:prstGeom>
            <a:noFill/>
          </p:spPr>
          <p:txBody>
            <a:bodyPr wrap="square" rtlCol="0">
              <a:spAutoFit/>
            </a:bodyPr>
            <a:lstStyle/>
            <a:p>
              <a:pPr defTabSz="829178">
                <a:defRPr/>
              </a:pPr>
              <a:r>
                <a:rPr lang="de-de" sz="1270" dirty="0">
                  <a:solidFill>
                    <a:srgbClr val="515151"/>
                  </a:solidFill>
                </a:rPr>
                <a:t>0,1 %</a:t>
              </a:r>
            </a:p>
          </p:txBody>
        </p:sp>
        <p:sp>
          <p:nvSpPr>
            <p:cNvPr id="60" name="TextBox 59">
              <a:extLst>
                <a:ext uri="{FF2B5EF4-FFF2-40B4-BE49-F238E27FC236}">
                  <a16:creationId xmlns:a16="http://schemas.microsoft.com/office/drawing/2014/main" id="{9B92DF5B-1747-488B-9AA7-E55BBAD7D7A1}"/>
                </a:ext>
              </a:extLst>
            </p:cNvPr>
            <p:cNvSpPr txBox="1"/>
            <p:nvPr/>
          </p:nvSpPr>
          <p:spPr>
            <a:xfrm rot="10800000" flipV="1">
              <a:off x="2958870" y="3404955"/>
              <a:ext cx="127882" cy="412571"/>
            </a:xfrm>
            <a:prstGeom prst="rect">
              <a:avLst/>
            </a:prstGeom>
            <a:noFill/>
          </p:spPr>
          <p:txBody>
            <a:bodyPr wrap="square" rtlCol="0">
              <a:noAutofit/>
            </a:bodyPr>
            <a:lstStyle/>
            <a:p>
              <a:pPr defTabSz="829178">
                <a:defRPr/>
              </a:pPr>
              <a:r>
                <a:rPr lang="de-de" sz="1451" b="1" dirty="0">
                  <a:solidFill>
                    <a:srgbClr val="515151"/>
                  </a:solidFill>
                </a:rPr>
                <a:t>*</a:t>
              </a:r>
            </a:p>
          </p:txBody>
        </p:sp>
        <p:grpSp>
          <p:nvGrpSpPr>
            <p:cNvPr id="70" name="ErrorBar706">
              <a:extLst>
                <a:ext uri="{FF2B5EF4-FFF2-40B4-BE49-F238E27FC236}">
                  <a16:creationId xmlns:a16="http://schemas.microsoft.com/office/drawing/2014/main" id="{BCEBA8A5-098A-4A0D-A35C-A01D13B2D9FE}"/>
                </a:ext>
              </a:extLst>
            </p:cNvPr>
            <p:cNvGrpSpPr/>
            <p:nvPr/>
          </p:nvGrpSpPr>
          <p:grpSpPr>
            <a:xfrm>
              <a:off x="3718367" y="3550939"/>
              <a:ext cx="105688" cy="172211"/>
              <a:chOff x="914400" y="914400"/>
              <a:chExt cx="91440" cy="685800"/>
            </a:xfrm>
          </p:grpSpPr>
          <p:cxnSp>
            <p:nvCxnSpPr>
              <p:cNvPr id="71" name="top706">
                <a:extLst>
                  <a:ext uri="{FF2B5EF4-FFF2-40B4-BE49-F238E27FC236}">
                    <a16:creationId xmlns:a16="http://schemas.microsoft.com/office/drawing/2014/main" id="{270ED164-F114-4BAD-B309-A11179B19912}"/>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72" name="bottom706">
                <a:extLst>
                  <a:ext uri="{FF2B5EF4-FFF2-40B4-BE49-F238E27FC236}">
                    <a16:creationId xmlns:a16="http://schemas.microsoft.com/office/drawing/2014/main" id="{C0E84EDF-449C-43B5-B668-7E77B57E431C}"/>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73" name="middle706">
                <a:extLst>
                  <a:ext uri="{FF2B5EF4-FFF2-40B4-BE49-F238E27FC236}">
                    <a16:creationId xmlns:a16="http://schemas.microsoft.com/office/drawing/2014/main" id="{F16C608B-881E-472E-9DCB-02C5EAE39466}"/>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75" name="ErrorBar706">
              <a:extLst>
                <a:ext uri="{FF2B5EF4-FFF2-40B4-BE49-F238E27FC236}">
                  <a16:creationId xmlns:a16="http://schemas.microsoft.com/office/drawing/2014/main" id="{800CE217-7150-468D-A7A6-603FC06A75D6}"/>
                </a:ext>
              </a:extLst>
            </p:cNvPr>
            <p:cNvGrpSpPr/>
            <p:nvPr/>
          </p:nvGrpSpPr>
          <p:grpSpPr>
            <a:xfrm>
              <a:off x="3364996" y="3523686"/>
              <a:ext cx="105688" cy="182341"/>
              <a:chOff x="914400" y="914400"/>
              <a:chExt cx="91440" cy="685800"/>
            </a:xfrm>
          </p:grpSpPr>
          <p:cxnSp>
            <p:nvCxnSpPr>
              <p:cNvPr id="76" name="top706">
                <a:extLst>
                  <a:ext uri="{FF2B5EF4-FFF2-40B4-BE49-F238E27FC236}">
                    <a16:creationId xmlns:a16="http://schemas.microsoft.com/office/drawing/2014/main" id="{F71C5DF6-5086-440B-BE0E-44A1936708D2}"/>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77" name="bottom706">
                <a:extLst>
                  <a:ext uri="{FF2B5EF4-FFF2-40B4-BE49-F238E27FC236}">
                    <a16:creationId xmlns:a16="http://schemas.microsoft.com/office/drawing/2014/main" id="{2359AB99-1CA5-4A35-B103-D8F371CA21F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78" name="middle706">
                <a:extLst>
                  <a:ext uri="{FF2B5EF4-FFF2-40B4-BE49-F238E27FC236}">
                    <a16:creationId xmlns:a16="http://schemas.microsoft.com/office/drawing/2014/main" id="{27226D92-C83A-4E4E-8B08-D96EC3C5A01E}"/>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210" name="Gruppieren 209">
              <a:extLst>
                <a:ext uri="{FF2B5EF4-FFF2-40B4-BE49-F238E27FC236}">
                  <a16:creationId xmlns:a16="http://schemas.microsoft.com/office/drawing/2014/main" id="{F79EC331-B6A3-44F1-A79B-726D0F54628A}"/>
                </a:ext>
              </a:extLst>
            </p:cNvPr>
            <p:cNvGrpSpPr/>
            <p:nvPr/>
          </p:nvGrpSpPr>
          <p:grpSpPr>
            <a:xfrm>
              <a:off x="1546036" y="3506963"/>
              <a:ext cx="3034901" cy="617933"/>
              <a:chOff x="2095854" y="3698631"/>
              <a:chExt cx="3034901" cy="617933"/>
            </a:xfrm>
          </p:grpSpPr>
          <p:sp>
            <p:nvSpPr>
              <p:cNvPr id="209" name="Freihandform: Form 208">
                <a:extLst>
                  <a:ext uri="{FF2B5EF4-FFF2-40B4-BE49-F238E27FC236}">
                    <a16:creationId xmlns:a16="http://schemas.microsoft.com/office/drawing/2014/main" id="{E1C80DEB-2013-4099-B35D-C5AF2449AF4E}"/>
                  </a:ext>
                </a:extLst>
              </p:cNvPr>
              <p:cNvSpPr/>
              <p:nvPr/>
            </p:nvSpPr>
            <p:spPr bwMode="auto">
              <a:xfrm>
                <a:off x="2177143" y="3773714"/>
                <a:ext cx="2875902" cy="470678"/>
              </a:xfrm>
              <a:custGeom>
                <a:avLst/>
                <a:gdLst>
                  <a:gd name="connsiteX0" fmla="*/ 0 w 2875902"/>
                  <a:gd name="connsiteY0" fmla="*/ 470678 h 470678"/>
                  <a:gd name="connsiteX1" fmla="*/ 717420 w 2875902"/>
                  <a:gd name="connsiteY1" fmla="*/ 391886 h 470678"/>
                  <a:gd name="connsiteX2" fmla="*/ 1432767 w 2875902"/>
                  <a:gd name="connsiteY2" fmla="*/ 122335 h 470678"/>
                  <a:gd name="connsiteX3" fmla="*/ 1793551 w 2875902"/>
                  <a:gd name="connsiteY3" fmla="*/ 35249 h 470678"/>
                  <a:gd name="connsiteX4" fmla="*/ 2152261 w 2875902"/>
                  <a:gd name="connsiteY4" fmla="*/ 60131 h 470678"/>
                  <a:gd name="connsiteX5" fmla="*/ 2875902 w 2875902"/>
                  <a:gd name="connsiteY5" fmla="*/ 0 h 4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902" h="470678">
                    <a:moveTo>
                      <a:pt x="0" y="470678"/>
                    </a:moveTo>
                    <a:lnTo>
                      <a:pt x="717420" y="391886"/>
                    </a:lnTo>
                    <a:lnTo>
                      <a:pt x="1432767" y="122335"/>
                    </a:lnTo>
                    <a:lnTo>
                      <a:pt x="1793551" y="35249"/>
                    </a:lnTo>
                    <a:lnTo>
                      <a:pt x="2152261" y="60131"/>
                    </a:lnTo>
                    <a:lnTo>
                      <a:pt x="2875902" y="0"/>
                    </a:lnTo>
                  </a:path>
                </a:pathLst>
              </a:custGeom>
              <a:noFill/>
              <a:ln w="19050" cap="flat" cmpd="sng" algn="ctr">
                <a:solidFill>
                  <a:schemeClr val="accent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4" name="Gruppieren 3">
                <a:extLst>
                  <a:ext uri="{FF2B5EF4-FFF2-40B4-BE49-F238E27FC236}">
                    <a16:creationId xmlns:a16="http://schemas.microsoft.com/office/drawing/2014/main" id="{A6ADC9D3-16D4-4352-A703-82534DC42D7A}"/>
                  </a:ext>
                </a:extLst>
              </p:cNvPr>
              <p:cNvGrpSpPr/>
              <p:nvPr/>
            </p:nvGrpSpPr>
            <p:grpSpPr>
              <a:xfrm>
                <a:off x="2095854" y="3698631"/>
                <a:ext cx="3034901" cy="617933"/>
                <a:chOff x="2095854" y="3698631"/>
                <a:chExt cx="3034901" cy="617933"/>
              </a:xfrm>
            </p:grpSpPr>
            <p:sp>
              <p:nvSpPr>
                <p:cNvPr id="45" name="Oval 44">
                  <a:extLst>
                    <a:ext uri="{FF2B5EF4-FFF2-40B4-BE49-F238E27FC236}">
                      <a16:creationId xmlns:a16="http://schemas.microsoft.com/office/drawing/2014/main" id="{A2A4EAC2-D5FA-4C24-A391-C12A950F9830}"/>
                    </a:ext>
                  </a:extLst>
                </p:cNvPr>
                <p:cNvSpPr/>
                <p:nvPr/>
              </p:nvSpPr>
              <p:spPr bwMode="auto">
                <a:xfrm>
                  <a:off x="3528133" y="3830321"/>
                  <a:ext cx="158530"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66" name="Oval 65">
                  <a:extLst>
                    <a:ext uri="{FF2B5EF4-FFF2-40B4-BE49-F238E27FC236}">
                      <a16:creationId xmlns:a16="http://schemas.microsoft.com/office/drawing/2014/main" id="{EE23C094-7A0F-46CC-A46A-F257797AD304}"/>
                    </a:ext>
                  </a:extLst>
                </p:cNvPr>
                <p:cNvSpPr/>
                <p:nvPr/>
              </p:nvSpPr>
              <p:spPr bwMode="auto">
                <a:xfrm>
                  <a:off x="2095854" y="4164613"/>
                  <a:ext cx="158530"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67" name="Oval 66">
                  <a:extLst>
                    <a:ext uri="{FF2B5EF4-FFF2-40B4-BE49-F238E27FC236}">
                      <a16:creationId xmlns:a16="http://schemas.microsoft.com/office/drawing/2014/main" id="{90372DB4-3940-4ABA-AAE6-92584D6C4E23}"/>
                    </a:ext>
                  </a:extLst>
                </p:cNvPr>
                <p:cNvSpPr/>
                <p:nvPr/>
              </p:nvSpPr>
              <p:spPr bwMode="auto">
                <a:xfrm>
                  <a:off x="2820506" y="4080196"/>
                  <a:ext cx="158530"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69" name="Oval 68">
                  <a:extLst>
                    <a:ext uri="{FF2B5EF4-FFF2-40B4-BE49-F238E27FC236}">
                      <a16:creationId xmlns:a16="http://schemas.microsoft.com/office/drawing/2014/main" id="{5B3044A6-0A55-42A1-A1F1-3C16693D50F6}"/>
                    </a:ext>
                  </a:extLst>
                </p:cNvPr>
                <p:cNvSpPr/>
                <p:nvPr/>
              </p:nvSpPr>
              <p:spPr bwMode="auto">
                <a:xfrm>
                  <a:off x="4972225" y="3698631"/>
                  <a:ext cx="158530"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74" name="Oval 73">
                  <a:extLst>
                    <a:ext uri="{FF2B5EF4-FFF2-40B4-BE49-F238E27FC236}">
                      <a16:creationId xmlns:a16="http://schemas.microsoft.com/office/drawing/2014/main" id="{ACFCC9D1-E270-4454-AA54-F08F7D6521F9}"/>
                    </a:ext>
                  </a:extLst>
                </p:cNvPr>
                <p:cNvSpPr/>
                <p:nvPr/>
              </p:nvSpPr>
              <p:spPr bwMode="auto">
                <a:xfrm>
                  <a:off x="4243741" y="3753521"/>
                  <a:ext cx="158530"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79" name="Oval 78">
                  <a:extLst>
                    <a:ext uri="{FF2B5EF4-FFF2-40B4-BE49-F238E27FC236}">
                      <a16:creationId xmlns:a16="http://schemas.microsoft.com/office/drawing/2014/main" id="{44AB7148-A6C8-4803-9380-60716AD4AC2F}"/>
                    </a:ext>
                  </a:extLst>
                </p:cNvPr>
                <p:cNvSpPr/>
                <p:nvPr/>
              </p:nvSpPr>
              <p:spPr bwMode="auto">
                <a:xfrm>
                  <a:off x="3885906" y="3731613"/>
                  <a:ext cx="158530"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grpSp>
          <p:nvGrpSpPr>
            <p:cNvPr id="85" name="ErrorBar706">
              <a:extLst>
                <a:ext uri="{FF2B5EF4-FFF2-40B4-BE49-F238E27FC236}">
                  <a16:creationId xmlns:a16="http://schemas.microsoft.com/office/drawing/2014/main" id="{01DC5392-FAA3-4037-BF5F-5F0404C4AE84}"/>
                </a:ext>
              </a:extLst>
            </p:cNvPr>
            <p:cNvGrpSpPr/>
            <p:nvPr/>
          </p:nvGrpSpPr>
          <p:grpSpPr>
            <a:xfrm>
              <a:off x="3358776" y="2353704"/>
              <a:ext cx="105688" cy="354553"/>
              <a:chOff x="914400" y="914400"/>
              <a:chExt cx="91440" cy="685800"/>
            </a:xfrm>
          </p:grpSpPr>
          <p:cxnSp>
            <p:nvCxnSpPr>
              <p:cNvPr id="86" name="top706">
                <a:extLst>
                  <a:ext uri="{FF2B5EF4-FFF2-40B4-BE49-F238E27FC236}">
                    <a16:creationId xmlns:a16="http://schemas.microsoft.com/office/drawing/2014/main" id="{D5C09350-3652-4306-A74B-8E68D703F34B}"/>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87" name="bottom706">
                <a:extLst>
                  <a:ext uri="{FF2B5EF4-FFF2-40B4-BE49-F238E27FC236}">
                    <a16:creationId xmlns:a16="http://schemas.microsoft.com/office/drawing/2014/main" id="{549D86EB-2230-43C5-B968-8E792EC0E861}"/>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88" name="middle706">
                <a:extLst>
                  <a:ext uri="{FF2B5EF4-FFF2-40B4-BE49-F238E27FC236}">
                    <a16:creationId xmlns:a16="http://schemas.microsoft.com/office/drawing/2014/main" id="{2ADE1E38-ECA2-468F-BADE-72FEFC1661BC}"/>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90" name="TextBox 89">
              <a:extLst>
                <a:ext uri="{FF2B5EF4-FFF2-40B4-BE49-F238E27FC236}">
                  <a16:creationId xmlns:a16="http://schemas.microsoft.com/office/drawing/2014/main" id="{E37D9A1E-A5BC-4C8A-9BF5-FCB813C593B4}"/>
                </a:ext>
              </a:extLst>
            </p:cNvPr>
            <p:cNvSpPr txBox="1"/>
            <p:nvPr/>
          </p:nvSpPr>
          <p:spPr>
            <a:xfrm rot="10800000" flipV="1">
              <a:off x="3305769" y="2141260"/>
              <a:ext cx="127882" cy="412571"/>
            </a:xfrm>
            <a:prstGeom prst="rect">
              <a:avLst/>
            </a:prstGeom>
            <a:noFill/>
            <a:ln>
              <a:noFill/>
            </a:ln>
          </p:spPr>
          <p:txBody>
            <a:bodyPr wrap="square" rtlCol="0">
              <a:noAutofit/>
            </a:bodyPr>
            <a:lstStyle/>
            <a:p>
              <a:pPr defTabSz="829178">
                <a:defRPr/>
              </a:pPr>
              <a:r>
                <a:rPr lang="de-de" sz="1451" baseline="30000" dirty="0">
                  <a:solidFill>
                    <a:srgbClr val="515151"/>
                  </a:solidFill>
                </a:rPr>
                <a:t>†</a:t>
              </a:r>
            </a:p>
          </p:txBody>
        </p:sp>
        <p:sp>
          <p:nvSpPr>
            <p:cNvPr id="91" name="TextBox 90">
              <a:extLst>
                <a:ext uri="{FF2B5EF4-FFF2-40B4-BE49-F238E27FC236}">
                  <a16:creationId xmlns:a16="http://schemas.microsoft.com/office/drawing/2014/main" id="{78EE5825-3BF0-40B0-87A5-FC67AAAFB9FB}"/>
                </a:ext>
              </a:extLst>
            </p:cNvPr>
            <p:cNvSpPr txBox="1"/>
            <p:nvPr/>
          </p:nvSpPr>
          <p:spPr>
            <a:xfrm rot="10800000" flipV="1">
              <a:off x="3675778" y="1956816"/>
              <a:ext cx="127882" cy="412571"/>
            </a:xfrm>
            <a:prstGeom prst="rect">
              <a:avLst/>
            </a:prstGeom>
            <a:noFill/>
            <a:ln>
              <a:noFill/>
            </a:ln>
          </p:spPr>
          <p:txBody>
            <a:bodyPr wrap="square" rtlCol="0">
              <a:noAutofit/>
            </a:bodyPr>
            <a:lstStyle/>
            <a:p>
              <a:pPr defTabSz="829178">
                <a:defRPr/>
              </a:pPr>
              <a:r>
                <a:rPr lang="de-de" sz="1451" baseline="30000" dirty="0">
                  <a:solidFill>
                    <a:srgbClr val="515151"/>
                  </a:solidFill>
                </a:rPr>
                <a:t>†</a:t>
              </a:r>
            </a:p>
          </p:txBody>
        </p:sp>
        <p:sp>
          <p:nvSpPr>
            <p:cNvPr id="92" name="TextBox 91">
              <a:extLst>
                <a:ext uri="{FF2B5EF4-FFF2-40B4-BE49-F238E27FC236}">
                  <a16:creationId xmlns:a16="http://schemas.microsoft.com/office/drawing/2014/main" id="{78FF4E70-DCEB-4C35-953F-305276D09D49}"/>
                </a:ext>
              </a:extLst>
            </p:cNvPr>
            <p:cNvSpPr txBox="1"/>
            <p:nvPr/>
          </p:nvSpPr>
          <p:spPr>
            <a:xfrm rot="10800000" flipV="1">
              <a:off x="4408026" y="2372336"/>
              <a:ext cx="127882" cy="412571"/>
            </a:xfrm>
            <a:prstGeom prst="rect">
              <a:avLst/>
            </a:prstGeom>
            <a:noFill/>
            <a:ln>
              <a:noFill/>
            </a:ln>
          </p:spPr>
          <p:txBody>
            <a:bodyPr wrap="square" rtlCol="0">
              <a:noAutofit/>
            </a:bodyPr>
            <a:lstStyle/>
            <a:p>
              <a:pPr defTabSz="829178">
                <a:defRPr/>
              </a:pPr>
              <a:r>
                <a:rPr lang="de-de" sz="1451" baseline="30000" dirty="0">
                  <a:solidFill>
                    <a:srgbClr val="515151"/>
                  </a:solidFill>
                </a:rPr>
                <a:t>†</a:t>
              </a:r>
            </a:p>
          </p:txBody>
        </p:sp>
        <p:cxnSp>
          <p:nvCxnSpPr>
            <p:cNvPr id="126" name="Straight Arrow Connector 125">
              <a:extLst>
                <a:ext uri="{FF2B5EF4-FFF2-40B4-BE49-F238E27FC236}">
                  <a16:creationId xmlns:a16="http://schemas.microsoft.com/office/drawing/2014/main" id="{66BB32C6-7650-49D5-98DE-87581E7EA403}"/>
                </a:ext>
              </a:extLst>
            </p:cNvPr>
            <p:cNvCxnSpPr/>
            <p:nvPr/>
          </p:nvCxnSpPr>
          <p:spPr bwMode="auto">
            <a:xfrm>
              <a:off x="1597540" y="1524842"/>
              <a:ext cx="0" cy="359348"/>
            </a:xfrm>
            <a:prstGeom prst="straightConnector1">
              <a:avLst/>
            </a:prstGeom>
            <a:solidFill>
              <a:srgbClr val="0063C3"/>
            </a:solidFill>
            <a:ln w="44450" cap="flat" cmpd="sng" algn="ctr">
              <a:solidFill>
                <a:schemeClr val="accent1"/>
              </a:solidFill>
              <a:prstDash val="solid"/>
              <a:round/>
              <a:headEnd type="none" w="med" len="med"/>
              <a:tailEnd type="triangle"/>
            </a:ln>
            <a:effectLst/>
          </p:spPr>
        </p:cxnSp>
        <p:cxnSp>
          <p:nvCxnSpPr>
            <p:cNvPr id="127" name="Straight Arrow Connector 126">
              <a:extLst>
                <a:ext uri="{FF2B5EF4-FFF2-40B4-BE49-F238E27FC236}">
                  <a16:creationId xmlns:a16="http://schemas.microsoft.com/office/drawing/2014/main" id="{7EF29624-DE65-4EEB-B2FF-0D7755DDF74A}"/>
                </a:ext>
              </a:extLst>
            </p:cNvPr>
            <p:cNvCxnSpPr/>
            <p:nvPr/>
          </p:nvCxnSpPr>
          <p:spPr bwMode="auto">
            <a:xfrm>
              <a:off x="1669482"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cxnSp>
          <p:nvCxnSpPr>
            <p:cNvPr id="128" name="Straight Arrow Connector 127">
              <a:extLst>
                <a:ext uri="{FF2B5EF4-FFF2-40B4-BE49-F238E27FC236}">
                  <a16:creationId xmlns:a16="http://schemas.microsoft.com/office/drawing/2014/main" id="{F3C17ABD-9873-4392-85CA-EF9D8F2737F6}"/>
                </a:ext>
              </a:extLst>
            </p:cNvPr>
            <p:cNvCxnSpPr/>
            <p:nvPr/>
          </p:nvCxnSpPr>
          <p:spPr bwMode="auto">
            <a:xfrm>
              <a:off x="2339677"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sp>
          <p:nvSpPr>
            <p:cNvPr id="207" name="Freihandform: Form 206">
              <a:extLst>
                <a:ext uri="{FF2B5EF4-FFF2-40B4-BE49-F238E27FC236}">
                  <a16:creationId xmlns:a16="http://schemas.microsoft.com/office/drawing/2014/main" id="{D8643DF0-B395-47BA-8B97-4DAAAB1910BA}"/>
                </a:ext>
              </a:extLst>
            </p:cNvPr>
            <p:cNvSpPr/>
            <p:nvPr/>
          </p:nvSpPr>
          <p:spPr bwMode="auto">
            <a:xfrm>
              <a:off x="1623178" y="2317230"/>
              <a:ext cx="2873828" cy="1615233"/>
            </a:xfrm>
            <a:custGeom>
              <a:avLst/>
              <a:gdLst>
                <a:gd name="connsiteX0" fmla="*/ 0 w 2873828"/>
                <a:gd name="connsiteY0" fmla="*/ 1615233 h 1615233"/>
                <a:gd name="connsiteX1" fmla="*/ 723641 w 2873828"/>
                <a:gd name="connsiteY1" fmla="*/ 1573763 h 1615233"/>
                <a:gd name="connsiteX2" fmla="*/ 1428620 w 2873828"/>
                <a:gd name="connsiteY2" fmla="*/ 1459722 h 1615233"/>
                <a:gd name="connsiteX3" fmla="*/ 1785257 w 2873828"/>
                <a:gd name="connsiteY3" fmla="*/ 217714 h 1615233"/>
                <a:gd name="connsiteX4" fmla="*/ 2154335 w 2873828"/>
                <a:gd name="connsiteY4" fmla="*/ 0 h 1615233"/>
                <a:gd name="connsiteX5" fmla="*/ 2873828 w 2873828"/>
                <a:gd name="connsiteY5" fmla="*/ 398106 h 16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828" h="1615233">
                  <a:moveTo>
                    <a:pt x="0" y="1615233"/>
                  </a:moveTo>
                  <a:lnTo>
                    <a:pt x="723641" y="1573763"/>
                  </a:lnTo>
                  <a:lnTo>
                    <a:pt x="1428620" y="1459722"/>
                  </a:lnTo>
                  <a:lnTo>
                    <a:pt x="1785257" y="217714"/>
                  </a:lnTo>
                  <a:lnTo>
                    <a:pt x="2154335" y="0"/>
                  </a:lnTo>
                  <a:lnTo>
                    <a:pt x="2873828" y="398106"/>
                  </a:lnTo>
                </a:path>
              </a:pathLst>
            </a:custGeom>
            <a:noFill/>
            <a:ln w="19050"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63" name="Oval 62">
              <a:extLst>
                <a:ext uri="{FF2B5EF4-FFF2-40B4-BE49-F238E27FC236}">
                  <a16:creationId xmlns:a16="http://schemas.microsoft.com/office/drawing/2014/main" id="{C51EA0A4-BF00-4763-BF7C-F2F04791D321}"/>
                </a:ext>
              </a:extLst>
            </p:cNvPr>
            <p:cNvSpPr/>
            <p:nvPr/>
          </p:nvSpPr>
          <p:spPr bwMode="auto">
            <a:xfrm>
              <a:off x="3694880" y="2248762"/>
              <a:ext cx="158530"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64" name="Oval 63">
              <a:extLst>
                <a:ext uri="{FF2B5EF4-FFF2-40B4-BE49-F238E27FC236}">
                  <a16:creationId xmlns:a16="http://schemas.microsoft.com/office/drawing/2014/main" id="{66CA3DF0-9140-4FF7-ABC4-8BD945167D8A}"/>
                </a:ext>
              </a:extLst>
            </p:cNvPr>
            <p:cNvSpPr/>
            <p:nvPr/>
          </p:nvSpPr>
          <p:spPr bwMode="auto">
            <a:xfrm>
              <a:off x="2971736" y="3699434"/>
              <a:ext cx="158530"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65" name="Oval 64">
              <a:extLst>
                <a:ext uri="{FF2B5EF4-FFF2-40B4-BE49-F238E27FC236}">
                  <a16:creationId xmlns:a16="http://schemas.microsoft.com/office/drawing/2014/main" id="{139EE5D3-F5DE-40A5-B6F0-D6603AD2A9CC}"/>
                </a:ext>
              </a:extLst>
            </p:cNvPr>
            <p:cNvSpPr/>
            <p:nvPr/>
          </p:nvSpPr>
          <p:spPr bwMode="auto">
            <a:xfrm>
              <a:off x="1546036" y="3851385"/>
              <a:ext cx="158530"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68" name="Oval 67">
              <a:extLst>
                <a:ext uri="{FF2B5EF4-FFF2-40B4-BE49-F238E27FC236}">
                  <a16:creationId xmlns:a16="http://schemas.microsoft.com/office/drawing/2014/main" id="{2E1B874F-1080-4B86-8934-FBE091E64344}"/>
                </a:ext>
              </a:extLst>
            </p:cNvPr>
            <p:cNvSpPr/>
            <p:nvPr/>
          </p:nvSpPr>
          <p:spPr bwMode="auto">
            <a:xfrm>
              <a:off x="2269211" y="3820994"/>
              <a:ext cx="158530"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6" name="Gruppieren 5">
              <a:extLst>
                <a:ext uri="{FF2B5EF4-FFF2-40B4-BE49-F238E27FC236}">
                  <a16:creationId xmlns:a16="http://schemas.microsoft.com/office/drawing/2014/main" id="{727EA48B-C3B0-476A-A578-D5231CDBF0AD}"/>
                </a:ext>
              </a:extLst>
            </p:cNvPr>
            <p:cNvGrpSpPr/>
            <p:nvPr/>
          </p:nvGrpSpPr>
          <p:grpSpPr>
            <a:xfrm>
              <a:off x="4418622" y="2592904"/>
              <a:ext cx="158530" cy="243122"/>
              <a:chOff x="4968440" y="2784572"/>
              <a:chExt cx="158530" cy="243122"/>
            </a:xfrm>
          </p:grpSpPr>
          <p:grpSp>
            <p:nvGrpSpPr>
              <p:cNvPr id="80" name="ErrorBar706">
                <a:extLst>
                  <a:ext uri="{FF2B5EF4-FFF2-40B4-BE49-F238E27FC236}">
                    <a16:creationId xmlns:a16="http://schemas.microsoft.com/office/drawing/2014/main" id="{403CB639-1872-429A-8FE8-3BD6ECDC1043}"/>
                  </a:ext>
                </a:extLst>
              </p:cNvPr>
              <p:cNvGrpSpPr/>
              <p:nvPr/>
            </p:nvGrpSpPr>
            <p:grpSpPr>
              <a:xfrm>
                <a:off x="4998174" y="2784572"/>
                <a:ext cx="105688" cy="243122"/>
                <a:chOff x="914400" y="914400"/>
                <a:chExt cx="91440" cy="685800"/>
              </a:xfrm>
            </p:grpSpPr>
            <p:cxnSp>
              <p:nvCxnSpPr>
                <p:cNvPr id="81" name="top706">
                  <a:extLst>
                    <a:ext uri="{FF2B5EF4-FFF2-40B4-BE49-F238E27FC236}">
                      <a16:creationId xmlns:a16="http://schemas.microsoft.com/office/drawing/2014/main" id="{EA1E5CD3-F1BB-4777-80AD-ED9EBF837F4C}"/>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82" name="bottom706">
                  <a:extLst>
                    <a:ext uri="{FF2B5EF4-FFF2-40B4-BE49-F238E27FC236}">
                      <a16:creationId xmlns:a16="http://schemas.microsoft.com/office/drawing/2014/main" id="{E90F0E28-48DC-45FD-9331-57D5F074177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83" name="middle706">
                  <a:extLst>
                    <a:ext uri="{FF2B5EF4-FFF2-40B4-BE49-F238E27FC236}">
                      <a16:creationId xmlns:a16="http://schemas.microsoft.com/office/drawing/2014/main" id="{E3033B01-B221-4273-9B7C-2BD6754B918B}"/>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84" name="Oval 83">
                <a:extLst>
                  <a:ext uri="{FF2B5EF4-FFF2-40B4-BE49-F238E27FC236}">
                    <a16:creationId xmlns:a16="http://schemas.microsoft.com/office/drawing/2014/main" id="{20D8C2A9-194E-4B7E-9CE9-452809DB0788}"/>
                  </a:ext>
                </a:extLst>
              </p:cNvPr>
              <p:cNvSpPr/>
              <p:nvPr/>
            </p:nvSpPr>
            <p:spPr bwMode="auto">
              <a:xfrm>
                <a:off x="4968440" y="2827209"/>
                <a:ext cx="158530"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sp>
          <p:nvSpPr>
            <p:cNvPr id="89" name="Oval 88">
              <a:extLst>
                <a:ext uri="{FF2B5EF4-FFF2-40B4-BE49-F238E27FC236}">
                  <a16:creationId xmlns:a16="http://schemas.microsoft.com/office/drawing/2014/main" id="{06E1FE0E-E818-4736-AB3F-28EDBEB98195}"/>
                </a:ext>
              </a:extLst>
            </p:cNvPr>
            <p:cNvSpPr/>
            <p:nvPr/>
          </p:nvSpPr>
          <p:spPr bwMode="auto">
            <a:xfrm>
              <a:off x="3330293" y="2465856"/>
              <a:ext cx="158530"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121" name="Gruppieren 120">
              <a:extLst>
                <a:ext uri="{FF2B5EF4-FFF2-40B4-BE49-F238E27FC236}">
                  <a16:creationId xmlns:a16="http://schemas.microsoft.com/office/drawing/2014/main" id="{B4B27421-386E-4FD6-9E22-1C5167E1EE58}"/>
                </a:ext>
              </a:extLst>
            </p:cNvPr>
            <p:cNvGrpSpPr/>
            <p:nvPr/>
          </p:nvGrpSpPr>
          <p:grpSpPr>
            <a:xfrm>
              <a:off x="625047" y="1219122"/>
              <a:ext cx="2132775" cy="298545"/>
              <a:chOff x="625047" y="1034473"/>
              <a:chExt cx="2132775" cy="298545"/>
            </a:xfrm>
          </p:grpSpPr>
          <p:sp>
            <p:nvSpPr>
              <p:cNvPr id="154" name="Text Box 806">
                <a:extLst>
                  <a:ext uri="{FF2B5EF4-FFF2-40B4-BE49-F238E27FC236}">
                    <a16:creationId xmlns:a16="http://schemas.microsoft.com/office/drawing/2014/main" id="{8602E9D7-4AAF-447C-98B7-862C78D460AF}"/>
                  </a:ext>
                </a:extLst>
              </p:cNvPr>
              <p:cNvSpPr txBox="1">
                <a:spLocks noChangeArrowheads="1"/>
              </p:cNvSpPr>
              <p:nvPr/>
            </p:nvSpPr>
            <p:spPr bwMode="auto">
              <a:xfrm>
                <a:off x="2134586" y="1034473"/>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dirty="0">
                    <a:solidFill>
                      <a:srgbClr val="515151"/>
                    </a:solidFill>
                  </a:rPr>
                  <a:t>Dmab</a:t>
                </a:r>
              </a:p>
            </p:txBody>
          </p:sp>
          <p:sp>
            <p:nvSpPr>
              <p:cNvPr id="156" name="Text Box 806">
                <a:extLst>
                  <a:ext uri="{FF2B5EF4-FFF2-40B4-BE49-F238E27FC236}">
                    <a16:creationId xmlns:a16="http://schemas.microsoft.com/office/drawing/2014/main" id="{E8D2E4A8-20FE-4166-9C68-715E28E6B533}"/>
                  </a:ext>
                </a:extLst>
              </p:cNvPr>
              <p:cNvSpPr txBox="1">
                <a:spLocks noChangeArrowheads="1"/>
              </p:cNvSpPr>
              <p:nvPr/>
            </p:nvSpPr>
            <p:spPr bwMode="auto">
              <a:xfrm>
                <a:off x="1162550" y="1045246"/>
                <a:ext cx="929391" cy="276999"/>
              </a:xfrm>
              <a:prstGeom prst="rect">
                <a:avLst/>
              </a:prstGeom>
              <a:noFill/>
              <a:ln w="28575" algn="ctr">
                <a:noFill/>
                <a:miter lim="800000"/>
                <a:headEnd/>
                <a:tailEnd/>
              </a:ln>
              <a:effectLst/>
            </p:spPr>
            <p:txBody>
              <a:bodyPr wrap="square" lIns="41459" rIns="41459">
                <a:spAutoFit/>
              </a:bodyPr>
              <a:lstStyle/>
              <a:p>
                <a:pPr algn="r" defTabSz="829178" eaLnBrk="0" hangingPunct="0">
                  <a:defRPr/>
                </a:pPr>
                <a:r>
                  <a:rPr lang="de-DE" sz="1200" dirty="0">
                    <a:solidFill>
                      <a:srgbClr val="515151"/>
                    </a:solidFill>
                  </a:rPr>
                  <a:t>ZOL / Dmab</a:t>
                </a:r>
                <a:endParaRPr lang="de-de" sz="1200" dirty="0">
                  <a:solidFill>
                    <a:srgbClr val="515151"/>
                  </a:solidFill>
                </a:endParaRPr>
              </a:p>
            </p:txBody>
          </p:sp>
          <p:sp>
            <p:nvSpPr>
              <p:cNvPr id="157" name="Text Box 806">
                <a:extLst>
                  <a:ext uri="{FF2B5EF4-FFF2-40B4-BE49-F238E27FC236}">
                    <a16:creationId xmlns:a16="http://schemas.microsoft.com/office/drawing/2014/main" id="{C5E726FA-432A-46D6-A686-091221D2EC0F}"/>
                  </a:ext>
                </a:extLst>
              </p:cNvPr>
              <p:cNvSpPr txBox="1">
                <a:spLocks noChangeArrowheads="1"/>
              </p:cNvSpPr>
              <p:nvPr/>
            </p:nvSpPr>
            <p:spPr bwMode="auto">
              <a:xfrm>
                <a:off x="625047" y="1045246"/>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b="1" dirty="0">
                    <a:solidFill>
                      <a:srgbClr val="515151"/>
                    </a:solidFill>
                  </a:rPr>
                  <a:t>Gabe</a:t>
                </a:r>
                <a:endParaRPr lang="de-de" sz="1200" b="1" dirty="0">
                  <a:solidFill>
                    <a:srgbClr val="515151"/>
                  </a:solidFill>
                </a:endParaRPr>
              </a:p>
            </p:txBody>
          </p:sp>
        </p:grpSp>
      </p:grpSp>
      <p:grpSp>
        <p:nvGrpSpPr>
          <p:cNvPr id="234" name="Gruppieren 233">
            <a:extLst>
              <a:ext uri="{FF2B5EF4-FFF2-40B4-BE49-F238E27FC236}">
                <a16:creationId xmlns:a16="http://schemas.microsoft.com/office/drawing/2014/main" id="{E2A4AE7D-1B64-4140-A230-D830DB4513D0}"/>
              </a:ext>
            </a:extLst>
          </p:cNvPr>
          <p:cNvGrpSpPr/>
          <p:nvPr/>
        </p:nvGrpSpPr>
        <p:grpSpPr>
          <a:xfrm>
            <a:off x="7274896" y="907418"/>
            <a:ext cx="4904278" cy="4659828"/>
            <a:chOff x="7274896" y="907418"/>
            <a:chExt cx="4904278" cy="4659828"/>
          </a:xfrm>
        </p:grpSpPr>
        <p:graphicFrame>
          <p:nvGraphicFramePr>
            <p:cNvPr id="49" name="Chart 48">
              <a:extLst>
                <a:ext uri="{FF2B5EF4-FFF2-40B4-BE49-F238E27FC236}">
                  <a16:creationId xmlns:a16="http://schemas.microsoft.com/office/drawing/2014/main" id="{4FEA951A-9273-4D4D-BE83-62657A6C56EB}"/>
                </a:ext>
              </a:extLst>
            </p:cNvPr>
            <p:cNvGraphicFramePr/>
            <p:nvPr>
              <p:extLst>
                <p:ext uri="{D42A27DB-BD31-4B8C-83A1-F6EECF244321}">
                  <p14:modId xmlns:p14="http://schemas.microsoft.com/office/powerpoint/2010/main" val="3650464796"/>
                </p:ext>
              </p:extLst>
            </p:nvPr>
          </p:nvGraphicFramePr>
          <p:xfrm>
            <a:off x="7598477" y="907418"/>
            <a:ext cx="4580697" cy="4659828"/>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a:extLst>
                <a:ext uri="{FF2B5EF4-FFF2-40B4-BE49-F238E27FC236}">
                  <a16:creationId xmlns:a16="http://schemas.microsoft.com/office/drawing/2014/main" id="{7B44E2F8-7038-440E-B42E-5E78D0DF43FE}"/>
                </a:ext>
              </a:extLst>
            </p:cNvPr>
            <p:cNvSpPr txBox="1"/>
            <p:nvPr/>
          </p:nvSpPr>
          <p:spPr>
            <a:xfrm>
              <a:off x="8256363" y="4935363"/>
              <a:ext cx="2885824" cy="287771"/>
            </a:xfrm>
            <a:prstGeom prst="rect">
              <a:avLst/>
            </a:prstGeom>
            <a:noFill/>
          </p:spPr>
          <p:txBody>
            <a:bodyPr wrap="square" rtlCol="0">
              <a:spAutoFit/>
            </a:bodyPr>
            <a:lstStyle/>
            <a:p>
              <a:pPr algn="ctr" defTabSz="829178">
                <a:defRPr/>
              </a:pPr>
              <a:r>
                <a:rPr lang="de-de" sz="1270" b="1" dirty="0">
                  <a:solidFill>
                    <a:srgbClr val="515151"/>
                  </a:solidFill>
                </a:rPr>
                <a:t>Studienmonat</a:t>
              </a:r>
            </a:p>
          </p:txBody>
        </p:sp>
        <p:sp>
          <p:nvSpPr>
            <p:cNvPr id="57" name="TextBox 56">
              <a:extLst>
                <a:ext uri="{FF2B5EF4-FFF2-40B4-BE49-F238E27FC236}">
                  <a16:creationId xmlns:a16="http://schemas.microsoft.com/office/drawing/2014/main" id="{CEABC2E4-637C-4F4D-8474-9FE045656746}"/>
                </a:ext>
              </a:extLst>
            </p:cNvPr>
            <p:cNvSpPr txBox="1"/>
            <p:nvPr/>
          </p:nvSpPr>
          <p:spPr>
            <a:xfrm>
              <a:off x="8205850" y="1623512"/>
              <a:ext cx="3074174" cy="315599"/>
            </a:xfrm>
            <a:prstGeom prst="rect">
              <a:avLst/>
            </a:prstGeom>
            <a:noFill/>
          </p:spPr>
          <p:txBody>
            <a:bodyPr wrap="square" rtlCol="0">
              <a:spAutoFit/>
            </a:bodyPr>
            <a:lstStyle/>
            <a:p>
              <a:pPr algn="ctr" defTabSz="829178">
                <a:defRPr/>
              </a:pPr>
              <a:r>
                <a:rPr lang="de-de" sz="1451" b="1" dirty="0">
                  <a:solidFill>
                    <a:srgbClr val="515151"/>
                  </a:solidFill>
                </a:rPr>
                <a:t>P1NP</a:t>
              </a:r>
            </a:p>
          </p:txBody>
        </p:sp>
        <p:sp>
          <p:nvSpPr>
            <p:cNvPr id="58" name="TextBox 57">
              <a:extLst>
                <a:ext uri="{FF2B5EF4-FFF2-40B4-BE49-F238E27FC236}">
                  <a16:creationId xmlns:a16="http://schemas.microsoft.com/office/drawing/2014/main" id="{A43C1368-9E5C-48BA-AF4D-E4B597D3DCBB}"/>
                </a:ext>
              </a:extLst>
            </p:cNvPr>
            <p:cNvSpPr txBox="1"/>
            <p:nvPr/>
          </p:nvSpPr>
          <p:spPr>
            <a:xfrm rot="16200000">
              <a:off x="6250518" y="3118360"/>
              <a:ext cx="2756111" cy="287771"/>
            </a:xfrm>
            <a:prstGeom prst="rect">
              <a:avLst/>
            </a:prstGeom>
            <a:noFill/>
          </p:spPr>
          <p:txBody>
            <a:bodyPr wrap="square" rtlCol="0">
              <a:spAutoFit/>
            </a:bodyPr>
            <a:lstStyle/>
            <a:p>
              <a:pPr algn="ctr" defTabSz="829178">
                <a:defRPr/>
              </a:pPr>
              <a:r>
                <a:rPr lang="de-de" sz="1270" b="1" dirty="0">
                  <a:solidFill>
                    <a:srgbClr val="515151"/>
                  </a:solidFill>
                </a:rPr>
                <a:t>Serum-P1NP </a:t>
              </a:r>
              <a:r>
                <a:rPr lang="de-DE" sz="1270" b="1" dirty="0">
                  <a:solidFill>
                    <a:srgbClr val="515151"/>
                  </a:solidFill>
                </a:rPr>
                <a:t>(</a:t>
              </a:r>
              <a:r>
                <a:rPr lang="de-de" sz="1270" b="1" dirty="0">
                  <a:solidFill>
                    <a:srgbClr val="515151"/>
                  </a:solidFill>
                </a:rPr>
                <a:t>ng/ml</a:t>
              </a:r>
              <a:r>
                <a:rPr lang="de-DE" sz="1270" b="1" dirty="0">
                  <a:solidFill>
                    <a:srgbClr val="515151"/>
                  </a:solidFill>
                </a:rPr>
                <a:t>)</a:t>
              </a:r>
              <a:endParaRPr lang="de-de" sz="1270" b="1" dirty="0">
                <a:solidFill>
                  <a:srgbClr val="515151"/>
                </a:solidFill>
              </a:endParaRPr>
            </a:p>
          </p:txBody>
        </p:sp>
        <p:grpSp>
          <p:nvGrpSpPr>
            <p:cNvPr id="62" name="Gruppieren 61">
              <a:extLst>
                <a:ext uri="{FF2B5EF4-FFF2-40B4-BE49-F238E27FC236}">
                  <a16:creationId xmlns:a16="http://schemas.microsoft.com/office/drawing/2014/main" id="{BB0C8FDB-06A5-4959-A7B3-FE859AEA2984}"/>
                </a:ext>
              </a:extLst>
            </p:cNvPr>
            <p:cNvGrpSpPr/>
            <p:nvPr/>
          </p:nvGrpSpPr>
          <p:grpSpPr>
            <a:xfrm>
              <a:off x="8196206" y="1851844"/>
              <a:ext cx="3022956" cy="2361706"/>
              <a:chOff x="7574471" y="2043512"/>
              <a:chExt cx="3022956" cy="2361706"/>
            </a:xfrm>
          </p:grpSpPr>
          <p:sp>
            <p:nvSpPr>
              <p:cNvPr id="61" name="Freihandform: Form 60">
                <a:extLst>
                  <a:ext uri="{FF2B5EF4-FFF2-40B4-BE49-F238E27FC236}">
                    <a16:creationId xmlns:a16="http://schemas.microsoft.com/office/drawing/2014/main" id="{F8142435-C7FD-41DC-91F5-BB2A23E2B400}"/>
                  </a:ext>
                </a:extLst>
              </p:cNvPr>
              <p:cNvSpPr/>
              <p:nvPr/>
            </p:nvSpPr>
            <p:spPr bwMode="auto">
              <a:xfrm>
                <a:off x="7648528" y="3740932"/>
                <a:ext cx="2851306" cy="554045"/>
              </a:xfrm>
              <a:custGeom>
                <a:avLst/>
                <a:gdLst>
                  <a:gd name="connsiteX0" fmla="*/ 0 w 2851306"/>
                  <a:gd name="connsiteY0" fmla="*/ 554045 h 554045"/>
                  <a:gd name="connsiteX1" fmla="*/ 734223 w 2851306"/>
                  <a:gd name="connsiteY1" fmla="*/ 439182 h 554045"/>
                  <a:gd name="connsiteX2" fmla="*/ 1432410 w 2851306"/>
                  <a:gd name="connsiteY2" fmla="*/ 94593 h 554045"/>
                  <a:gd name="connsiteX3" fmla="*/ 1792765 w 2851306"/>
                  <a:gd name="connsiteY3" fmla="*/ 40540 h 554045"/>
                  <a:gd name="connsiteX4" fmla="*/ 2150867 w 2851306"/>
                  <a:gd name="connsiteY4" fmla="*/ 49549 h 554045"/>
                  <a:gd name="connsiteX5" fmla="*/ 2851306 w 2851306"/>
                  <a:gd name="connsiteY5" fmla="*/ 0 h 55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1306" h="554045">
                    <a:moveTo>
                      <a:pt x="0" y="554045"/>
                    </a:moveTo>
                    <a:lnTo>
                      <a:pt x="734223" y="439182"/>
                    </a:lnTo>
                    <a:lnTo>
                      <a:pt x="1432410" y="94593"/>
                    </a:lnTo>
                    <a:lnTo>
                      <a:pt x="1792765" y="40540"/>
                    </a:lnTo>
                    <a:lnTo>
                      <a:pt x="2150867" y="49549"/>
                    </a:lnTo>
                    <a:lnTo>
                      <a:pt x="2851306" y="0"/>
                    </a:lnTo>
                  </a:path>
                </a:pathLst>
              </a:custGeom>
              <a:noFill/>
              <a:ln w="19050" cap="flat" cmpd="sng" algn="ctr">
                <a:solidFill>
                  <a:schemeClr val="accent1"/>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2" name="Freihandform: Form 1">
                <a:extLst>
                  <a:ext uri="{FF2B5EF4-FFF2-40B4-BE49-F238E27FC236}">
                    <a16:creationId xmlns:a16="http://schemas.microsoft.com/office/drawing/2014/main" id="{4FB4FE57-A775-4950-9B41-6B026B974B8F}"/>
                  </a:ext>
                </a:extLst>
              </p:cNvPr>
              <p:cNvSpPr/>
              <p:nvPr/>
            </p:nvSpPr>
            <p:spPr bwMode="auto">
              <a:xfrm>
                <a:off x="7650780" y="2396359"/>
                <a:ext cx="2864820" cy="1835556"/>
              </a:xfrm>
              <a:custGeom>
                <a:avLst/>
                <a:gdLst>
                  <a:gd name="connsiteX0" fmla="*/ 0 w 2864820"/>
                  <a:gd name="connsiteY0" fmla="*/ 1774746 h 1835556"/>
                  <a:gd name="connsiteX1" fmla="*/ 731971 w 2864820"/>
                  <a:gd name="connsiteY1" fmla="*/ 1824295 h 1835556"/>
                  <a:gd name="connsiteX2" fmla="*/ 1432410 w 2864820"/>
                  <a:gd name="connsiteY2" fmla="*/ 1835556 h 1835556"/>
                  <a:gd name="connsiteX3" fmla="*/ 1806278 w 2864820"/>
                  <a:gd name="connsiteY3" fmla="*/ 583324 h 1835556"/>
                  <a:gd name="connsiteX4" fmla="*/ 2153120 w 2864820"/>
                  <a:gd name="connsiteY4" fmla="*/ 0 h 1835556"/>
                  <a:gd name="connsiteX5" fmla="*/ 2864820 w 2864820"/>
                  <a:gd name="connsiteY5" fmla="*/ 227474 h 183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20" h="1835556">
                    <a:moveTo>
                      <a:pt x="0" y="1774746"/>
                    </a:moveTo>
                    <a:lnTo>
                      <a:pt x="731971" y="1824295"/>
                    </a:lnTo>
                    <a:lnTo>
                      <a:pt x="1432410" y="1835556"/>
                    </a:lnTo>
                    <a:lnTo>
                      <a:pt x="1806278" y="583324"/>
                    </a:lnTo>
                    <a:lnTo>
                      <a:pt x="2153120" y="0"/>
                    </a:lnTo>
                    <a:lnTo>
                      <a:pt x="2864820" y="227474"/>
                    </a:lnTo>
                  </a:path>
                </a:pathLst>
              </a:custGeom>
              <a:noFill/>
              <a:ln w="19050" cap="flat" cmpd="sng" algn="ctr">
                <a:solidFill>
                  <a:schemeClr val="accent3"/>
                </a:solid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nvGrpSpPr>
              <p:cNvPr id="8" name="ErrorBar534">
                <a:extLst>
                  <a:ext uri="{FF2B5EF4-FFF2-40B4-BE49-F238E27FC236}">
                    <a16:creationId xmlns:a16="http://schemas.microsoft.com/office/drawing/2014/main" id="{144C0A25-5A4E-4A44-A655-8CC045757614}"/>
                  </a:ext>
                </a:extLst>
              </p:cNvPr>
              <p:cNvGrpSpPr/>
              <p:nvPr/>
            </p:nvGrpSpPr>
            <p:grpSpPr>
              <a:xfrm>
                <a:off x="8324957" y="4200814"/>
                <a:ext cx="104866" cy="101301"/>
                <a:chOff x="914400" y="914400"/>
                <a:chExt cx="91440" cy="685800"/>
              </a:xfrm>
            </p:grpSpPr>
            <p:cxnSp>
              <p:nvCxnSpPr>
                <p:cNvPr id="9" name="top534">
                  <a:extLst>
                    <a:ext uri="{FF2B5EF4-FFF2-40B4-BE49-F238E27FC236}">
                      <a16:creationId xmlns:a16="http://schemas.microsoft.com/office/drawing/2014/main" id="{33231E7F-6565-4C2A-953F-C370D68A2CC3}"/>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0" name="bottom534">
                  <a:extLst>
                    <a:ext uri="{FF2B5EF4-FFF2-40B4-BE49-F238E27FC236}">
                      <a16:creationId xmlns:a16="http://schemas.microsoft.com/office/drawing/2014/main" id="{FA970004-47CC-415E-A8FB-CCBF9806F18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1" name="middle534">
                  <a:extLst>
                    <a:ext uri="{FF2B5EF4-FFF2-40B4-BE49-F238E27FC236}">
                      <a16:creationId xmlns:a16="http://schemas.microsoft.com/office/drawing/2014/main" id="{6919AF62-A163-4894-B9CD-84BB5D592A8D}"/>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2" name="ErrorBar534">
                <a:extLst>
                  <a:ext uri="{FF2B5EF4-FFF2-40B4-BE49-F238E27FC236}">
                    <a16:creationId xmlns:a16="http://schemas.microsoft.com/office/drawing/2014/main" id="{C52CA80C-3FFC-413A-8DDB-0978973327FC}"/>
                  </a:ext>
                </a:extLst>
              </p:cNvPr>
              <p:cNvGrpSpPr/>
              <p:nvPr/>
            </p:nvGrpSpPr>
            <p:grpSpPr>
              <a:xfrm>
                <a:off x="9025107" y="4143889"/>
                <a:ext cx="104866" cy="101301"/>
                <a:chOff x="914400" y="914400"/>
                <a:chExt cx="91440" cy="685800"/>
              </a:xfrm>
            </p:grpSpPr>
            <p:cxnSp>
              <p:nvCxnSpPr>
                <p:cNvPr id="13" name="top534">
                  <a:extLst>
                    <a:ext uri="{FF2B5EF4-FFF2-40B4-BE49-F238E27FC236}">
                      <a16:creationId xmlns:a16="http://schemas.microsoft.com/office/drawing/2014/main" id="{8CD06BBF-BF00-495B-9A33-3E9F886943E4}"/>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4" name="bottom534">
                  <a:extLst>
                    <a:ext uri="{FF2B5EF4-FFF2-40B4-BE49-F238E27FC236}">
                      <a16:creationId xmlns:a16="http://schemas.microsoft.com/office/drawing/2014/main" id="{D678B8A7-76BD-46D8-8B47-837EBA4E12D5}"/>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5" name="middle534">
                  <a:extLst>
                    <a:ext uri="{FF2B5EF4-FFF2-40B4-BE49-F238E27FC236}">
                      <a16:creationId xmlns:a16="http://schemas.microsoft.com/office/drawing/2014/main" id="{EC13A5EB-DEBD-4F7A-BCCE-B4996FFED57D}"/>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6" name="ErrorBar534">
                <a:extLst>
                  <a:ext uri="{FF2B5EF4-FFF2-40B4-BE49-F238E27FC236}">
                    <a16:creationId xmlns:a16="http://schemas.microsoft.com/office/drawing/2014/main" id="{4813B516-3A98-42AB-A622-B4A22A55B632}"/>
                  </a:ext>
                </a:extLst>
              </p:cNvPr>
              <p:cNvGrpSpPr/>
              <p:nvPr/>
            </p:nvGrpSpPr>
            <p:grpSpPr>
              <a:xfrm>
                <a:off x="9400099" y="2794231"/>
                <a:ext cx="104866" cy="384942"/>
                <a:chOff x="914400" y="914400"/>
                <a:chExt cx="91440" cy="685800"/>
              </a:xfrm>
            </p:grpSpPr>
            <p:cxnSp>
              <p:nvCxnSpPr>
                <p:cNvPr id="17" name="top534">
                  <a:extLst>
                    <a:ext uri="{FF2B5EF4-FFF2-40B4-BE49-F238E27FC236}">
                      <a16:creationId xmlns:a16="http://schemas.microsoft.com/office/drawing/2014/main" id="{D57D988A-46D6-4007-B8B1-439604D1CCBA}"/>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8" name="bottom534">
                  <a:extLst>
                    <a:ext uri="{FF2B5EF4-FFF2-40B4-BE49-F238E27FC236}">
                      <a16:creationId xmlns:a16="http://schemas.microsoft.com/office/drawing/2014/main" id="{DA660E94-8E35-4422-BC9A-B951D3FB6112}"/>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9" name="middle534">
                  <a:extLst>
                    <a:ext uri="{FF2B5EF4-FFF2-40B4-BE49-F238E27FC236}">
                      <a16:creationId xmlns:a16="http://schemas.microsoft.com/office/drawing/2014/main" id="{CCF5D7EB-D4BC-4665-A8EB-7E9EB6EB05BE}"/>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20" name="ErrorBar534">
                <a:extLst>
                  <a:ext uri="{FF2B5EF4-FFF2-40B4-BE49-F238E27FC236}">
                    <a16:creationId xmlns:a16="http://schemas.microsoft.com/office/drawing/2014/main" id="{444D3F1F-B203-4544-AE0A-ADB277985AF5}"/>
                  </a:ext>
                </a:extLst>
              </p:cNvPr>
              <p:cNvGrpSpPr/>
              <p:nvPr/>
            </p:nvGrpSpPr>
            <p:grpSpPr>
              <a:xfrm>
                <a:off x="10450640" y="3655053"/>
                <a:ext cx="104866" cy="172211"/>
                <a:chOff x="914400" y="914400"/>
                <a:chExt cx="91440" cy="685800"/>
              </a:xfrm>
            </p:grpSpPr>
            <p:cxnSp>
              <p:nvCxnSpPr>
                <p:cNvPr id="21" name="top534">
                  <a:extLst>
                    <a:ext uri="{FF2B5EF4-FFF2-40B4-BE49-F238E27FC236}">
                      <a16:creationId xmlns:a16="http://schemas.microsoft.com/office/drawing/2014/main" id="{FA01ABEB-CFD5-4C63-A35A-439CCC1960B2}"/>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2" name="bottom534">
                  <a:extLst>
                    <a:ext uri="{FF2B5EF4-FFF2-40B4-BE49-F238E27FC236}">
                      <a16:creationId xmlns:a16="http://schemas.microsoft.com/office/drawing/2014/main" id="{11BC660E-ECBA-45E5-B40B-C5FA45429DD0}"/>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3" name="middle534">
                  <a:extLst>
                    <a:ext uri="{FF2B5EF4-FFF2-40B4-BE49-F238E27FC236}">
                      <a16:creationId xmlns:a16="http://schemas.microsoft.com/office/drawing/2014/main" id="{073E6C82-3682-4F3A-B791-80C4E8428433}"/>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24" name="ErrorBar534">
                <a:extLst>
                  <a:ext uri="{FF2B5EF4-FFF2-40B4-BE49-F238E27FC236}">
                    <a16:creationId xmlns:a16="http://schemas.microsoft.com/office/drawing/2014/main" id="{28DF7CAA-F616-42A6-814E-DFCE7FFFA278}"/>
                  </a:ext>
                </a:extLst>
              </p:cNvPr>
              <p:cNvGrpSpPr/>
              <p:nvPr/>
            </p:nvGrpSpPr>
            <p:grpSpPr>
              <a:xfrm>
                <a:off x="9387048" y="3717871"/>
                <a:ext cx="104866" cy="151951"/>
                <a:chOff x="914400" y="914400"/>
                <a:chExt cx="91440" cy="685800"/>
              </a:xfrm>
            </p:grpSpPr>
            <p:cxnSp>
              <p:nvCxnSpPr>
                <p:cNvPr id="25" name="top534">
                  <a:extLst>
                    <a:ext uri="{FF2B5EF4-FFF2-40B4-BE49-F238E27FC236}">
                      <a16:creationId xmlns:a16="http://schemas.microsoft.com/office/drawing/2014/main" id="{26FE69E9-A998-41E3-9089-F41DA3D95B85}"/>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6" name="bottom534">
                  <a:extLst>
                    <a:ext uri="{FF2B5EF4-FFF2-40B4-BE49-F238E27FC236}">
                      <a16:creationId xmlns:a16="http://schemas.microsoft.com/office/drawing/2014/main" id="{2CA82C8C-6D76-4579-8F03-47BEE518DC6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27" name="middle534">
                  <a:extLst>
                    <a:ext uri="{FF2B5EF4-FFF2-40B4-BE49-F238E27FC236}">
                      <a16:creationId xmlns:a16="http://schemas.microsoft.com/office/drawing/2014/main" id="{AF07C1CD-F66A-4DEE-8C98-F61A8278CF5A}"/>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28" name="ErrorBar534">
                <a:extLst>
                  <a:ext uri="{FF2B5EF4-FFF2-40B4-BE49-F238E27FC236}">
                    <a16:creationId xmlns:a16="http://schemas.microsoft.com/office/drawing/2014/main" id="{FC513A5B-254C-4E5B-81AA-EF621011BF6A}"/>
                  </a:ext>
                </a:extLst>
              </p:cNvPr>
              <p:cNvGrpSpPr/>
              <p:nvPr/>
            </p:nvGrpSpPr>
            <p:grpSpPr>
              <a:xfrm>
                <a:off x="7607250" y="4050665"/>
                <a:ext cx="104866" cy="354553"/>
                <a:chOff x="914400" y="914400"/>
                <a:chExt cx="91440" cy="685800"/>
              </a:xfrm>
            </p:grpSpPr>
            <p:cxnSp>
              <p:nvCxnSpPr>
                <p:cNvPr id="29" name="top534">
                  <a:extLst>
                    <a:ext uri="{FF2B5EF4-FFF2-40B4-BE49-F238E27FC236}">
                      <a16:creationId xmlns:a16="http://schemas.microsoft.com/office/drawing/2014/main" id="{F455A930-ACB8-426B-87B2-0945B21BF9D5}"/>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0" name="bottom534">
                  <a:extLst>
                    <a:ext uri="{FF2B5EF4-FFF2-40B4-BE49-F238E27FC236}">
                      <a16:creationId xmlns:a16="http://schemas.microsoft.com/office/drawing/2014/main" id="{883B2121-CC21-4458-8662-431BB7C4FC9A}"/>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31" name="middle534">
                  <a:extLst>
                    <a:ext uri="{FF2B5EF4-FFF2-40B4-BE49-F238E27FC236}">
                      <a16:creationId xmlns:a16="http://schemas.microsoft.com/office/drawing/2014/main" id="{44AD76E3-48F8-4E4A-9477-5C67D47B97C2}"/>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50" name="Oval 49">
                <a:extLst>
                  <a:ext uri="{FF2B5EF4-FFF2-40B4-BE49-F238E27FC236}">
                    <a16:creationId xmlns:a16="http://schemas.microsoft.com/office/drawing/2014/main" id="{C3DC702E-DFF6-4904-9E26-5D46C819011B}"/>
                  </a:ext>
                </a:extLst>
              </p:cNvPr>
              <p:cNvSpPr/>
              <p:nvPr/>
            </p:nvSpPr>
            <p:spPr bwMode="auto">
              <a:xfrm>
                <a:off x="7574471" y="4205133"/>
                <a:ext cx="157297"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51" name="ErrorBar534">
                <a:extLst>
                  <a:ext uri="{FF2B5EF4-FFF2-40B4-BE49-F238E27FC236}">
                    <a16:creationId xmlns:a16="http://schemas.microsoft.com/office/drawing/2014/main" id="{6DEFDA10-A0DC-49C3-8AC5-A4E13860C252}"/>
                  </a:ext>
                </a:extLst>
              </p:cNvPr>
              <p:cNvGrpSpPr/>
              <p:nvPr/>
            </p:nvGrpSpPr>
            <p:grpSpPr>
              <a:xfrm>
                <a:off x="9753956" y="2230759"/>
                <a:ext cx="104866" cy="384942"/>
                <a:chOff x="914400" y="914400"/>
                <a:chExt cx="91440" cy="685800"/>
              </a:xfrm>
            </p:grpSpPr>
            <p:cxnSp>
              <p:nvCxnSpPr>
                <p:cNvPr id="52" name="top534">
                  <a:extLst>
                    <a:ext uri="{FF2B5EF4-FFF2-40B4-BE49-F238E27FC236}">
                      <a16:creationId xmlns:a16="http://schemas.microsoft.com/office/drawing/2014/main" id="{9BB2013E-043D-4183-B889-6785EDFCA951}"/>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53" name="bottom534">
                  <a:extLst>
                    <a:ext uri="{FF2B5EF4-FFF2-40B4-BE49-F238E27FC236}">
                      <a16:creationId xmlns:a16="http://schemas.microsoft.com/office/drawing/2014/main" id="{BC8B0933-8119-4166-B3FF-AC4D6D8E8A06}"/>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54" name="middle534">
                  <a:extLst>
                    <a:ext uri="{FF2B5EF4-FFF2-40B4-BE49-F238E27FC236}">
                      <a16:creationId xmlns:a16="http://schemas.microsoft.com/office/drawing/2014/main" id="{FF328755-9C4F-429C-ABDE-5D4BFF9EAFEC}"/>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56" name="Oval 55">
                <a:extLst>
                  <a:ext uri="{FF2B5EF4-FFF2-40B4-BE49-F238E27FC236}">
                    <a16:creationId xmlns:a16="http://schemas.microsoft.com/office/drawing/2014/main" id="{615DFA1C-915B-4CFB-8873-192A4C19C7E0}"/>
                  </a:ext>
                </a:extLst>
              </p:cNvPr>
              <p:cNvSpPr/>
              <p:nvPr/>
            </p:nvSpPr>
            <p:spPr bwMode="auto">
              <a:xfrm>
                <a:off x="8299056" y="4100322"/>
                <a:ext cx="157297"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93" name="Oval 92">
                <a:extLst>
                  <a:ext uri="{FF2B5EF4-FFF2-40B4-BE49-F238E27FC236}">
                    <a16:creationId xmlns:a16="http://schemas.microsoft.com/office/drawing/2014/main" id="{158138F6-A033-4649-802E-647B7073BF73}"/>
                  </a:ext>
                </a:extLst>
              </p:cNvPr>
              <p:cNvSpPr/>
              <p:nvPr/>
            </p:nvSpPr>
            <p:spPr bwMode="auto">
              <a:xfrm>
                <a:off x="7574471" y="4100322"/>
                <a:ext cx="157297"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94" name="Oval 93">
                <a:extLst>
                  <a:ext uri="{FF2B5EF4-FFF2-40B4-BE49-F238E27FC236}">
                    <a16:creationId xmlns:a16="http://schemas.microsoft.com/office/drawing/2014/main" id="{6A6EA6C4-A889-4018-B8FF-59D7C973A142}"/>
                  </a:ext>
                </a:extLst>
              </p:cNvPr>
              <p:cNvSpPr/>
              <p:nvPr/>
            </p:nvSpPr>
            <p:spPr bwMode="auto">
              <a:xfrm>
                <a:off x="9000085" y="4154892"/>
                <a:ext cx="157297"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95" name="Oval 94">
                <a:extLst>
                  <a:ext uri="{FF2B5EF4-FFF2-40B4-BE49-F238E27FC236}">
                    <a16:creationId xmlns:a16="http://schemas.microsoft.com/office/drawing/2014/main" id="{7BDB3905-53C2-4887-8EDD-053F03D5FA83}"/>
                  </a:ext>
                </a:extLst>
              </p:cNvPr>
              <p:cNvSpPr/>
              <p:nvPr/>
            </p:nvSpPr>
            <p:spPr bwMode="auto">
              <a:xfrm>
                <a:off x="9373884" y="2908246"/>
                <a:ext cx="157297"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96" name="Oval 95">
                <a:extLst>
                  <a:ext uri="{FF2B5EF4-FFF2-40B4-BE49-F238E27FC236}">
                    <a16:creationId xmlns:a16="http://schemas.microsoft.com/office/drawing/2014/main" id="{653D0C1C-9216-458E-833E-57A6F32D40D5}"/>
                  </a:ext>
                </a:extLst>
              </p:cNvPr>
              <p:cNvSpPr/>
              <p:nvPr/>
            </p:nvSpPr>
            <p:spPr bwMode="auto">
              <a:xfrm>
                <a:off x="9724126" y="2331072"/>
                <a:ext cx="157297"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97" name="Oval 96">
                <a:extLst>
                  <a:ext uri="{FF2B5EF4-FFF2-40B4-BE49-F238E27FC236}">
                    <a16:creationId xmlns:a16="http://schemas.microsoft.com/office/drawing/2014/main" id="{2B05C092-871E-4373-B959-037A918DDF7E}"/>
                  </a:ext>
                </a:extLst>
              </p:cNvPr>
              <p:cNvSpPr/>
              <p:nvPr/>
            </p:nvSpPr>
            <p:spPr bwMode="auto">
              <a:xfrm>
                <a:off x="9364306" y="3714335"/>
                <a:ext cx="157297"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98" name="Oval 97">
                <a:extLst>
                  <a:ext uri="{FF2B5EF4-FFF2-40B4-BE49-F238E27FC236}">
                    <a16:creationId xmlns:a16="http://schemas.microsoft.com/office/drawing/2014/main" id="{414571DD-AD6E-4CA5-A469-7CA3E8878C5F}"/>
                  </a:ext>
                </a:extLst>
              </p:cNvPr>
              <p:cNvSpPr/>
              <p:nvPr/>
            </p:nvSpPr>
            <p:spPr bwMode="auto">
              <a:xfrm>
                <a:off x="10424425" y="3661708"/>
                <a:ext cx="157297"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99" name="ErrorBar534">
                <a:extLst>
                  <a:ext uri="{FF2B5EF4-FFF2-40B4-BE49-F238E27FC236}">
                    <a16:creationId xmlns:a16="http://schemas.microsoft.com/office/drawing/2014/main" id="{B87ECF6F-D3B3-42B8-8B8E-69F7012B5312}"/>
                  </a:ext>
                </a:extLst>
              </p:cNvPr>
              <p:cNvGrpSpPr/>
              <p:nvPr/>
            </p:nvGrpSpPr>
            <p:grpSpPr>
              <a:xfrm>
                <a:off x="10466345" y="2485970"/>
                <a:ext cx="104866" cy="283642"/>
                <a:chOff x="914400" y="914400"/>
                <a:chExt cx="91440" cy="685800"/>
              </a:xfrm>
            </p:grpSpPr>
            <p:cxnSp>
              <p:nvCxnSpPr>
                <p:cNvPr id="100" name="top534">
                  <a:extLst>
                    <a:ext uri="{FF2B5EF4-FFF2-40B4-BE49-F238E27FC236}">
                      <a16:creationId xmlns:a16="http://schemas.microsoft.com/office/drawing/2014/main" id="{A02D07B5-03F9-40E6-9CD6-858BCB00A3F8}"/>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01" name="bottom534">
                  <a:extLst>
                    <a:ext uri="{FF2B5EF4-FFF2-40B4-BE49-F238E27FC236}">
                      <a16:creationId xmlns:a16="http://schemas.microsoft.com/office/drawing/2014/main" id="{26183C8A-E60D-4ABA-B6AF-D2F2E9F88A08}"/>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02" name="middle534">
                  <a:extLst>
                    <a:ext uri="{FF2B5EF4-FFF2-40B4-BE49-F238E27FC236}">
                      <a16:creationId xmlns:a16="http://schemas.microsoft.com/office/drawing/2014/main" id="{BD7FEEAB-5CCB-4E4C-8771-8E7436285BB3}"/>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103" name="Oval 102">
                <a:extLst>
                  <a:ext uri="{FF2B5EF4-FFF2-40B4-BE49-F238E27FC236}">
                    <a16:creationId xmlns:a16="http://schemas.microsoft.com/office/drawing/2014/main" id="{B2D5A21B-4E67-4211-9EC3-D27CB24DB830}"/>
                  </a:ext>
                </a:extLst>
              </p:cNvPr>
              <p:cNvSpPr/>
              <p:nvPr/>
            </p:nvSpPr>
            <p:spPr bwMode="auto">
              <a:xfrm>
                <a:off x="10440130" y="2551816"/>
                <a:ext cx="157297"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nvGrpSpPr>
              <p:cNvPr id="104" name="ErrorBar534">
                <a:extLst>
                  <a:ext uri="{FF2B5EF4-FFF2-40B4-BE49-F238E27FC236}">
                    <a16:creationId xmlns:a16="http://schemas.microsoft.com/office/drawing/2014/main" id="{B986B09C-55E0-4366-94B1-1C0D8097CD03}"/>
                  </a:ext>
                </a:extLst>
              </p:cNvPr>
              <p:cNvGrpSpPr/>
              <p:nvPr/>
            </p:nvGrpSpPr>
            <p:grpSpPr>
              <a:xfrm>
                <a:off x="9030554" y="3749281"/>
                <a:ext cx="104866" cy="101301"/>
                <a:chOff x="914400" y="914400"/>
                <a:chExt cx="91440" cy="685800"/>
              </a:xfrm>
            </p:grpSpPr>
            <p:cxnSp>
              <p:nvCxnSpPr>
                <p:cNvPr id="105" name="top534">
                  <a:extLst>
                    <a:ext uri="{FF2B5EF4-FFF2-40B4-BE49-F238E27FC236}">
                      <a16:creationId xmlns:a16="http://schemas.microsoft.com/office/drawing/2014/main" id="{F8621898-71C4-4F73-8468-5002D9921338}"/>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06" name="bottom534">
                  <a:extLst>
                    <a:ext uri="{FF2B5EF4-FFF2-40B4-BE49-F238E27FC236}">
                      <a16:creationId xmlns:a16="http://schemas.microsoft.com/office/drawing/2014/main" id="{E59B491D-98D9-4A39-A27C-BABAD0F74B99}"/>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07" name="middle534">
                  <a:extLst>
                    <a:ext uri="{FF2B5EF4-FFF2-40B4-BE49-F238E27FC236}">
                      <a16:creationId xmlns:a16="http://schemas.microsoft.com/office/drawing/2014/main" id="{C06D5C11-67B4-44F6-A710-776E77998B55}"/>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grpSp>
            <p:nvGrpSpPr>
              <p:cNvPr id="108" name="ErrorBar534">
                <a:extLst>
                  <a:ext uri="{FF2B5EF4-FFF2-40B4-BE49-F238E27FC236}">
                    <a16:creationId xmlns:a16="http://schemas.microsoft.com/office/drawing/2014/main" id="{6EA69408-6233-4DD1-8F0F-FB0CA4895908}"/>
                  </a:ext>
                </a:extLst>
              </p:cNvPr>
              <p:cNvGrpSpPr/>
              <p:nvPr/>
            </p:nvGrpSpPr>
            <p:grpSpPr>
              <a:xfrm>
                <a:off x="9751394" y="3702166"/>
                <a:ext cx="104866" cy="172211"/>
                <a:chOff x="914400" y="914400"/>
                <a:chExt cx="91440" cy="685800"/>
              </a:xfrm>
            </p:grpSpPr>
            <p:cxnSp>
              <p:nvCxnSpPr>
                <p:cNvPr id="109" name="top534">
                  <a:extLst>
                    <a:ext uri="{FF2B5EF4-FFF2-40B4-BE49-F238E27FC236}">
                      <a16:creationId xmlns:a16="http://schemas.microsoft.com/office/drawing/2014/main" id="{C2772390-AD22-47C8-8746-813C454F8487}"/>
                    </a:ext>
                  </a:extLst>
                </p:cNvPr>
                <p:cNvCxnSpPr/>
                <p:nvPr/>
              </p:nvCxnSpPr>
              <p:spPr bwMode="auto">
                <a:xfrm>
                  <a:off x="914400" y="9144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10" name="bottom534">
                  <a:extLst>
                    <a:ext uri="{FF2B5EF4-FFF2-40B4-BE49-F238E27FC236}">
                      <a16:creationId xmlns:a16="http://schemas.microsoft.com/office/drawing/2014/main" id="{B40B42E6-9173-470A-8CB2-9B8FF9570BD0}"/>
                    </a:ext>
                  </a:extLst>
                </p:cNvPr>
                <p:cNvCxnSpPr/>
                <p:nvPr/>
              </p:nvCxnSpPr>
              <p:spPr bwMode="auto">
                <a:xfrm>
                  <a:off x="914400" y="1600200"/>
                  <a:ext cx="91440" cy="0"/>
                </a:xfrm>
                <a:prstGeom prst="line">
                  <a:avLst/>
                </a:prstGeom>
                <a:solidFill>
                  <a:srgbClr val="0063C3"/>
                </a:solidFill>
                <a:ln w="12700" cap="flat" cmpd="sng" algn="ctr">
                  <a:solidFill>
                    <a:srgbClr val="515151"/>
                  </a:solidFill>
                  <a:prstDash val="solid"/>
                  <a:round/>
                  <a:headEnd type="none" w="med" len="med"/>
                  <a:tailEnd type="none" w="med" len="med"/>
                </a:ln>
                <a:effectLst/>
              </p:spPr>
            </p:cxnSp>
            <p:cxnSp>
              <p:nvCxnSpPr>
                <p:cNvPr id="111" name="middle534">
                  <a:extLst>
                    <a:ext uri="{FF2B5EF4-FFF2-40B4-BE49-F238E27FC236}">
                      <a16:creationId xmlns:a16="http://schemas.microsoft.com/office/drawing/2014/main" id="{1E6A0E2F-DB99-4858-9110-2B0F8FC39CB2}"/>
                    </a:ext>
                  </a:extLst>
                </p:cNvPr>
                <p:cNvCxnSpPr/>
                <p:nvPr/>
              </p:nvCxnSpPr>
              <p:spPr bwMode="auto">
                <a:xfrm>
                  <a:off x="960120" y="914400"/>
                  <a:ext cx="0" cy="685800"/>
                </a:xfrm>
                <a:prstGeom prst="line">
                  <a:avLst/>
                </a:prstGeom>
                <a:solidFill>
                  <a:srgbClr val="0063C3"/>
                </a:solidFill>
                <a:ln w="12700" cap="flat" cmpd="sng" algn="ctr">
                  <a:solidFill>
                    <a:srgbClr val="515151"/>
                  </a:solidFill>
                  <a:prstDash val="solid"/>
                  <a:round/>
                  <a:headEnd type="none" w="med" len="med"/>
                  <a:tailEnd type="none" w="med" len="med"/>
                </a:ln>
                <a:effectLst/>
              </p:spPr>
            </p:cxnSp>
          </p:grpSp>
          <p:sp>
            <p:nvSpPr>
              <p:cNvPr id="114" name="TextBox 113">
                <a:extLst>
                  <a:ext uri="{FF2B5EF4-FFF2-40B4-BE49-F238E27FC236}">
                    <a16:creationId xmlns:a16="http://schemas.microsoft.com/office/drawing/2014/main" id="{82683A75-76E0-4E88-B725-01DB086D7925}"/>
                  </a:ext>
                </a:extLst>
              </p:cNvPr>
              <p:cNvSpPr txBox="1"/>
              <p:nvPr/>
            </p:nvSpPr>
            <p:spPr>
              <a:xfrm rot="10800000" flipV="1">
                <a:off x="8980559" y="3565865"/>
                <a:ext cx="127882" cy="412571"/>
              </a:xfrm>
              <a:prstGeom prst="rect">
                <a:avLst/>
              </a:prstGeom>
              <a:noFill/>
            </p:spPr>
            <p:txBody>
              <a:bodyPr wrap="square" rtlCol="0">
                <a:noAutofit/>
              </a:bodyPr>
              <a:lstStyle/>
              <a:p>
                <a:pPr defTabSz="829178">
                  <a:defRPr/>
                </a:pPr>
                <a:r>
                  <a:rPr lang="de-de" sz="1451" baseline="30000" dirty="0">
                    <a:solidFill>
                      <a:srgbClr val="515151"/>
                    </a:solidFill>
                  </a:rPr>
                  <a:t>†</a:t>
                </a:r>
              </a:p>
            </p:txBody>
          </p:sp>
          <p:sp>
            <p:nvSpPr>
              <p:cNvPr id="115" name="TextBox 114">
                <a:extLst>
                  <a:ext uri="{FF2B5EF4-FFF2-40B4-BE49-F238E27FC236}">
                    <a16:creationId xmlns:a16="http://schemas.microsoft.com/office/drawing/2014/main" id="{BD470030-6C1F-476F-9B86-0AEE2998A137}"/>
                  </a:ext>
                </a:extLst>
              </p:cNvPr>
              <p:cNvSpPr txBox="1"/>
              <p:nvPr/>
            </p:nvSpPr>
            <p:spPr>
              <a:xfrm rot="10800000" flipV="1">
                <a:off x="9356576" y="2612541"/>
                <a:ext cx="127882" cy="412571"/>
              </a:xfrm>
              <a:prstGeom prst="rect">
                <a:avLst/>
              </a:prstGeom>
              <a:noFill/>
            </p:spPr>
            <p:txBody>
              <a:bodyPr wrap="square" rtlCol="0">
                <a:noAutofit/>
              </a:bodyPr>
              <a:lstStyle/>
              <a:p>
                <a:pPr defTabSz="829178">
                  <a:defRPr/>
                </a:pPr>
                <a:r>
                  <a:rPr lang="de-de" sz="1451" baseline="30000" dirty="0">
                    <a:solidFill>
                      <a:srgbClr val="515151"/>
                    </a:solidFill>
                  </a:rPr>
                  <a:t>†</a:t>
                </a:r>
              </a:p>
            </p:txBody>
          </p:sp>
          <p:sp>
            <p:nvSpPr>
              <p:cNvPr id="116" name="TextBox 115">
                <a:extLst>
                  <a:ext uri="{FF2B5EF4-FFF2-40B4-BE49-F238E27FC236}">
                    <a16:creationId xmlns:a16="http://schemas.microsoft.com/office/drawing/2014/main" id="{F058D912-A6A6-483B-8AFA-AC6E82DF27BB}"/>
                  </a:ext>
                </a:extLst>
              </p:cNvPr>
              <p:cNvSpPr txBox="1"/>
              <p:nvPr/>
            </p:nvSpPr>
            <p:spPr>
              <a:xfrm rot="10800000" flipV="1">
                <a:off x="9700517" y="2043512"/>
                <a:ext cx="127882" cy="412571"/>
              </a:xfrm>
              <a:prstGeom prst="rect">
                <a:avLst/>
              </a:prstGeom>
              <a:noFill/>
              <a:ln>
                <a:noFill/>
              </a:ln>
            </p:spPr>
            <p:txBody>
              <a:bodyPr wrap="square" rtlCol="0">
                <a:noAutofit/>
              </a:bodyPr>
              <a:lstStyle/>
              <a:p>
                <a:pPr defTabSz="829178">
                  <a:defRPr/>
                </a:pPr>
                <a:r>
                  <a:rPr lang="de-de" sz="1451" baseline="30000" dirty="0">
                    <a:solidFill>
                      <a:srgbClr val="515151"/>
                    </a:solidFill>
                  </a:rPr>
                  <a:t>†</a:t>
                </a:r>
              </a:p>
            </p:txBody>
          </p:sp>
          <p:sp>
            <p:nvSpPr>
              <p:cNvPr id="117" name="TextBox 116">
                <a:extLst>
                  <a:ext uri="{FF2B5EF4-FFF2-40B4-BE49-F238E27FC236}">
                    <a16:creationId xmlns:a16="http://schemas.microsoft.com/office/drawing/2014/main" id="{013FA3D5-16F6-451F-B92D-DC444F924FF1}"/>
                  </a:ext>
                </a:extLst>
              </p:cNvPr>
              <p:cNvSpPr txBox="1"/>
              <p:nvPr/>
            </p:nvSpPr>
            <p:spPr>
              <a:xfrm rot="10800000" flipV="1">
                <a:off x="10421090" y="2294494"/>
                <a:ext cx="127882" cy="412571"/>
              </a:xfrm>
              <a:prstGeom prst="rect">
                <a:avLst/>
              </a:prstGeom>
              <a:noFill/>
              <a:ln>
                <a:noFill/>
              </a:ln>
            </p:spPr>
            <p:txBody>
              <a:bodyPr wrap="square" rtlCol="0">
                <a:noAutofit/>
              </a:bodyPr>
              <a:lstStyle/>
              <a:p>
                <a:pPr defTabSz="829178">
                  <a:defRPr/>
                </a:pPr>
                <a:r>
                  <a:rPr lang="de-de" sz="1451" baseline="30000" dirty="0">
                    <a:solidFill>
                      <a:srgbClr val="515151"/>
                    </a:solidFill>
                  </a:rPr>
                  <a:t>†</a:t>
                </a:r>
              </a:p>
            </p:txBody>
          </p:sp>
          <p:sp>
            <p:nvSpPr>
              <p:cNvPr id="118" name="Oval 117">
                <a:extLst>
                  <a:ext uri="{FF2B5EF4-FFF2-40B4-BE49-F238E27FC236}">
                    <a16:creationId xmlns:a16="http://schemas.microsoft.com/office/drawing/2014/main" id="{073AEBD5-0AC1-4ED4-AAE2-F765BBE621DC}"/>
                  </a:ext>
                </a:extLst>
              </p:cNvPr>
              <p:cNvSpPr/>
              <p:nvPr/>
            </p:nvSpPr>
            <p:spPr bwMode="auto">
              <a:xfrm>
                <a:off x="9000870" y="3764205"/>
                <a:ext cx="157297"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119" name="Oval 118">
                <a:extLst>
                  <a:ext uri="{FF2B5EF4-FFF2-40B4-BE49-F238E27FC236}">
                    <a16:creationId xmlns:a16="http://schemas.microsoft.com/office/drawing/2014/main" id="{32D50E0C-4269-4D33-A055-3CE7C883AE6C}"/>
                  </a:ext>
                </a:extLst>
              </p:cNvPr>
              <p:cNvSpPr/>
              <p:nvPr/>
            </p:nvSpPr>
            <p:spPr bwMode="auto">
              <a:xfrm>
                <a:off x="9727740" y="3714986"/>
                <a:ext cx="157297" cy="151951"/>
              </a:xfrm>
              <a:prstGeom prst="ellipse">
                <a:avLst/>
              </a:prstGeom>
              <a:solidFill>
                <a:schemeClr val="accent1"/>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sp>
            <p:nvSpPr>
              <p:cNvPr id="132" name="Oval 131">
                <a:extLst>
                  <a:ext uri="{FF2B5EF4-FFF2-40B4-BE49-F238E27FC236}">
                    <a16:creationId xmlns:a16="http://schemas.microsoft.com/office/drawing/2014/main" id="{F3E732FE-41A8-4AEB-906B-6CEEB1306807}"/>
                  </a:ext>
                </a:extLst>
              </p:cNvPr>
              <p:cNvSpPr/>
              <p:nvPr/>
            </p:nvSpPr>
            <p:spPr bwMode="auto">
              <a:xfrm>
                <a:off x="8299056" y="4143889"/>
                <a:ext cx="157297" cy="151951"/>
              </a:xfrm>
              <a:prstGeom prst="ellipse">
                <a:avLst/>
              </a:prstGeom>
              <a:solidFill>
                <a:schemeClr val="accent3"/>
              </a:solidFill>
              <a:ln w="6350" cap="rnd">
                <a:solidFill>
                  <a:schemeClr val="bg1"/>
                </a:solidFill>
                <a:round/>
                <a:headEnd/>
                <a:tailEnd/>
              </a:ln>
            </p:spPr>
            <p:txBody>
              <a:bodyPr rtlCol="0" anchor="ctr"/>
              <a:lstStyle/>
              <a:p>
                <a:pPr defTabSz="829178">
                  <a:defRPr/>
                </a:pPr>
                <a:endParaRPr lang="en-US" sz="1632" kern="0" dirty="0">
                  <a:solidFill>
                    <a:srgbClr val="000000"/>
                  </a:solidFill>
                </a:endParaRPr>
              </a:p>
            </p:txBody>
          </p:sp>
        </p:grpSp>
        <p:grpSp>
          <p:nvGrpSpPr>
            <p:cNvPr id="226" name="Gruppieren 225">
              <a:extLst>
                <a:ext uri="{FF2B5EF4-FFF2-40B4-BE49-F238E27FC236}">
                  <a16:creationId xmlns:a16="http://schemas.microsoft.com/office/drawing/2014/main" id="{E2F9B31E-F5DF-4389-B7FD-01FD0498F70A}"/>
                </a:ext>
              </a:extLst>
            </p:cNvPr>
            <p:cNvGrpSpPr/>
            <p:nvPr/>
          </p:nvGrpSpPr>
          <p:grpSpPr>
            <a:xfrm>
              <a:off x="7274896" y="1219122"/>
              <a:ext cx="2132775" cy="665068"/>
              <a:chOff x="625047" y="1219122"/>
              <a:chExt cx="2132775" cy="665068"/>
            </a:xfrm>
          </p:grpSpPr>
          <p:cxnSp>
            <p:nvCxnSpPr>
              <p:cNvPr id="227" name="Straight Arrow Connector 125">
                <a:extLst>
                  <a:ext uri="{FF2B5EF4-FFF2-40B4-BE49-F238E27FC236}">
                    <a16:creationId xmlns:a16="http://schemas.microsoft.com/office/drawing/2014/main" id="{9E814532-328A-45D9-9F0D-3AD664466B30}"/>
                  </a:ext>
                </a:extLst>
              </p:cNvPr>
              <p:cNvCxnSpPr/>
              <p:nvPr/>
            </p:nvCxnSpPr>
            <p:spPr bwMode="auto">
              <a:xfrm>
                <a:off x="1597540" y="1524842"/>
                <a:ext cx="0" cy="359348"/>
              </a:xfrm>
              <a:prstGeom prst="straightConnector1">
                <a:avLst/>
              </a:prstGeom>
              <a:solidFill>
                <a:srgbClr val="0063C3"/>
              </a:solidFill>
              <a:ln w="44450" cap="flat" cmpd="sng" algn="ctr">
                <a:solidFill>
                  <a:schemeClr val="accent1"/>
                </a:solidFill>
                <a:prstDash val="solid"/>
                <a:round/>
                <a:headEnd type="none" w="med" len="med"/>
                <a:tailEnd type="triangle"/>
              </a:ln>
              <a:effectLst/>
            </p:spPr>
          </p:cxnSp>
          <p:cxnSp>
            <p:nvCxnSpPr>
              <p:cNvPr id="228" name="Straight Arrow Connector 126">
                <a:extLst>
                  <a:ext uri="{FF2B5EF4-FFF2-40B4-BE49-F238E27FC236}">
                    <a16:creationId xmlns:a16="http://schemas.microsoft.com/office/drawing/2014/main" id="{4E886443-AE54-4DD4-B9F5-EA01A3D22F3D}"/>
                  </a:ext>
                </a:extLst>
              </p:cNvPr>
              <p:cNvCxnSpPr/>
              <p:nvPr/>
            </p:nvCxnSpPr>
            <p:spPr bwMode="auto">
              <a:xfrm>
                <a:off x="1669482"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cxnSp>
            <p:nvCxnSpPr>
              <p:cNvPr id="229" name="Straight Arrow Connector 127">
                <a:extLst>
                  <a:ext uri="{FF2B5EF4-FFF2-40B4-BE49-F238E27FC236}">
                    <a16:creationId xmlns:a16="http://schemas.microsoft.com/office/drawing/2014/main" id="{6FADA860-28A6-4BC2-ABBD-44DFD0E6754D}"/>
                  </a:ext>
                </a:extLst>
              </p:cNvPr>
              <p:cNvCxnSpPr/>
              <p:nvPr/>
            </p:nvCxnSpPr>
            <p:spPr bwMode="auto">
              <a:xfrm>
                <a:off x="2339677" y="1524842"/>
                <a:ext cx="0" cy="359348"/>
              </a:xfrm>
              <a:prstGeom prst="straightConnector1">
                <a:avLst/>
              </a:prstGeom>
              <a:solidFill>
                <a:srgbClr val="0063C3"/>
              </a:solidFill>
              <a:ln w="44450" cap="flat" cmpd="sng" algn="ctr">
                <a:solidFill>
                  <a:schemeClr val="accent3"/>
                </a:solidFill>
                <a:prstDash val="solid"/>
                <a:round/>
                <a:headEnd type="none" w="med" len="med"/>
                <a:tailEnd type="triangle"/>
              </a:ln>
              <a:effectLst/>
            </p:spPr>
          </p:cxnSp>
          <p:grpSp>
            <p:nvGrpSpPr>
              <p:cNvPr id="230" name="Gruppieren 229">
                <a:extLst>
                  <a:ext uri="{FF2B5EF4-FFF2-40B4-BE49-F238E27FC236}">
                    <a16:creationId xmlns:a16="http://schemas.microsoft.com/office/drawing/2014/main" id="{D5D97226-C889-459C-9230-2D868BEBD8CF}"/>
                  </a:ext>
                </a:extLst>
              </p:cNvPr>
              <p:cNvGrpSpPr/>
              <p:nvPr/>
            </p:nvGrpSpPr>
            <p:grpSpPr>
              <a:xfrm>
                <a:off x="625047" y="1219122"/>
                <a:ext cx="2132775" cy="298545"/>
                <a:chOff x="625047" y="1034473"/>
                <a:chExt cx="2132775" cy="298545"/>
              </a:xfrm>
            </p:grpSpPr>
            <p:sp>
              <p:nvSpPr>
                <p:cNvPr id="231" name="Text Box 806">
                  <a:extLst>
                    <a:ext uri="{FF2B5EF4-FFF2-40B4-BE49-F238E27FC236}">
                      <a16:creationId xmlns:a16="http://schemas.microsoft.com/office/drawing/2014/main" id="{5D53B0D5-D3BE-4FB2-9651-58270CFFF03E}"/>
                    </a:ext>
                  </a:extLst>
                </p:cNvPr>
                <p:cNvSpPr txBox="1">
                  <a:spLocks noChangeArrowheads="1"/>
                </p:cNvSpPr>
                <p:nvPr/>
              </p:nvSpPr>
              <p:spPr bwMode="auto">
                <a:xfrm>
                  <a:off x="2134586" y="1034473"/>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dirty="0">
                      <a:solidFill>
                        <a:srgbClr val="515151"/>
                      </a:solidFill>
                    </a:rPr>
                    <a:t>Dmab</a:t>
                  </a:r>
                </a:p>
              </p:txBody>
            </p:sp>
            <p:sp>
              <p:nvSpPr>
                <p:cNvPr id="232" name="Text Box 806">
                  <a:extLst>
                    <a:ext uri="{FF2B5EF4-FFF2-40B4-BE49-F238E27FC236}">
                      <a16:creationId xmlns:a16="http://schemas.microsoft.com/office/drawing/2014/main" id="{94BF9042-BEFA-428A-86F4-4B8B52FC849B}"/>
                    </a:ext>
                  </a:extLst>
                </p:cNvPr>
                <p:cNvSpPr txBox="1">
                  <a:spLocks noChangeArrowheads="1"/>
                </p:cNvSpPr>
                <p:nvPr/>
              </p:nvSpPr>
              <p:spPr bwMode="auto">
                <a:xfrm>
                  <a:off x="1162550" y="1045246"/>
                  <a:ext cx="929391" cy="276999"/>
                </a:xfrm>
                <a:prstGeom prst="rect">
                  <a:avLst/>
                </a:prstGeom>
                <a:noFill/>
                <a:ln w="28575" algn="ctr">
                  <a:noFill/>
                  <a:miter lim="800000"/>
                  <a:headEnd/>
                  <a:tailEnd/>
                </a:ln>
                <a:effectLst/>
              </p:spPr>
              <p:txBody>
                <a:bodyPr wrap="square" lIns="41459" rIns="41459">
                  <a:spAutoFit/>
                </a:bodyPr>
                <a:lstStyle/>
                <a:p>
                  <a:pPr algn="r" defTabSz="829178" eaLnBrk="0" hangingPunct="0">
                    <a:defRPr/>
                  </a:pPr>
                  <a:r>
                    <a:rPr lang="de-DE" sz="1200" dirty="0">
                      <a:solidFill>
                        <a:srgbClr val="515151"/>
                      </a:solidFill>
                    </a:rPr>
                    <a:t>ZOL / Dmab</a:t>
                  </a:r>
                  <a:endParaRPr lang="de-de" sz="1200" dirty="0">
                    <a:solidFill>
                      <a:srgbClr val="515151"/>
                    </a:solidFill>
                  </a:endParaRPr>
                </a:p>
              </p:txBody>
            </p:sp>
            <p:sp>
              <p:nvSpPr>
                <p:cNvPr id="233" name="Text Box 806">
                  <a:extLst>
                    <a:ext uri="{FF2B5EF4-FFF2-40B4-BE49-F238E27FC236}">
                      <a16:creationId xmlns:a16="http://schemas.microsoft.com/office/drawing/2014/main" id="{B81A2F5D-815B-4F70-BFA0-114E332CE557}"/>
                    </a:ext>
                  </a:extLst>
                </p:cNvPr>
                <p:cNvSpPr txBox="1">
                  <a:spLocks noChangeArrowheads="1"/>
                </p:cNvSpPr>
                <p:nvPr/>
              </p:nvSpPr>
              <p:spPr bwMode="auto">
                <a:xfrm>
                  <a:off x="625047" y="1045246"/>
                  <a:ext cx="623236" cy="287772"/>
                </a:xfrm>
                <a:prstGeom prst="rect">
                  <a:avLst/>
                </a:prstGeom>
                <a:noFill/>
                <a:ln w="28575" algn="ctr">
                  <a:noFill/>
                  <a:miter lim="800000"/>
                  <a:headEnd/>
                  <a:tailEnd/>
                </a:ln>
                <a:effectLst/>
              </p:spPr>
              <p:txBody>
                <a:bodyPr wrap="square" lIns="41459" rIns="41459">
                  <a:spAutoFit/>
                </a:bodyPr>
                <a:lstStyle/>
                <a:p>
                  <a:pPr defTabSz="829178" eaLnBrk="0" hangingPunct="0">
                    <a:defRPr/>
                  </a:pPr>
                  <a:r>
                    <a:rPr lang="de-DE" sz="1200" b="1" dirty="0">
                      <a:solidFill>
                        <a:srgbClr val="515151"/>
                      </a:solidFill>
                    </a:rPr>
                    <a:t>Gabe</a:t>
                  </a:r>
                  <a:endParaRPr lang="de-de" sz="1200" b="1" dirty="0">
                    <a:solidFill>
                      <a:srgbClr val="515151"/>
                    </a:solidFill>
                  </a:endParaRPr>
                </a:p>
              </p:txBody>
            </p:sp>
          </p:grpSp>
        </p:grpSp>
      </p:grpSp>
    </p:spTree>
    <p:extLst>
      <p:ext uri="{BB962C8B-B14F-4D97-AF65-F5344CB8AC3E}">
        <p14:creationId xmlns:p14="http://schemas.microsoft.com/office/powerpoint/2010/main" val="35612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Die unter Denosumab gewonnene Knochenmasse kann bei postmenopausalen Frauen teilweise durch eine einzelne Zoledronat-Infusion aufrechterhalten werden</a:t>
            </a:r>
          </a:p>
        </p:txBody>
      </p:sp>
      <p:sp>
        <p:nvSpPr>
          <p:cNvPr id="4" name="Textplatzhalter 3"/>
          <p:cNvSpPr>
            <a:spLocks noGrp="1"/>
          </p:cNvSpPr>
          <p:nvPr>
            <p:ph type="body" sz="quarter" idx="10"/>
          </p:nvPr>
        </p:nvSpPr>
        <p:spPr/>
        <p:txBody>
          <a:bodyPr/>
          <a:lstStyle/>
          <a:p>
            <a:r>
              <a:rPr lang="de-DE" sz="800" dirty="0"/>
              <a:t>BMD = Knochenmineraldichte (</a:t>
            </a:r>
            <a:r>
              <a:rPr lang="en-US" sz="800" dirty="0"/>
              <a:t>bone mineral density</a:t>
            </a:r>
            <a:r>
              <a:rPr lang="de-DE" sz="800" dirty="0"/>
              <a:t>), DXA = </a:t>
            </a:r>
            <a:r>
              <a:rPr lang="en-US" sz="800" dirty="0"/>
              <a:t>Dual-X-Ray-Absorptiometrie, Q6M = </a:t>
            </a:r>
            <a:r>
              <a:rPr lang="de-DE" sz="800" dirty="0"/>
              <a:t>alle 6 Monate</a:t>
            </a:r>
            <a:r>
              <a:rPr lang="en-US" sz="800" dirty="0"/>
              <a:t>.</a:t>
            </a:r>
            <a:endParaRPr lang="de-DE" sz="800" dirty="0"/>
          </a:p>
          <a:p>
            <a:r>
              <a:rPr lang="de-DE" dirty="0">
                <a:solidFill>
                  <a:srgbClr val="3B839F"/>
                </a:solidFill>
              </a:rPr>
              <a:t>Everts-Graber J et al. J Bone Miner Res 2020; 35 (7): 1207–1215.</a:t>
            </a:r>
          </a:p>
        </p:txBody>
      </p:sp>
      <p:graphicFrame>
        <p:nvGraphicFramePr>
          <p:cNvPr id="10" name="Group 112">
            <a:extLst>
              <a:ext uri="{FF2B5EF4-FFF2-40B4-BE49-F238E27FC236}">
                <a16:creationId xmlns:a16="http://schemas.microsoft.com/office/drawing/2014/main" id="{52AC245E-7CAB-4EF6-AC58-64396C80E4B5}"/>
              </a:ext>
            </a:extLst>
          </p:cNvPr>
          <p:cNvGraphicFramePr>
            <a:graphicFrameLocks noGrp="1"/>
          </p:cNvGraphicFramePr>
          <p:nvPr>
            <p:ph idx="1"/>
            <p:extLst>
              <p:ext uri="{D42A27DB-BD31-4B8C-83A1-F6EECF244321}">
                <p14:modId xmlns:p14="http://schemas.microsoft.com/office/powerpoint/2010/main" val="1303755254"/>
              </p:ext>
            </p:extLst>
          </p:nvPr>
        </p:nvGraphicFramePr>
        <p:xfrm>
          <a:off x="673100" y="1731963"/>
          <a:ext cx="11118849" cy="3627094"/>
        </p:xfrm>
        <a:graphic>
          <a:graphicData uri="http://schemas.openxmlformats.org/drawingml/2006/table">
            <a:tbl>
              <a:tblPr/>
              <a:tblGrid>
                <a:gridCol w="2003993">
                  <a:extLst>
                    <a:ext uri="{9D8B030D-6E8A-4147-A177-3AD203B41FA5}">
                      <a16:colId xmlns:a16="http://schemas.microsoft.com/office/drawing/2014/main" val="20000"/>
                    </a:ext>
                  </a:extLst>
                </a:gridCol>
                <a:gridCol w="911485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Hintergrund</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dirty="0">
                          <a:solidFill>
                            <a:srgbClr val="515151"/>
                          </a:solidFill>
                          <a:latin typeface="+mn-lt"/>
                          <a:ea typeface="+mn-ea"/>
                          <a:cs typeface="+mn-cs"/>
                        </a:rPr>
                        <a:t>Das Absetzen der Denosumab-Therapie steht im Zusammenhang mit einer schnellen Rückkehr </a:t>
                      </a:r>
                      <a:br>
                        <a:rPr lang="de-DE" sz="1400" kern="1200" dirty="0">
                          <a:solidFill>
                            <a:srgbClr val="515151"/>
                          </a:solidFill>
                          <a:latin typeface="+mn-lt"/>
                          <a:ea typeface="+mn-ea"/>
                          <a:cs typeface="+mn-cs"/>
                        </a:rPr>
                      </a:br>
                      <a:r>
                        <a:rPr lang="de-DE" sz="1400" kern="1200" dirty="0">
                          <a:solidFill>
                            <a:srgbClr val="515151"/>
                          </a:solidFill>
                          <a:latin typeface="+mn-lt"/>
                          <a:ea typeface="+mn-ea"/>
                          <a:cs typeface="+mn-cs"/>
                        </a:rPr>
                        <a:t>der BMD zum Ausgangswert und mit dem Risiko für multiple Wirbelfrakturen. </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dirty="0">
                          <a:solidFill>
                            <a:srgbClr val="515151"/>
                          </a:solidFill>
                          <a:latin typeface="+mn-lt"/>
                          <a:ea typeface="+mn-ea"/>
                          <a:cs typeface="+mn-cs"/>
                        </a:rPr>
                        <a:t>Bisher ist keine weiterführende Behandlung, die entweder den BMD-Verlust oder vermehrte Wirbelfrakturen verhindern kann, etabliert. </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Design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noProof="0" dirty="0">
                          <a:solidFill>
                            <a:srgbClr val="515151"/>
                          </a:solidFill>
                          <a:latin typeface="+mn-lt"/>
                          <a:ea typeface="+mn-ea"/>
                          <a:cs typeface="+mn-cs"/>
                        </a:rPr>
                        <a:t>8-jährige Beobachtungsstudie:</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Untersuchung des Effekts einer einzelnen Zoledronat-Infusion, die 6 Monate nach der letzten Denosumab-Injektion verabreicht wurde (Frakturinzidenz, Verlust der Knochendichte)</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Patienten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120 postmenopausale Frauen mit Osteoporose </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Behandlung mit Denosumab (60 mg Q6M) über einen Zeitraum von 2 bis 5 Jahren (Mittelwert 3 Jahre)</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4429717"/>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Behandlung</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noProof="0" dirty="0">
                          <a:solidFill>
                            <a:srgbClr val="515151"/>
                          </a:solidFill>
                          <a:latin typeface="+mn-lt"/>
                          <a:ea typeface="+mn-ea"/>
                          <a:cs typeface="+mn-cs"/>
                        </a:rPr>
                        <a:t>Die Patientinnen erhielten 6 Monate nach der letzten Denosumab-Injektion 5 mg Zoledronat. </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7274792"/>
                  </a:ext>
                </a:extLst>
              </a:tr>
              <a:tr h="397959">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Endpunkte</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ct val="0"/>
                        </a:spcAft>
                        <a:buClr>
                          <a:srgbClr val="0063C3"/>
                        </a:buClr>
                        <a:buSzPct val="75000"/>
                        <a:buFont typeface="Verdana" panose="020B0604030504040204" pitchFamily="34" charset="0"/>
                        <a:buNone/>
                        <a:tabLst>
                          <a:tab pos="177800" algn="l"/>
                        </a:tabLst>
                        <a:defRPr/>
                      </a:pPr>
                      <a:r>
                        <a:rPr kumimoji="0" lang="de-DE" sz="1400" b="0" i="0" u="none" strike="noStrike" cap="none" normalizeH="0" baseline="0" noProof="0" dirty="0">
                          <a:ln>
                            <a:noFill/>
                          </a:ln>
                          <a:solidFill>
                            <a:srgbClr val="515151"/>
                          </a:solidFill>
                          <a:effectLst/>
                          <a:latin typeface="+mn-lt"/>
                        </a:rPr>
                        <a:t>Vor der ersten und nach der letzten Denosumab-Injektion sowie 2,5 Jahre (Median) nach Absetzen der Denosumab-Behandlung wurde die Knochendichte per DXA ermittelt und die Patientinnen auf Wirbelkörperfrakturen untersucht.</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 name="Freihandform 11">
            <a:extLst>
              <a:ext uri="{FF2B5EF4-FFF2-40B4-BE49-F238E27FC236}">
                <a16:creationId xmlns:a16="http://schemas.microsoft.com/office/drawing/2014/main" id="{2FF00878-66B1-49E0-B2F8-F4E38A8CEDD4}"/>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latin typeface="Arial"/>
              </a:rPr>
              <a:t>Methodik</a:t>
            </a:r>
          </a:p>
        </p:txBody>
      </p:sp>
    </p:spTree>
    <p:extLst>
      <p:ext uri="{BB962C8B-B14F-4D97-AF65-F5344CB8AC3E}">
        <p14:creationId xmlns:p14="http://schemas.microsoft.com/office/powerpoint/2010/main" val="27000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lstStyle/>
          <a:p>
            <a:r>
              <a:rPr lang="de-DE" dirty="0"/>
              <a:t>Die unter Denosumab gewonnene Knochenmasse kann bei postmenopausalen Frauen teilweise durch eine einzelne Zoledronat-Infusion aufrechterhalten werden</a:t>
            </a:r>
          </a:p>
        </p:txBody>
      </p:sp>
      <p:sp>
        <p:nvSpPr>
          <p:cNvPr id="33" name="Textplatzhalter 32"/>
          <p:cNvSpPr>
            <a:spLocks noGrp="1"/>
          </p:cNvSpPr>
          <p:nvPr>
            <p:ph type="body" sz="quarter" idx="10"/>
          </p:nvPr>
        </p:nvSpPr>
        <p:spPr/>
        <p:txBody>
          <a:bodyPr/>
          <a:lstStyle/>
          <a:p>
            <a:r>
              <a:rPr lang="de-DE" sz="800" dirty="0"/>
              <a:t>Die Zahlen zeigen den Mittelwert ± Konfidenzintervall. DXA1 = Initiierung der Denosumab-Therapie; DXA2 = Absetzen der Denosumab-Therapie (letzte Injektion); DXA3 = 2,5 Jahre (Median) nach der letzten Denosumab-Injektion und der einzigen Zoledronat-Infusion. </a:t>
            </a:r>
          </a:p>
          <a:p>
            <a:r>
              <a:rPr lang="de-DE" sz="800" dirty="0"/>
              <a:t>BMD = Knochenmineraldichte (</a:t>
            </a:r>
            <a:r>
              <a:rPr lang="en-US" sz="800" dirty="0"/>
              <a:t>bone mineral density</a:t>
            </a:r>
            <a:r>
              <a:rPr lang="de-DE" sz="800" dirty="0"/>
              <a:t>), Dmab = Denosumab, DXA = </a:t>
            </a:r>
            <a:r>
              <a:rPr lang="en-US" sz="800" dirty="0"/>
              <a:t>Dual-X-Ray-Absorptiometrie,</a:t>
            </a:r>
            <a:r>
              <a:rPr lang="de-DE" sz="800" dirty="0"/>
              <a:t> Zol = Zoledronat. </a:t>
            </a:r>
          </a:p>
          <a:p>
            <a:r>
              <a:rPr lang="de-DE" dirty="0">
                <a:solidFill>
                  <a:srgbClr val="3B839F"/>
                </a:solidFill>
              </a:rPr>
              <a:t>Everts-Graber J et al. J Bone Miner Res 2020; 35 (7): 1207–1215.</a:t>
            </a:r>
          </a:p>
        </p:txBody>
      </p:sp>
      <p:sp>
        <p:nvSpPr>
          <p:cNvPr id="136" name="TextBox 5">
            <a:extLst>
              <a:ext uri="{FF2B5EF4-FFF2-40B4-BE49-F238E27FC236}">
                <a16:creationId xmlns:a16="http://schemas.microsoft.com/office/drawing/2014/main" id="{EB83CA93-37ED-4137-93DA-12D62E52A006}"/>
              </a:ext>
            </a:extLst>
          </p:cNvPr>
          <p:cNvSpPr txBox="1"/>
          <p:nvPr/>
        </p:nvSpPr>
        <p:spPr>
          <a:xfrm>
            <a:off x="831318" y="5114727"/>
            <a:ext cx="10962220" cy="461665"/>
          </a:xfrm>
          <a:prstGeom prst="rect">
            <a:avLst/>
          </a:prstGeom>
          <a:noFill/>
        </p:spPr>
        <p:txBody>
          <a:bodyPr wrap="square" lIns="0" rtlCol="0">
            <a:spAutoFit/>
          </a:bodyPr>
          <a:lstStyle/>
          <a:p>
            <a:pPr defTabSz="727272"/>
            <a:r>
              <a:rPr lang="de-DE" sz="1200" dirty="0">
                <a:solidFill>
                  <a:srgbClr val="515151"/>
                </a:solidFill>
                <a:latin typeface="Arial"/>
              </a:rPr>
              <a:t>Longitudinale prozentuale Änderungen der BMD bei allen Patientinnen im Vergleich zur Baseline: </a:t>
            </a:r>
            <a:br>
              <a:rPr lang="de-DE" sz="1200" dirty="0">
                <a:solidFill>
                  <a:srgbClr val="515151"/>
                </a:solidFill>
                <a:latin typeface="Arial"/>
              </a:rPr>
            </a:br>
            <a:r>
              <a:rPr lang="de-DE" sz="1200" b="1" dirty="0">
                <a:solidFill>
                  <a:srgbClr val="515151"/>
                </a:solidFill>
                <a:latin typeface="Arial"/>
              </a:rPr>
              <a:t>A</a:t>
            </a:r>
            <a:r>
              <a:rPr lang="de-DE" sz="1200" dirty="0">
                <a:solidFill>
                  <a:srgbClr val="515151"/>
                </a:solidFill>
                <a:latin typeface="Arial"/>
              </a:rPr>
              <a:t> der Lendenwirbelsäule, </a:t>
            </a:r>
            <a:r>
              <a:rPr lang="de-DE" sz="1200" b="1" dirty="0">
                <a:solidFill>
                  <a:srgbClr val="515151"/>
                </a:solidFill>
                <a:latin typeface="Arial"/>
              </a:rPr>
              <a:t>B</a:t>
            </a:r>
            <a:r>
              <a:rPr lang="de-DE" sz="1200" dirty="0">
                <a:solidFill>
                  <a:srgbClr val="515151"/>
                </a:solidFill>
                <a:latin typeface="Arial"/>
              </a:rPr>
              <a:t> der Gesamthüfte und </a:t>
            </a:r>
            <a:r>
              <a:rPr lang="de-DE" sz="1200" b="1" dirty="0">
                <a:solidFill>
                  <a:srgbClr val="515151"/>
                </a:solidFill>
                <a:latin typeface="Arial"/>
              </a:rPr>
              <a:t>C</a:t>
            </a:r>
            <a:r>
              <a:rPr lang="de-DE" sz="1200" dirty="0">
                <a:solidFill>
                  <a:srgbClr val="515151"/>
                </a:solidFill>
                <a:latin typeface="Arial"/>
              </a:rPr>
              <a:t> des Schenkelhalses</a:t>
            </a:r>
          </a:p>
        </p:txBody>
      </p:sp>
      <p:grpSp>
        <p:nvGrpSpPr>
          <p:cNvPr id="202" name="Gruppieren 201"/>
          <p:cNvGrpSpPr/>
          <p:nvPr/>
        </p:nvGrpSpPr>
        <p:grpSpPr>
          <a:xfrm>
            <a:off x="658139" y="2333720"/>
            <a:ext cx="3782546" cy="2506894"/>
            <a:chOff x="616552" y="1461386"/>
            <a:chExt cx="3521707" cy="2334023"/>
          </a:xfrm>
        </p:grpSpPr>
        <p:grpSp>
          <p:nvGrpSpPr>
            <p:cNvPr id="203" name="Gruppieren 202"/>
            <p:cNvGrpSpPr/>
            <p:nvPr/>
          </p:nvGrpSpPr>
          <p:grpSpPr>
            <a:xfrm>
              <a:off x="616552" y="1597333"/>
              <a:ext cx="3521707" cy="2198076"/>
              <a:chOff x="616552" y="1031632"/>
              <a:chExt cx="3521707" cy="2198076"/>
            </a:xfrm>
          </p:grpSpPr>
          <p:graphicFrame>
            <p:nvGraphicFramePr>
              <p:cNvPr id="205" name="Diagramm 204">
                <a:extLst>
                  <a:ext uri="{FF2B5EF4-FFF2-40B4-BE49-F238E27FC236}">
                    <a16:creationId xmlns:a16="http://schemas.microsoft.com/office/drawing/2014/main" id="{0F157907-D34D-40DB-9DC3-6E47BB2DC036}"/>
                  </a:ext>
                </a:extLst>
              </p:cNvPr>
              <p:cNvGraphicFramePr/>
              <p:nvPr>
                <p:extLst>
                  <p:ext uri="{D42A27DB-BD31-4B8C-83A1-F6EECF244321}">
                    <p14:modId xmlns:p14="http://schemas.microsoft.com/office/powerpoint/2010/main" val="3958349575"/>
                  </p:ext>
                </p:extLst>
              </p:nvPr>
            </p:nvGraphicFramePr>
            <p:xfrm>
              <a:off x="616552" y="1031632"/>
              <a:ext cx="3521707" cy="2198076"/>
            </p:xfrm>
            <a:graphic>
              <a:graphicData uri="http://schemas.openxmlformats.org/drawingml/2006/chart">
                <c:chart xmlns:c="http://schemas.openxmlformats.org/drawingml/2006/chart" xmlns:r="http://schemas.openxmlformats.org/officeDocument/2006/relationships" r:id="rId3"/>
              </a:graphicData>
            </a:graphic>
          </p:graphicFrame>
          <p:grpSp>
            <p:nvGrpSpPr>
              <p:cNvPr id="206" name="Gruppieren 205"/>
              <p:cNvGrpSpPr/>
              <p:nvPr/>
            </p:nvGrpSpPr>
            <p:grpSpPr>
              <a:xfrm>
                <a:off x="1701638" y="2460431"/>
                <a:ext cx="1259870" cy="376686"/>
                <a:chOff x="5101322" y="2460431"/>
                <a:chExt cx="1259870" cy="376686"/>
              </a:xfrm>
            </p:grpSpPr>
            <p:sp>
              <p:nvSpPr>
                <p:cNvPr id="228" name="Rechteck 227"/>
                <p:cNvSpPr/>
                <p:nvPr/>
              </p:nvSpPr>
              <p:spPr bwMode="auto">
                <a:xfrm>
                  <a:off x="5101322" y="2594428"/>
                  <a:ext cx="835535" cy="242689"/>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r>
                    <a:rPr lang="de-DE" sz="1200" dirty="0">
                      <a:solidFill>
                        <a:srgbClr val="515151"/>
                      </a:solidFill>
                      <a:latin typeface="Arial" pitchFamily="34" charset="0"/>
                    </a:rPr>
                    <a:t>Dmab</a:t>
                  </a:r>
                </a:p>
              </p:txBody>
            </p:sp>
            <p:grpSp>
              <p:nvGrpSpPr>
                <p:cNvPr id="229" name="Gruppieren 228"/>
                <p:cNvGrpSpPr/>
                <p:nvPr/>
              </p:nvGrpSpPr>
              <p:grpSpPr>
                <a:xfrm>
                  <a:off x="5989437" y="2460431"/>
                  <a:ext cx="371755" cy="376686"/>
                  <a:chOff x="5989437" y="2460431"/>
                  <a:chExt cx="371755" cy="376686"/>
                </a:xfrm>
              </p:grpSpPr>
              <p:sp>
                <p:nvSpPr>
                  <p:cNvPr id="230" name="Rechteck 229"/>
                  <p:cNvSpPr/>
                  <p:nvPr/>
                </p:nvSpPr>
                <p:spPr bwMode="auto">
                  <a:xfrm>
                    <a:off x="5989437" y="2594428"/>
                    <a:ext cx="371755" cy="242689"/>
                  </a:xfrm>
                  <a:prstGeom prst="rect">
                    <a:avLst/>
                  </a:prstGeom>
                  <a:solidFill>
                    <a:schemeClr val="bg1"/>
                  </a:solidFill>
                  <a:ln w="19050" cap="flat" cmpd="sng" algn="ctr">
                    <a:solidFill>
                      <a:schemeClr val="accent1"/>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r>
                      <a:rPr lang="de-DE" sz="1200" dirty="0">
                        <a:solidFill>
                          <a:srgbClr val="515151"/>
                        </a:solidFill>
                        <a:latin typeface="Arial" pitchFamily="34" charset="0"/>
                      </a:rPr>
                      <a:t>Zol</a:t>
                    </a:r>
                  </a:p>
                </p:txBody>
              </p:sp>
              <p:sp>
                <p:nvSpPr>
                  <p:cNvPr id="231" name="Gleichschenkliges Dreieck 230"/>
                  <p:cNvSpPr/>
                  <p:nvPr/>
                </p:nvSpPr>
                <p:spPr bwMode="auto">
                  <a:xfrm>
                    <a:off x="6111132" y="2460431"/>
                    <a:ext cx="128365" cy="133997"/>
                  </a:xfrm>
                  <a:prstGeom prst="triangle">
                    <a:avLst/>
                  </a:prstGeom>
                  <a:solidFill>
                    <a:schemeClr val="accent1"/>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sp>
            <p:nvSpPr>
              <p:cNvPr id="207" name="Textfeld 206">
                <a:extLst>
                  <a:ext uri="{FF2B5EF4-FFF2-40B4-BE49-F238E27FC236}">
                    <a16:creationId xmlns:a16="http://schemas.microsoft.com/office/drawing/2014/main" id="{FF66D40A-2AC5-4D6C-80F5-B2F4D33EFD01}"/>
                  </a:ext>
                </a:extLst>
              </p:cNvPr>
              <p:cNvSpPr txBox="1"/>
              <p:nvPr/>
            </p:nvSpPr>
            <p:spPr>
              <a:xfrm>
                <a:off x="2346935" y="1115778"/>
                <a:ext cx="442584" cy="157604"/>
              </a:xfrm>
              <a:prstGeom prst="rect">
                <a:avLst/>
              </a:prstGeom>
              <a:noFill/>
            </p:spPr>
            <p:txBody>
              <a:bodyPr wrap="square" lIns="0" tIns="0" rIns="0" bIns="0" rtlCol="0">
                <a:spAutoFit/>
              </a:bodyPr>
              <a:lstStyle/>
              <a:p>
                <a:pPr algn="ctr" defTabSz="727272"/>
                <a:r>
                  <a:rPr lang="de-DE" sz="1100" dirty="0">
                    <a:solidFill>
                      <a:srgbClr val="515151"/>
                    </a:solidFill>
                    <a:latin typeface="Arial"/>
                  </a:rPr>
                  <a:t>+9,7 %</a:t>
                </a:r>
                <a:endParaRPr lang="en-GB" sz="1100" dirty="0">
                  <a:solidFill>
                    <a:srgbClr val="515151"/>
                  </a:solidFill>
                  <a:latin typeface="Arial"/>
                </a:endParaRPr>
              </a:p>
            </p:txBody>
          </p:sp>
          <p:sp>
            <p:nvSpPr>
              <p:cNvPr id="208" name="Textfeld 207">
                <a:extLst>
                  <a:ext uri="{FF2B5EF4-FFF2-40B4-BE49-F238E27FC236}">
                    <a16:creationId xmlns:a16="http://schemas.microsoft.com/office/drawing/2014/main" id="{118B88D4-C1FE-45BC-956B-A48B45E480A1}"/>
                  </a:ext>
                </a:extLst>
              </p:cNvPr>
              <p:cNvSpPr txBox="1"/>
              <p:nvPr/>
            </p:nvSpPr>
            <p:spPr>
              <a:xfrm>
                <a:off x="3225317" y="1477340"/>
                <a:ext cx="417595" cy="157604"/>
              </a:xfrm>
              <a:prstGeom prst="rect">
                <a:avLst/>
              </a:prstGeom>
              <a:noFill/>
            </p:spPr>
            <p:txBody>
              <a:bodyPr wrap="square" lIns="0" tIns="0" rIns="0" bIns="0" rtlCol="0">
                <a:spAutoFit/>
              </a:bodyPr>
              <a:lstStyle/>
              <a:p>
                <a:pPr algn="ctr" defTabSz="727272"/>
                <a:r>
                  <a:rPr lang="de-DE" sz="1100" dirty="0">
                    <a:solidFill>
                      <a:srgbClr val="515151"/>
                    </a:solidFill>
                    <a:latin typeface="Arial"/>
                  </a:rPr>
                  <a:t>-3,3 %</a:t>
                </a:r>
                <a:endParaRPr lang="en-GB" sz="1100" dirty="0">
                  <a:solidFill>
                    <a:srgbClr val="515151"/>
                  </a:solidFill>
                  <a:latin typeface="Arial"/>
                </a:endParaRPr>
              </a:p>
            </p:txBody>
          </p:sp>
          <p:grpSp>
            <p:nvGrpSpPr>
              <p:cNvPr id="209" name="Gruppieren 208"/>
              <p:cNvGrpSpPr/>
              <p:nvPr/>
            </p:nvGrpSpPr>
            <p:grpSpPr>
              <a:xfrm>
                <a:off x="3622913" y="1407823"/>
                <a:ext cx="171926" cy="409271"/>
                <a:chOff x="2393343" y="4329485"/>
                <a:chExt cx="166977" cy="683812"/>
              </a:xfrm>
            </p:grpSpPr>
            <p:cxnSp>
              <p:nvCxnSpPr>
                <p:cNvPr id="225" name="Gerader Verbinder 224"/>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26" name="Gerader Verbinder 225"/>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27" name="Gerader Verbinder 226"/>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10" name="Freihandform 209"/>
              <p:cNvSpPr/>
              <p:nvPr/>
            </p:nvSpPr>
            <p:spPr bwMode="auto">
              <a:xfrm>
                <a:off x="1693295" y="1421676"/>
                <a:ext cx="1733406" cy="1086828"/>
              </a:xfrm>
              <a:custGeom>
                <a:avLst/>
                <a:gdLst>
                  <a:gd name="connsiteX0" fmla="*/ 0 w 1720343"/>
                  <a:gd name="connsiteY0" fmla="*/ 587161 h 587161"/>
                  <a:gd name="connsiteX1" fmla="*/ 856432 w 1720343"/>
                  <a:gd name="connsiteY1" fmla="*/ 0 h 587161"/>
                  <a:gd name="connsiteX2" fmla="*/ 1720343 w 1720343"/>
                  <a:gd name="connsiteY2" fmla="*/ 295451 h 587161"/>
                  <a:gd name="connsiteX0" fmla="*/ 0 w 1715989"/>
                  <a:gd name="connsiteY0" fmla="*/ 587161 h 587161"/>
                  <a:gd name="connsiteX1" fmla="*/ 856432 w 1715989"/>
                  <a:gd name="connsiteY1" fmla="*/ 0 h 587161"/>
                  <a:gd name="connsiteX2" fmla="*/ 1715989 w 1715989"/>
                  <a:gd name="connsiteY2" fmla="*/ 201400 h 587161"/>
                  <a:gd name="connsiteX0" fmla="*/ 0 w 1715989"/>
                  <a:gd name="connsiteY0" fmla="*/ 590732 h 590732"/>
                  <a:gd name="connsiteX1" fmla="*/ 871672 w 1715989"/>
                  <a:gd name="connsiteY1" fmla="*/ 0 h 590732"/>
                  <a:gd name="connsiteX2" fmla="*/ 1715989 w 1715989"/>
                  <a:gd name="connsiteY2" fmla="*/ 204971 h 590732"/>
                  <a:gd name="connsiteX0" fmla="*/ 0 w 1733406"/>
                  <a:gd name="connsiteY0" fmla="*/ 594304 h 594304"/>
                  <a:gd name="connsiteX1" fmla="*/ 889089 w 1733406"/>
                  <a:gd name="connsiteY1" fmla="*/ 0 h 594304"/>
                  <a:gd name="connsiteX2" fmla="*/ 1733406 w 1733406"/>
                  <a:gd name="connsiteY2" fmla="*/ 204971 h 594304"/>
                </a:gdLst>
                <a:ahLst/>
                <a:cxnLst>
                  <a:cxn ang="0">
                    <a:pos x="connsiteX0" y="connsiteY0"/>
                  </a:cxn>
                  <a:cxn ang="0">
                    <a:pos x="connsiteX1" y="connsiteY1"/>
                  </a:cxn>
                  <a:cxn ang="0">
                    <a:pos x="connsiteX2" y="connsiteY2"/>
                  </a:cxn>
                </a:cxnLst>
                <a:rect l="l" t="t" r="r" b="b"/>
                <a:pathLst>
                  <a:path w="1733406" h="594304">
                    <a:moveTo>
                      <a:pt x="0" y="594304"/>
                    </a:moveTo>
                    <a:lnTo>
                      <a:pt x="889089" y="0"/>
                    </a:lnTo>
                    <a:lnTo>
                      <a:pt x="1733406" y="204971"/>
                    </a:lnTo>
                  </a:path>
                </a:pathLst>
              </a:custGeom>
              <a:noFill/>
              <a:ln w="19050" cap="flat" cmpd="sng" algn="ctr">
                <a:solidFill>
                  <a:srgbClr val="515151"/>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sp>
            <p:nvSpPr>
              <p:cNvPr id="211" name="Ellipse 210"/>
              <p:cNvSpPr/>
              <p:nvPr/>
            </p:nvSpPr>
            <p:spPr bwMode="auto">
              <a:xfrm>
                <a:off x="1649398" y="2460431"/>
                <a:ext cx="90000" cy="90000"/>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14545" tIns="14545" rIns="14545" bIns="14545" numCol="1" spcCol="0" rtlCol="0" fromWordArt="0" anchor="ctr" anchorCtr="0" forceAA="0" compatLnSpc="1">
                <a:prstTxWarp prst="textNoShape">
                  <a:avLst/>
                </a:prstTxWarp>
                <a:noAutofit/>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nvGrpSpPr>
              <p:cNvPr id="212" name="Gruppieren 211"/>
              <p:cNvGrpSpPr/>
              <p:nvPr/>
            </p:nvGrpSpPr>
            <p:grpSpPr>
              <a:xfrm>
                <a:off x="3369310" y="1672478"/>
                <a:ext cx="104502" cy="228554"/>
                <a:chOff x="3369310" y="1672478"/>
                <a:chExt cx="104502" cy="228554"/>
              </a:xfrm>
            </p:grpSpPr>
            <p:grpSp>
              <p:nvGrpSpPr>
                <p:cNvPr id="220" name="Gruppieren 219"/>
                <p:cNvGrpSpPr/>
                <p:nvPr/>
              </p:nvGrpSpPr>
              <p:grpSpPr>
                <a:xfrm>
                  <a:off x="3372172" y="1672478"/>
                  <a:ext cx="98779" cy="228554"/>
                  <a:chOff x="2393343" y="4329485"/>
                  <a:chExt cx="166977" cy="683812"/>
                </a:xfrm>
              </p:grpSpPr>
              <p:cxnSp>
                <p:nvCxnSpPr>
                  <p:cNvPr id="222" name="Gerader Verbinder 221"/>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23" name="Gerader Verbinder 222"/>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24" name="Gerader Verbinder 223"/>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21" name="Gleichschenkliges Dreieck 220"/>
                <p:cNvSpPr/>
                <p:nvPr/>
              </p:nvSpPr>
              <p:spPr bwMode="auto">
                <a:xfrm>
                  <a:off x="3369310" y="1740942"/>
                  <a:ext cx="104502" cy="91627"/>
                </a:xfrm>
                <a:prstGeom prst="triangle">
                  <a:avLst/>
                </a:prstGeom>
                <a:solidFill>
                  <a:schemeClr val="accent1"/>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nvGrpSpPr>
              <p:cNvPr id="213" name="Gruppieren 212"/>
              <p:cNvGrpSpPr/>
              <p:nvPr/>
            </p:nvGrpSpPr>
            <p:grpSpPr>
              <a:xfrm>
                <a:off x="2518838" y="1327685"/>
                <a:ext cx="98779" cy="187605"/>
                <a:chOff x="2518838" y="1327685"/>
                <a:chExt cx="98779" cy="187605"/>
              </a:xfrm>
            </p:grpSpPr>
            <p:grpSp>
              <p:nvGrpSpPr>
                <p:cNvPr id="215" name="Gruppieren 214"/>
                <p:cNvGrpSpPr/>
                <p:nvPr/>
              </p:nvGrpSpPr>
              <p:grpSpPr>
                <a:xfrm>
                  <a:off x="2518838" y="1327685"/>
                  <a:ext cx="98779" cy="187605"/>
                  <a:chOff x="2393343" y="4329485"/>
                  <a:chExt cx="166977" cy="683812"/>
                </a:xfrm>
              </p:grpSpPr>
              <p:cxnSp>
                <p:nvCxnSpPr>
                  <p:cNvPr id="217" name="Gerader Verbinder 216"/>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18" name="Gerader Verbinder 217"/>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19" name="Gerader Verbinder 218"/>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16" name="Rechteck 215"/>
                <p:cNvSpPr/>
                <p:nvPr/>
              </p:nvSpPr>
              <p:spPr bwMode="auto">
                <a:xfrm>
                  <a:off x="2527125" y="1384017"/>
                  <a:ext cx="82204" cy="74940"/>
                </a:xfrm>
                <a:prstGeom prst="rect">
                  <a:avLst/>
                </a:prstGeom>
                <a:solidFill>
                  <a:schemeClr val="accent3"/>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sp>
            <p:nvSpPr>
              <p:cNvPr id="214" name="Textfeld 213">
                <a:extLst>
                  <a:ext uri="{FF2B5EF4-FFF2-40B4-BE49-F238E27FC236}">
                    <a16:creationId xmlns:a16="http://schemas.microsoft.com/office/drawing/2014/main" id="{FF66D40A-2AC5-4D6C-80F5-B2F4D33EFD01}"/>
                  </a:ext>
                </a:extLst>
              </p:cNvPr>
              <p:cNvSpPr txBox="1"/>
              <p:nvPr/>
            </p:nvSpPr>
            <p:spPr>
              <a:xfrm>
                <a:off x="3622263" y="1253934"/>
                <a:ext cx="174774" cy="114621"/>
              </a:xfrm>
              <a:prstGeom prst="rect">
                <a:avLst/>
              </a:prstGeom>
              <a:noFill/>
            </p:spPr>
            <p:txBody>
              <a:bodyPr wrap="square" lIns="0" tIns="0" rIns="0" bIns="0" rtlCol="0">
                <a:spAutoFit/>
              </a:bodyPr>
              <a:lstStyle/>
              <a:p>
                <a:pPr algn="ctr" defTabSz="727272"/>
                <a:r>
                  <a:rPr lang="de-DE" sz="800" dirty="0">
                    <a:solidFill>
                      <a:srgbClr val="515151"/>
                    </a:solidFill>
                    <a:latin typeface="Arial"/>
                  </a:rPr>
                  <a:t>***</a:t>
                </a:r>
                <a:endParaRPr lang="en-GB" sz="800" dirty="0">
                  <a:solidFill>
                    <a:srgbClr val="515151"/>
                  </a:solidFill>
                  <a:latin typeface="Arial"/>
                </a:endParaRPr>
              </a:p>
            </p:txBody>
          </p:sp>
        </p:grpSp>
        <p:sp>
          <p:nvSpPr>
            <p:cNvPr id="204" name="Textfeld 203"/>
            <p:cNvSpPr txBox="1"/>
            <p:nvPr/>
          </p:nvSpPr>
          <p:spPr>
            <a:xfrm>
              <a:off x="631378" y="1461386"/>
              <a:ext cx="292822" cy="286553"/>
            </a:xfrm>
            <a:prstGeom prst="rect">
              <a:avLst/>
            </a:prstGeom>
            <a:noFill/>
          </p:spPr>
          <p:txBody>
            <a:bodyPr wrap="none" rtlCol="0">
              <a:spAutoFit/>
            </a:bodyPr>
            <a:lstStyle/>
            <a:p>
              <a:pPr defTabSz="727272"/>
              <a:r>
                <a:rPr lang="de-DE" sz="1400" b="1" dirty="0">
                  <a:solidFill>
                    <a:srgbClr val="515151"/>
                  </a:solidFill>
                  <a:latin typeface="Arial"/>
                </a:rPr>
                <a:t>A</a:t>
              </a:r>
            </a:p>
          </p:txBody>
        </p:sp>
      </p:grpSp>
      <p:grpSp>
        <p:nvGrpSpPr>
          <p:cNvPr id="262" name="Gruppieren 261"/>
          <p:cNvGrpSpPr/>
          <p:nvPr/>
        </p:nvGrpSpPr>
        <p:grpSpPr>
          <a:xfrm>
            <a:off x="8256638" y="2377086"/>
            <a:ext cx="3782546" cy="2392670"/>
            <a:chOff x="616552" y="3736500"/>
            <a:chExt cx="3521707" cy="2227676"/>
          </a:xfrm>
        </p:grpSpPr>
        <p:grpSp>
          <p:nvGrpSpPr>
            <p:cNvPr id="263" name="Gruppieren 262"/>
            <p:cNvGrpSpPr/>
            <p:nvPr/>
          </p:nvGrpSpPr>
          <p:grpSpPr>
            <a:xfrm>
              <a:off x="616552" y="3766100"/>
              <a:ext cx="3521707" cy="2198076"/>
              <a:chOff x="616552" y="3288325"/>
              <a:chExt cx="3521707" cy="2198076"/>
            </a:xfrm>
          </p:grpSpPr>
          <p:graphicFrame>
            <p:nvGraphicFramePr>
              <p:cNvPr id="265" name="Diagramm 264">
                <a:extLst>
                  <a:ext uri="{FF2B5EF4-FFF2-40B4-BE49-F238E27FC236}">
                    <a16:creationId xmlns:a16="http://schemas.microsoft.com/office/drawing/2014/main" id="{0F157907-D34D-40DB-9DC3-6E47BB2DC036}"/>
                  </a:ext>
                </a:extLst>
              </p:cNvPr>
              <p:cNvGraphicFramePr/>
              <p:nvPr>
                <p:extLst>
                  <p:ext uri="{D42A27DB-BD31-4B8C-83A1-F6EECF244321}">
                    <p14:modId xmlns:p14="http://schemas.microsoft.com/office/powerpoint/2010/main" val="2514927661"/>
                  </p:ext>
                </p:extLst>
              </p:nvPr>
            </p:nvGraphicFramePr>
            <p:xfrm>
              <a:off x="616552" y="3288325"/>
              <a:ext cx="3521707" cy="2198076"/>
            </p:xfrm>
            <a:graphic>
              <a:graphicData uri="http://schemas.openxmlformats.org/drawingml/2006/chart">
                <c:chart xmlns:c="http://schemas.openxmlformats.org/drawingml/2006/chart" xmlns:r="http://schemas.openxmlformats.org/officeDocument/2006/relationships" r:id="rId4"/>
              </a:graphicData>
            </a:graphic>
          </p:graphicFrame>
          <p:grpSp>
            <p:nvGrpSpPr>
              <p:cNvPr id="266" name="Gruppieren 265"/>
              <p:cNvGrpSpPr/>
              <p:nvPr/>
            </p:nvGrpSpPr>
            <p:grpSpPr>
              <a:xfrm>
                <a:off x="1701638" y="4717124"/>
                <a:ext cx="1259870" cy="376686"/>
                <a:chOff x="5101322" y="2460431"/>
                <a:chExt cx="1259870" cy="376686"/>
              </a:xfrm>
            </p:grpSpPr>
            <p:sp>
              <p:nvSpPr>
                <p:cNvPr id="288" name="Rechteck 287"/>
                <p:cNvSpPr/>
                <p:nvPr/>
              </p:nvSpPr>
              <p:spPr bwMode="auto">
                <a:xfrm>
                  <a:off x="5101322" y="2594428"/>
                  <a:ext cx="835535" cy="242689"/>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r>
                    <a:rPr lang="de-DE" sz="1200" dirty="0">
                      <a:solidFill>
                        <a:srgbClr val="515151"/>
                      </a:solidFill>
                      <a:latin typeface="Arial" pitchFamily="34" charset="0"/>
                    </a:rPr>
                    <a:t>Dmab</a:t>
                  </a:r>
                </a:p>
              </p:txBody>
            </p:sp>
            <p:grpSp>
              <p:nvGrpSpPr>
                <p:cNvPr id="289" name="Gruppieren 288"/>
                <p:cNvGrpSpPr/>
                <p:nvPr/>
              </p:nvGrpSpPr>
              <p:grpSpPr>
                <a:xfrm>
                  <a:off x="5989437" y="2460431"/>
                  <a:ext cx="371755" cy="376686"/>
                  <a:chOff x="5989437" y="2460431"/>
                  <a:chExt cx="371755" cy="376686"/>
                </a:xfrm>
              </p:grpSpPr>
              <p:sp>
                <p:nvSpPr>
                  <p:cNvPr id="290" name="Rechteck 289"/>
                  <p:cNvSpPr/>
                  <p:nvPr/>
                </p:nvSpPr>
                <p:spPr bwMode="auto">
                  <a:xfrm>
                    <a:off x="5989437" y="2594428"/>
                    <a:ext cx="371755" cy="242689"/>
                  </a:xfrm>
                  <a:prstGeom prst="rect">
                    <a:avLst/>
                  </a:prstGeom>
                  <a:solidFill>
                    <a:schemeClr val="bg1"/>
                  </a:solidFill>
                  <a:ln w="19050" cap="flat" cmpd="sng" algn="ctr">
                    <a:solidFill>
                      <a:schemeClr val="accent1"/>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r>
                      <a:rPr lang="de-DE" sz="1200" dirty="0">
                        <a:solidFill>
                          <a:srgbClr val="515151"/>
                        </a:solidFill>
                        <a:latin typeface="Arial" pitchFamily="34" charset="0"/>
                      </a:rPr>
                      <a:t>Zol</a:t>
                    </a:r>
                  </a:p>
                </p:txBody>
              </p:sp>
              <p:sp>
                <p:nvSpPr>
                  <p:cNvPr id="291" name="Gleichschenkliges Dreieck 290"/>
                  <p:cNvSpPr/>
                  <p:nvPr/>
                </p:nvSpPr>
                <p:spPr bwMode="auto">
                  <a:xfrm>
                    <a:off x="6111132" y="2460431"/>
                    <a:ext cx="128365" cy="133997"/>
                  </a:xfrm>
                  <a:prstGeom prst="triangle">
                    <a:avLst/>
                  </a:prstGeom>
                  <a:solidFill>
                    <a:schemeClr val="accent1"/>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sp>
            <p:nvSpPr>
              <p:cNvPr id="267" name="Textfeld 266">
                <a:extLst>
                  <a:ext uri="{FF2B5EF4-FFF2-40B4-BE49-F238E27FC236}">
                    <a16:creationId xmlns:a16="http://schemas.microsoft.com/office/drawing/2014/main" id="{FF66D40A-2AC5-4D6C-80F5-B2F4D33EFD01}"/>
                  </a:ext>
                </a:extLst>
              </p:cNvPr>
              <p:cNvSpPr txBox="1"/>
              <p:nvPr/>
            </p:nvSpPr>
            <p:spPr>
              <a:xfrm>
                <a:off x="2342095" y="4029736"/>
                <a:ext cx="442584" cy="157604"/>
              </a:xfrm>
              <a:prstGeom prst="rect">
                <a:avLst/>
              </a:prstGeom>
              <a:noFill/>
            </p:spPr>
            <p:txBody>
              <a:bodyPr wrap="square" lIns="0" tIns="0" rIns="0" bIns="0" rtlCol="0">
                <a:spAutoFit/>
              </a:bodyPr>
              <a:lstStyle/>
              <a:p>
                <a:pPr algn="ctr" defTabSz="727272"/>
                <a:r>
                  <a:rPr lang="de-DE" sz="1100" dirty="0">
                    <a:solidFill>
                      <a:srgbClr val="515151"/>
                    </a:solidFill>
                    <a:latin typeface="Arial"/>
                  </a:rPr>
                  <a:t>+3,5 %</a:t>
                </a:r>
                <a:endParaRPr lang="en-GB" sz="1100" dirty="0">
                  <a:solidFill>
                    <a:srgbClr val="515151"/>
                  </a:solidFill>
                  <a:latin typeface="Arial"/>
                </a:endParaRPr>
              </a:p>
            </p:txBody>
          </p:sp>
          <p:sp>
            <p:nvSpPr>
              <p:cNvPr id="268" name="Textfeld 267">
                <a:extLst>
                  <a:ext uri="{FF2B5EF4-FFF2-40B4-BE49-F238E27FC236}">
                    <a16:creationId xmlns:a16="http://schemas.microsoft.com/office/drawing/2014/main" id="{118B88D4-C1FE-45BC-956B-A48B45E480A1}"/>
                  </a:ext>
                </a:extLst>
              </p:cNvPr>
              <p:cNvSpPr txBox="1"/>
              <p:nvPr/>
            </p:nvSpPr>
            <p:spPr>
              <a:xfrm>
                <a:off x="3170637" y="4166851"/>
                <a:ext cx="444899" cy="157604"/>
              </a:xfrm>
              <a:prstGeom prst="rect">
                <a:avLst/>
              </a:prstGeom>
              <a:noFill/>
            </p:spPr>
            <p:txBody>
              <a:bodyPr wrap="square" lIns="0" tIns="0" rIns="0" bIns="0" rtlCol="0">
                <a:spAutoFit/>
              </a:bodyPr>
              <a:lstStyle/>
              <a:p>
                <a:pPr algn="ctr" defTabSz="727272"/>
                <a:r>
                  <a:rPr lang="de-DE" sz="1100" dirty="0">
                    <a:solidFill>
                      <a:srgbClr val="515151"/>
                    </a:solidFill>
                    <a:latin typeface="Arial"/>
                  </a:rPr>
                  <a:t>-1,5 %</a:t>
                </a:r>
                <a:endParaRPr lang="en-GB" sz="1100" dirty="0">
                  <a:solidFill>
                    <a:srgbClr val="515151"/>
                  </a:solidFill>
                  <a:latin typeface="Arial"/>
                </a:endParaRPr>
              </a:p>
            </p:txBody>
          </p:sp>
          <p:grpSp>
            <p:nvGrpSpPr>
              <p:cNvPr id="269" name="Gruppieren 268"/>
              <p:cNvGrpSpPr/>
              <p:nvPr/>
            </p:nvGrpSpPr>
            <p:grpSpPr>
              <a:xfrm>
                <a:off x="3622913" y="4317178"/>
                <a:ext cx="171926" cy="225665"/>
                <a:chOff x="2393343" y="4329485"/>
                <a:chExt cx="166977" cy="683812"/>
              </a:xfrm>
            </p:grpSpPr>
            <p:cxnSp>
              <p:nvCxnSpPr>
                <p:cNvPr id="285" name="Gerader Verbinder 284"/>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86" name="Gerader Verbinder 285"/>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87" name="Gerader Verbinder 286"/>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70" name="Freihandform 269"/>
              <p:cNvSpPr/>
              <p:nvPr/>
            </p:nvSpPr>
            <p:spPr bwMode="auto">
              <a:xfrm>
                <a:off x="1693294" y="4356318"/>
                <a:ext cx="1726017" cy="408879"/>
              </a:xfrm>
              <a:custGeom>
                <a:avLst/>
                <a:gdLst>
                  <a:gd name="connsiteX0" fmla="*/ 0 w 1720343"/>
                  <a:gd name="connsiteY0" fmla="*/ 587161 h 587161"/>
                  <a:gd name="connsiteX1" fmla="*/ 856432 w 1720343"/>
                  <a:gd name="connsiteY1" fmla="*/ 0 h 587161"/>
                  <a:gd name="connsiteX2" fmla="*/ 1720343 w 1720343"/>
                  <a:gd name="connsiteY2" fmla="*/ 295451 h 587161"/>
                  <a:gd name="connsiteX0" fmla="*/ 0 w 1715989"/>
                  <a:gd name="connsiteY0" fmla="*/ 587161 h 587161"/>
                  <a:gd name="connsiteX1" fmla="*/ 856432 w 1715989"/>
                  <a:gd name="connsiteY1" fmla="*/ 0 h 587161"/>
                  <a:gd name="connsiteX2" fmla="*/ 1715989 w 1715989"/>
                  <a:gd name="connsiteY2" fmla="*/ 201400 h 587161"/>
                  <a:gd name="connsiteX0" fmla="*/ 0 w 1715989"/>
                  <a:gd name="connsiteY0" fmla="*/ 590732 h 590732"/>
                  <a:gd name="connsiteX1" fmla="*/ 871672 w 1715989"/>
                  <a:gd name="connsiteY1" fmla="*/ 0 h 590732"/>
                  <a:gd name="connsiteX2" fmla="*/ 1715989 w 1715989"/>
                  <a:gd name="connsiteY2" fmla="*/ 204971 h 590732"/>
                  <a:gd name="connsiteX0" fmla="*/ 0 w 1733406"/>
                  <a:gd name="connsiteY0" fmla="*/ 594304 h 594304"/>
                  <a:gd name="connsiteX1" fmla="*/ 889089 w 1733406"/>
                  <a:gd name="connsiteY1" fmla="*/ 0 h 594304"/>
                  <a:gd name="connsiteX2" fmla="*/ 1733406 w 1733406"/>
                  <a:gd name="connsiteY2" fmla="*/ 204971 h 594304"/>
                  <a:gd name="connsiteX0" fmla="*/ 0 w 1733406"/>
                  <a:gd name="connsiteY0" fmla="*/ 389333 h 389333"/>
                  <a:gd name="connsiteX1" fmla="*/ 874311 w 1733406"/>
                  <a:gd name="connsiteY1" fmla="*/ 165748 h 389333"/>
                  <a:gd name="connsiteX2" fmla="*/ 1733406 w 1733406"/>
                  <a:gd name="connsiteY2" fmla="*/ 0 h 389333"/>
                  <a:gd name="connsiteX0" fmla="*/ 0 w 1726017"/>
                  <a:gd name="connsiteY0" fmla="*/ 223585 h 223585"/>
                  <a:gd name="connsiteX1" fmla="*/ 874311 w 1726017"/>
                  <a:gd name="connsiteY1" fmla="*/ 0 h 223585"/>
                  <a:gd name="connsiteX2" fmla="*/ 1726017 w 1726017"/>
                  <a:gd name="connsiteY2" fmla="*/ 88805 h 223585"/>
                </a:gdLst>
                <a:ahLst/>
                <a:cxnLst>
                  <a:cxn ang="0">
                    <a:pos x="connsiteX0" y="connsiteY0"/>
                  </a:cxn>
                  <a:cxn ang="0">
                    <a:pos x="connsiteX1" y="connsiteY1"/>
                  </a:cxn>
                  <a:cxn ang="0">
                    <a:pos x="connsiteX2" y="connsiteY2"/>
                  </a:cxn>
                </a:cxnLst>
                <a:rect l="l" t="t" r="r" b="b"/>
                <a:pathLst>
                  <a:path w="1726017" h="223585">
                    <a:moveTo>
                      <a:pt x="0" y="223585"/>
                    </a:moveTo>
                    <a:lnTo>
                      <a:pt x="874311" y="0"/>
                    </a:lnTo>
                    <a:lnTo>
                      <a:pt x="1726017" y="88805"/>
                    </a:lnTo>
                  </a:path>
                </a:pathLst>
              </a:custGeom>
              <a:noFill/>
              <a:ln w="19050" cap="flat" cmpd="sng" algn="ctr">
                <a:solidFill>
                  <a:srgbClr val="515151"/>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sp>
            <p:nvSpPr>
              <p:cNvPr id="271" name="Ellipse 270"/>
              <p:cNvSpPr/>
              <p:nvPr/>
            </p:nvSpPr>
            <p:spPr bwMode="auto">
              <a:xfrm>
                <a:off x="1649398" y="4717124"/>
                <a:ext cx="90000" cy="90000"/>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14545" tIns="14545" rIns="14545" bIns="14545" numCol="1" spcCol="0" rtlCol="0" fromWordArt="0" anchor="ctr" anchorCtr="0" forceAA="0" compatLnSpc="1">
                <a:prstTxWarp prst="textNoShape">
                  <a:avLst/>
                </a:prstTxWarp>
                <a:noAutofit/>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nvGrpSpPr>
              <p:cNvPr id="272" name="Gruppieren 271"/>
              <p:cNvGrpSpPr/>
              <p:nvPr/>
            </p:nvGrpSpPr>
            <p:grpSpPr>
              <a:xfrm>
                <a:off x="3369310" y="4402430"/>
                <a:ext cx="104502" cy="241613"/>
                <a:chOff x="3369310" y="1672478"/>
                <a:chExt cx="104502" cy="228554"/>
              </a:xfrm>
            </p:grpSpPr>
            <p:grpSp>
              <p:nvGrpSpPr>
                <p:cNvPr id="280" name="Gruppieren 279"/>
                <p:cNvGrpSpPr/>
                <p:nvPr/>
              </p:nvGrpSpPr>
              <p:grpSpPr>
                <a:xfrm>
                  <a:off x="3372172" y="1672478"/>
                  <a:ext cx="98779" cy="228554"/>
                  <a:chOff x="2393343" y="4329485"/>
                  <a:chExt cx="166977" cy="683812"/>
                </a:xfrm>
              </p:grpSpPr>
              <p:cxnSp>
                <p:nvCxnSpPr>
                  <p:cNvPr id="282" name="Gerader Verbinder 281"/>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83" name="Gerader Verbinder 282"/>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84" name="Gerader Verbinder 283"/>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81" name="Gleichschenkliges Dreieck 280"/>
                <p:cNvSpPr/>
                <p:nvPr/>
              </p:nvSpPr>
              <p:spPr bwMode="auto">
                <a:xfrm>
                  <a:off x="3369310" y="1728011"/>
                  <a:ext cx="104502" cy="91627"/>
                </a:xfrm>
                <a:prstGeom prst="triangle">
                  <a:avLst/>
                </a:prstGeom>
                <a:solidFill>
                  <a:schemeClr val="accent1"/>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nvGrpSpPr>
              <p:cNvPr id="273" name="Gruppieren 272"/>
              <p:cNvGrpSpPr/>
              <p:nvPr/>
            </p:nvGrpSpPr>
            <p:grpSpPr>
              <a:xfrm>
                <a:off x="2518838" y="4260846"/>
                <a:ext cx="98779" cy="187605"/>
                <a:chOff x="2518838" y="1327685"/>
                <a:chExt cx="98779" cy="187605"/>
              </a:xfrm>
            </p:grpSpPr>
            <p:grpSp>
              <p:nvGrpSpPr>
                <p:cNvPr id="275" name="Gruppieren 274"/>
                <p:cNvGrpSpPr/>
                <p:nvPr/>
              </p:nvGrpSpPr>
              <p:grpSpPr>
                <a:xfrm>
                  <a:off x="2518838" y="1327685"/>
                  <a:ext cx="98779" cy="187605"/>
                  <a:chOff x="2393343" y="4329485"/>
                  <a:chExt cx="166977" cy="683812"/>
                </a:xfrm>
              </p:grpSpPr>
              <p:cxnSp>
                <p:nvCxnSpPr>
                  <p:cNvPr id="277" name="Gerader Verbinder 276"/>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78" name="Gerader Verbinder 277"/>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79" name="Gerader Verbinder 278"/>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76" name="Rechteck 275"/>
                <p:cNvSpPr/>
                <p:nvPr/>
              </p:nvSpPr>
              <p:spPr bwMode="auto">
                <a:xfrm>
                  <a:off x="2527125" y="1384017"/>
                  <a:ext cx="82204" cy="74940"/>
                </a:xfrm>
                <a:prstGeom prst="rect">
                  <a:avLst/>
                </a:prstGeom>
                <a:solidFill>
                  <a:schemeClr val="accent3"/>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sp>
            <p:nvSpPr>
              <p:cNvPr id="274" name="Textfeld 273">
                <a:extLst>
                  <a:ext uri="{FF2B5EF4-FFF2-40B4-BE49-F238E27FC236}">
                    <a16:creationId xmlns:a16="http://schemas.microsoft.com/office/drawing/2014/main" id="{FF66D40A-2AC5-4D6C-80F5-B2F4D33EFD01}"/>
                  </a:ext>
                </a:extLst>
              </p:cNvPr>
              <p:cNvSpPr txBox="1"/>
              <p:nvPr/>
            </p:nvSpPr>
            <p:spPr>
              <a:xfrm>
                <a:off x="3622263" y="4174240"/>
                <a:ext cx="174774" cy="114621"/>
              </a:xfrm>
              <a:prstGeom prst="rect">
                <a:avLst/>
              </a:prstGeom>
              <a:noFill/>
            </p:spPr>
            <p:txBody>
              <a:bodyPr wrap="square" lIns="0" tIns="0" rIns="0" bIns="0" rtlCol="0">
                <a:spAutoFit/>
              </a:bodyPr>
              <a:lstStyle/>
              <a:p>
                <a:pPr algn="ctr" defTabSz="727272"/>
                <a:r>
                  <a:rPr lang="de-DE" sz="800" dirty="0">
                    <a:solidFill>
                      <a:srgbClr val="515151"/>
                    </a:solidFill>
                    <a:latin typeface="Arial"/>
                  </a:rPr>
                  <a:t>**</a:t>
                </a:r>
                <a:endParaRPr lang="en-GB" sz="800" dirty="0">
                  <a:solidFill>
                    <a:srgbClr val="515151"/>
                  </a:solidFill>
                  <a:latin typeface="Arial"/>
                </a:endParaRPr>
              </a:p>
            </p:txBody>
          </p:sp>
        </p:grpSp>
        <p:sp>
          <p:nvSpPr>
            <p:cNvPr id="264" name="Textfeld 263"/>
            <p:cNvSpPr txBox="1"/>
            <p:nvPr/>
          </p:nvSpPr>
          <p:spPr>
            <a:xfrm>
              <a:off x="631378" y="3736500"/>
              <a:ext cx="292822" cy="286553"/>
            </a:xfrm>
            <a:prstGeom prst="rect">
              <a:avLst/>
            </a:prstGeom>
            <a:noFill/>
          </p:spPr>
          <p:txBody>
            <a:bodyPr wrap="none" rtlCol="0">
              <a:spAutoFit/>
            </a:bodyPr>
            <a:lstStyle/>
            <a:p>
              <a:pPr defTabSz="727272"/>
              <a:r>
                <a:rPr lang="de-DE" sz="1400" b="1" dirty="0">
                  <a:solidFill>
                    <a:srgbClr val="515151"/>
                  </a:solidFill>
                  <a:latin typeface="Arial"/>
                </a:rPr>
                <a:t>C</a:t>
              </a:r>
            </a:p>
          </p:txBody>
        </p:sp>
      </p:grpSp>
      <p:sp>
        <p:nvSpPr>
          <p:cNvPr id="102" name="Freihandform 11">
            <a:extLst>
              <a:ext uri="{FF2B5EF4-FFF2-40B4-BE49-F238E27FC236}">
                <a16:creationId xmlns:a16="http://schemas.microsoft.com/office/drawing/2014/main" id="{521C60C9-2C27-4614-A206-A40D2749638F}"/>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pPr defTabSz="727272"/>
            <a:r>
              <a:rPr lang="de-DE" sz="1600" dirty="0">
                <a:solidFill>
                  <a:srgbClr val="3B839F"/>
                </a:solidFill>
              </a:rPr>
              <a:t>Ergebnisse: 2/3 des BMD-Zuwachses wurden stabilisiert</a:t>
            </a:r>
          </a:p>
        </p:txBody>
      </p:sp>
      <p:grpSp>
        <p:nvGrpSpPr>
          <p:cNvPr id="2" name="Gruppieren 1">
            <a:extLst>
              <a:ext uri="{FF2B5EF4-FFF2-40B4-BE49-F238E27FC236}">
                <a16:creationId xmlns:a16="http://schemas.microsoft.com/office/drawing/2014/main" id="{81C325FA-F292-4251-AB24-238EC3B3731C}"/>
              </a:ext>
            </a:extLst>
          </p:cNvPr>
          <p:cNvGrpSpPr/>
          <p:nvPr/>
        </p:nvGrpSpPr>
        <p:grpSpPr>
          <a:xfrm>
            <a:off x="4456609" y="2333720"/>
            <a:ext cx="3782546" cy="2506894"/>
            <a:chOff x="4456609" y="2639076"/>
            <a:chExt cx="3782546" cy="2506894"/>
          </a:xfrm>
        </p:grpSpPr>
        <p:sp>
          <p:nvSpPr>
            <p:cNvPr id="233" name="Textfeld 232">
              <a:extLst>
                <a:ext uri="{FF2B5EF4-FFF2-40B4-BE49-F238E27FC236}">
                  <a16:creationId xmlns:a16="http://schemas.microsoft.com/office/drawing/2014/main" id="{FF66D40A-2AC5-4D6C-80F5-B2F4D33EFD01}"/>
                </a:ext>
              </a:extLst>
            </p:cNvPr>
            <p:cNvSpPr txBox="1"/>
            <p:nvPr/>
          </p:nvSpPr>
          <p:spPr>
            <a:xfrm>
              <a:off x="6315155" y="3491282"/>
              <a:ext cx="475364" cy="169277"/>
            </a:xfrm>
            <a:prstGeom prst="rect">
              <a:avLst/>
            </a:prstGeom>
            <a:noFill/>
          </p:spPr>
          <p:txBody>
            <a:bodyPr wrap="square" lIns="0" tIns="0" rIns="0" bIns="0" rtlCol="0">
              <a:spAutoFit/>
            </a:bodyPr>
            <a:lstStyle/>
            <a:p>
              <a:pPr algn="ctr" defTabSz="727272"/>
              <a:r>
                <a:rPr lang="de-DE" sz="1100" dirty="0">
                  <a:solidFill>
                    <a:srgbClr val="515151"/>
                  </a:solidFill>
                  <a:latin typeface="Arial"/>
                </a:rPr>
                <a:t>+4,6 %</a:t>
              </a:r>
              <a:endParaRPr lang="en-GB" sz="1100" dirty="0">
                <a:solidFill>
                  <a:srgbClr val="515151"/>
                </a:solidFill>
                <a:latin typeface="Arial"/>
              </a:endParaRPr>
            </a:p>
          </p:txBody>
        </p:sp>
        <p:graphicFrame>
          <p:nvGraphicFramePr>
            <p:cNvPr id="235" name="Diagramm 234">
              <a:extLst>
                <a:ext uri="{FF2B5EF4-FFF2-40B4-BE49-F238E27FC236}">
                  <a16:creationId xmlns:a16="http://schemas.microsoft.com/office/drawing/2014/main" id="{0F157907-D34D-40DB-9DC3-6E47BB2DC036}"/>
                </a:ext>
              </a:extLst>
            </p:cNvPr>
            <p:cNvGraphicFramePr/>
            <p:nvPr>
              <p:extLst>
                <p:ext uri="{D42A27DB-BD31-4B8C-83A1-F6EECF244321}">
                  <p14:modId xmlns:p14="http://schemas.microsoft.com/office/powerpoint/2010/main" val="779694288"/>
                </p:ext>
              </p:extLst>
            </p:nvPr>
          </p:nvGraphicFramePr>
          <p:xfrm>
            <a:off x="4456609" y="2785092"/>
            <a:ext cx="3782546" cy="2360878"/>
          </p:xfrm>
          <a:graphic>
            <a:graphicData uri="http://schemas.openxmlformats.org/drawingml/2006/chart">
              <c:chart xmlns:c="http://schemas.openxmlformats.org/drawingml/2006/chart" xmlns:r="http://schemas.openxmlformats.org/officeDocument/2006/relationships" r:id="rId5"/>
            </a:graphicData>
          </a:graphic>
        </p:graphicFrame>
        <p:grpSp>
          <p:nvGrpSpPr>
            <p:cNvPr id="236" name="Gruppieren 235"/>
            <p:cNvGrpSpPr/>
            <p:nvPr/>
          </p:nvGrpSpPr>
          <p:grpSpPr>
            <a:xfrm>
              <a:off x="7632721" y="3794018"/>
              <a:ext cx="184660" cy="302135"/>
              <a:chOff x="2393343" y="4329485"/>
              <a:chExt cx="166977" cy="683812"/>
            </a:xfrm>
          </p:grpSpPr>
          <p:cxnSp>
            <p:nvCxnSpPr>
              <p:cNvPr id="259" name="Gerader Verbinder 258"/>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60" name="Gerader Verbinder 259"/>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61" name="Gerader Verbinder 260"/>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grpSp>
          <p:nvGrpSpPr>
            <p:cNvPr id="237" name="Gruppieren 236"/>
            <p:cNvGrpSpPr/>
            <p:nvPr/>
          </p:nvGrpSpPr>
          <p:grpSpPr>
            <a:xfrm>
              <a:off x="5582322" y="3718885"/>
              <a:ext cx="1943173" cy="697497"/>
              <a:chOff x="5107476" y="1901032"/>
              <a:chExt cx="1809175" cy="649399"/>
            </a:xfrm>
          </p:grpSpPr>
          <p:sp>
            <p:nvSpPr>
              <p:cNvPr id="245" name="Freihandform 244"/>
              <p:cNvSpPr/>
              <p:nvPr/>
            </p:nvSpPr>
            <p:spPr bwMode="auto">
              <a:xfrm>
                <a:off x="5153551" y="1981206"/>
                <a:ext cx="1720343" cy="520766"/>
              </a:xfrm>
              <a:custGeom>
                <a:avLst/>
                <a:gdLst>
                  <a:gd name="connsiteX0" fmla="*/ 0 w 1720343"/>
                  <a:gd name="connsiteY0" fmla="*/ 587161 h 587161"/>
                  <a:gd name="connsiteX1" fmla="*/ 856432 w 1720343"/>
                  <a:gd name="connsiteY1" fmla="*/ 0 h 587161"/>
                  <a:gd name="connsiteX2" fmla="*/ 1720343 w 1720343"/>
                  <a:gd name="connsiteY2" fmla="*/ 295451 h 587161"/>
                </a:gdLst>
                <a:ahLst/>
                <a:cxnLst>
                  <a:cxn ang="0">
                    <a:pos x="connsiteX0" y="connsiteY0"/>
                  </a:cxn>
                  <a:cxn ang="0">
                    <a:pos x="connsiteX1" y="connsiteY1"/>
                  </a:cxn>
                  <a:cxn ang="0">
                    <a:pos x="connsiteX2" y="connsiteY2"/>
                  </a:cxn>
                </a:cxnLst>
                <a:rect l="l" t="t" r="r" b="b"/>
                <a:pathLst>
                  <a:path w="1720343" h="587161">
                    <a:moveTo>
                      <a:pt x="0" y="587161"/>
                    </a:moveTo>
                    <a:lnTo>
                      <a:pt x="856432" y="0"/>
                    </a:lnTo>
                    <a:lnTo>
                      <a:pt x="1720343" y="295451"/>
                    </a:lnTo>
                  </a:path>
                </a:pathLst>
              </a:custGeom>
              <a:noFill/>
              <a:ln w="19050" cap="flat" cmpd="sng" algn="ctr">
                <a:solidFill>
                  <a:srgbClr val="515151"/>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sp>
            <p:nvSpPr>
              <p:cNvPr id="246" name="Ellipse 245"/>
              <p:cNvSpPr/>
              <p:nvPr/>
            </p:nvSpPr>
            <p:spPr bwMode="auto">
              <a:xfrm>
                <a:off x="5107476" y="2460431"/>
                <a:ext cx="90000" cy="90000"/>
              </a:xfrm>
              <a:prstGeom prst="ellipse">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14545" tIns="14545" rIns="14545" bIns="14545" numCol="1" spcCol="0" rtlCol="0" fromWordArt="0" anchor="ctr" anchorCtr="0" forceAA="0" compatLnSpc="1">
                <a:prstTxWarp prst="textNoShape">
                  <a:avLst/>
                </a:prstTxWarp>
                <a:noAutofit/>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nvGrpSpPr>
              <p:cNvPr id="247" name="Gruppieren 246"/>
              <p:cNvGrpSpPr/>
              <p:nvPr/>
            </p:nvGrpSpPr>
            <p:grpSpPr>
              <a:xfrm>
                <a:off x="6812149" y="2155597"/>
                <a:ext cx="104502" cy="172045"/>
                <a:chOff x="6812149" y="2293977"/>
                <a:chExt cx="104502" cy="172045"/>
              </a:xfrm>
            </p:grpSpPr>
            <p:grpSp>
              <p:nvGrpSpPr>
                <p:cNvPr id="254" name="Gruppieren 253"/>
                <p:cNvGrpSpPr/>
                <p:nvPr/>
              </p:nvGrpSpPr>
              <p:grpSpPr>
                <a:xfrm>
                  <a:off x="6815011" y="2293977"/>
                  <a:ext cx="98779" cy="172045"/>
                  <a:chOff x="2393343" y="4329485"/>
                  <a:chExt cx="166977" cy="683812"/>
                </a:xfrm>
              </p:grpSpPr>
              <p:cxnSp>
                <p:nvCxnSpPr>
                  <p:cNvPr id="256" name="Gerader Verbinder 255"/>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57" name="Gerader Verbinder 256"/>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58" name="Gerader Verbinder 257"/>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55" name="Gleichschenkliges Dreieck 254"/>
                <p:cNvSpPr/>
                <p:nvPr/>
              </p:nvSpPr>
              <p:spPr bwMode="auto">
                <a:xfrm>
                  <a:off x="6812149" y="2334186"/>
                  <a:ext cx="104502" cy="91627"/>
                </a:xfrm>
                <a:prstGeom prst="triangle">
                  <a:avLst/>
                </a:prstGeom>
                <a:solidFill>
                  <a:schemeClr val="accent1"/>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nvGrpSpPr>
              <p:cNvPr id="248" name="Gruppieren 247"/>
              <p:cNvGrpSpPr/>
              <p:nvPr/>
            </p:nvGrpSpPr>
            <p:grpSpPr>
              <a:xfrm>
                <a:off x="5961677" y="1901032"/>
                <a:ext cx="98779" cy="144382"/>
                <a:chOff x="5961677" y="2022582"/>
                <a:chExt cx="98779" cy="144382"/>
              </a:xfrm>
            </p:grpSpPr>
            <p:grpSp>
              <p:nvGrpSpPr>
                <p:cNvPr id="249" name="Gruppieren 248"/>
                <p:cNvGrpSpPr/>
                <p:nvPr/>
              </p:nvGrpSpPr>
              <p:grpSpPr>
                <a:xfrm>
                  <a:off x="5961677" y="2022582"/>
                  <a:ext cx="98779" cy="144382"/>
                  <a:chOff x="2393343" y="4329485"/>
                  <a:chExt cx="166977" cy="683812"/>
                </a:xfrm>
              </p:grpSpPr>
              <p:cxnSp>
                <p:nvCxnSpPr>
                  <p:cNvPr id="251" name="Gerader Verbinder 250"/>
                  <p:cNvCxnSpPr/>
                  <p:nvPr/>
                </p:nvCxnSpPr>
                <p:spPr bwMode="auto">
                  <a:xfrm>
                    <a:off x="2476831" y="4329485"/>
                    <a:ext cx="0" cy="683812"/>
                  </a:xfrm>
                  <a:prstGeom prst="line">
                    <a:avLst/>
                  </a:prstGeom>
                  <a:noFill/>
                  <a:ln w="19050" cap="flat" cmpd="sng" algn="ctr">
                    <a:solidFill>
                      <a:srgbClr val="515151"/>
                    </a:solidFill>
                    <a:prstDash val="solid"/>
                    <a:round/>
                    <a:headEnd type="none" w="med" len="med"/>
                    <a:tailEnd type="none" w="med" len="med"/>
                  </a:ln>
                  <a:effectLst/>
                </p:spPr>
              </p:cxnSp>
              <p:cxnSp>
                <p:nvCxnSpPr>
                  <p:cNvPr id="252" name="Gerader Verbinder 251"/>
                  <p:cNvCxnSpPr/>
                  <p:nvPr/>
                </p:nvCxnSpPr>
                <p:spPr bwMode="auto">
                  <a:xfrm>
                    <a:off x="2393343" y="5013297"/>
                    <a:ext cx="166977" cy="0"/>
                  </a:xfrm>
                  <a:prstGeom prst="line">
                    <a:avLst/>
                  </a:prstGeom>
                  <a:noFill/>
                  <a:ln w="19050" cap="flat" cmpd="sng" algn="ctr">
                    <a:solidFill>
                      <a:srgbClr val="515151"/>
                    </a:solidFill>
                    <a:prstDash val="solid"/>
                    <a:round/>
                    <a:headEnd type="none" w="med" len="med"/>
                    <a:tailEnd type="none" w="med" len="med"/>
                  </a:ln>
                  <a:effectLst/>
                </p:spPr>
              </p:cxnSp>
              <p:cxnSp>
                <p:nvCxnSpPr>
                  <p:cNvPr id="253" name="Gerader Verbinder 252"/>
                  <p:cNvCxnSpPr/>
                  <p:nvPr/>
                </p:nvCxnSpPr>
                <p:spPr bwMode="auto">
                  <a:xfrm>
                    <a:off x="2393343" y="4329486"/>
                    <a:ext cx="166977" cy="0"/>
                  </a:xfrm>
                  <a:prstGeom prst="line">
                    <a:avLst/>
                  </a:prstGeom>
                  <a:noFill/>
                  <a:ln w="19050" cap="flat" cmpd="sng" algn="ctr">
                    <a:solidFill>
                      <a:srgbClr val="515151"/>
                    </a:solidFill>
                    <a:prstDash val="solid"/>
                    <a:round/>
                    <a:headEnd type="none" w="med" len="med"/>
                    <a:tailEnd type="none" w="med" len="med"/>
                  </a:ln>
                  <a:effectLst/>
                </p:spPr>
              </p:cxnSp>
            </p:grpSp>
            <p:sp>
              <p:nvSpPr>
                <p:cNvPr id="250" name="Rechteck 249"/>
                <p:cNvSpPr/>
                <p:nvPr/>
              </p:nvSpPr>
              <p:spPr bwMode="auto">
                <a:xfrm>
                  <a:off x="5969964" y="2057303"/>
                  <a:ext cx="82204" cy="74940"/>
                </a:xfrm>
                <a:prstGeom prst="rect">
                  <a:avLst/>
                </a:prstGeom>
                <a:solidFill>
                  <a:schemeClr val="accent3"/>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sp>
          <p:nvSpPr>
            <p:cNvPr id="238" name="Textfeld 237">
              <a:extLst>
                <a:ext uri="{FF2B5EF4-FFF2-40B4-BE49-F238E27FC236}">
                  <a16:creationId xmlns:a16="http://schemas.microsoft.com/office/drawing/2014/main" id="{FF66D40A-2AC5-4D6C-80F5-B2F4D33EFD01}"/>
                </a:ext>
              </a:extLst>
            </p:cNvPr>
            <p:cNvSpPr txBox="1"/>
            <p:nvPr/>
          </p:nvSpPr>
          <p:spPr>
            <a:xfrm>
              <a:off x="7632023" y="3628729"/>
              <a:ext cx="187719" cy="123110"/>
            </a:xfrm>
            <a:prstGeom prst="rect">
              <a:avLst/>
            </a:prstGeom>
            <a:noFill/>
          </p:spPr>
          <p:txBody>
            <a:bodyPr wrap="square" lIns="0" tIns="0" rIns="0" bIns="0" rtlCol="0">
              <a:spAutoFit/>
            </a:bodyPr>
            <a:lstStyle/>
            <a:p>
              <a:pPr algn="ctr" defTabSz="727272"/>
              <a:r>
                <a:rPr lang="de-DE" sz="800" dirty="0">
                  <a:solidFill>
                    <a:srgbClr val="515151"/>
                  </a:solidFill>
                  <a:latin typeface="Arial"/>
                </a:rPr>
                <a:t>***</a:t>
              </a:r>
              <a:endParaRPr lang="en-GB" sz="800" dirty="0">
                <a:solidFill>
                  <a:srgbClr val="515151"/>
                </a:solidFill>
                <a:latin typeface="Arial"/>
              </a:endParaRPr>
            </a:p>
          </p:txBody>
        </p:sp>
        <p:grpSp>
          <p:nvGrpSpPr>
            <p:cNvPr id="239" name="Gruppieren 238"/>
            <p:cNvGrpSpPr/>
            <p:nvPr/>
          </p:nvGrpSpPr>
          <p:grpSpPr>
            <a:xfrm>
              <a:off x="5622063" y="4319716"/>
              <a:ext cx="1353184" cy="404586"/>
              <a:chOff x="5101322" y="2460431"/>
              <a:chExt cx="1259870" cy="376686"/>
            </a:xfrm>
          </p:grpSpPr>
          <p:sp>
            <p:nvSpPr>
              <p:cNvPr id="241" name="Rechteck 240"/>
              <p:cNvSpPr/>
              <p:nvPr/>
            </p:nvSpPr>
            <p:spPr bwMode="auto">
              <a:xfrm>
                <a:off x="5101322" y="2594428"/>
                <a:ext cx="835535" cy="242689"/>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r>
                  <a:rPr lang="de-DE" sz="1200" dirty="0">
                    <a:solidFill>
                      <a:srgbClr val="515151"/>
                    </a:solidFill>
                    <a:latin typeface="Arial" pitchFamily="34" charset="0"/>
                  </a:rPr>
                  <a:t>Dmab</a:t>
                </a:r>
              </a:p>
            </p:txBody>
          </p:sp>
          <p:grpSp>
            <p:nvGrpSpPr>
              <p:cNvPr id="242" name="Gruppieren 241"/>
              <p:cNvGrpSpPr/>
              <p:nvPr/>
            </p:nvGrpSpPr>
            <p:grpSpPr>
              <a:xfrm>
                <a:off x="5989437" y="2460431"/>
                <a:ext cx="371755" cy="376686"/>
                <a:chOff x="5989437" y="2460431"/>
                <a:chExt cx="371755" cy="376686"/>
              </a:xfrm>
            </p:grpSpPr>
            <p:sp>
              <p:nvSpPr>
                <p:cNvPr id="243" name="Rechteck 242"/>
                <p:cNvSpPr/>
                <p:nvPr/>
              </p:nvSpPr>
              <p:spPr bwMode="auto">
                <a:xfrm>
                  <a:off x="5989437" y="2594428"/>
                  <a:ext cx="371755" cy="242689"/>
                </a:xfrm>
                <a:prstGeom prst="rect">
                  <a:avLst/>
                </a:prstGeom>
                <a:solidFill>
                  <a:schemeClr val="bg1"/>
                </a:solidFill>
                <a:ln w="19050" cap="flat" cmpd="sng" algn="ctr">
                  <a:solidFill>
                    <a:schemeClr val="accent1"/>
                  </a:solid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r>
                    <a:rPr lang="de-DE" sz="1200" dirty="0">
                      <a:solidFill>
                        <a:srgbClr val="515151"/>
                      </a:solidFill>
                      <a:latin typeface="Arial" pitchFamily="34" charset="0"/>
                    </a:rPr>
                    <a:t>Zol</a:t>
                  </a:r>
                </a:p>
              </p:txBody>
            </p:sp>
            <p:sp>
              <p:nvSpPr>
                <p:cNvPr id="244" name="Gleichschenkliges Dreieck 243"/>
                <p:cNvSpPr/>
                <p:nvPr/>
              </p:nvSpPr>
              <p:spPr bwMode="auto">
                <a:xfrm>
                  <a:off x="6111132" y="2460431"/>
                  <a:ext cx="128365" cy="133997"/>
                </a:xfrm>
                <a:prstGeom prst="triangle">
                  <a:avLst/>
                </a:prstGeom>
                <a:solidFill>
                  <a:schemeClr val="accent1"/>
                </a:solidFill>
                <a:ln w="9525" cap="flat" cmpd="sng" algn="ctr">
                  <a:noFill/>
                  <a:prstDash val="solid"/>
                  <a:round/>
                  <a:headEnd type="none" w="med" len="med"/>
                  <a:tailEnd type="none" w="med" len="med"/>
                </a:ln>
                <a:effectLst/>
              </p:spPr>
              <p:txBody>
                <a:bodyPr vert="horz" wrap="none" lIns="14545" tIns="14545" rIns="14545" bIns="14545" numCol="1" rtlCol="0" anchor="ctr" anchorCtr="0" compatLnSpc="1">
                  <a:prstTxWarp prst="textNoShape">
                    <a:avLst/>
                  </a:prstTxWarp>
                </a:bodyPr>
                <a:lstStyle/>
                <a:p>
                  <a:pPr algn="ctr" defTabSz="727272" fontAlgn="base">
                    <a:spcBef>
                      <a:spcPct val="0"/>
                    </a:spcBef>
                    <a:spcAft>
                      <a:spcPct val="0"/>
                    </a:spcAft>
                  </a:pPr>
                  <a:endParaRPr lang="de-DE" sz="1600" dirty="0">
                    <a:solidFill>
                      <a:prstClr val="black"/>
                    </a:solidFill>
                    <a:latin typeface="Arial" pitchFamily="34" charset="0"/>
                  </a:endParaRPr>
                </a:p>
              </p:txBody>
            </p:sp>
          </p:grpSp>
        </p:grpSp>
        <p:sp>
          <p:nvSpPr>
            <p:cNvPr id="240" name="Textfeld 239"/>
            <p:cNvSpPr txBox="1"/>
            <p:nvPr/>
          </p:nvSpPr>
          <p:spPr>
            <a:xfrm>
              <a:off x="4509414" y="2639076"/>
              <a:ext cx="314510" cy="307777"/>
            </a:xfrm>
            <a:prstGeom prst="rect">
              <a:avLst/>
            </a:prstGeom>
            <a:noFill/>
          </p:spPr>
          <p:txBody>
            <a:bodyPr wrap="none" rtlCol="0">
              <a:spAutoFit/>
            </a:bodyPr>
            <a:lstStyle/>
            <a:p>
              <a:pPr defTabSz="727272"/>
              <a:r>
                <a:rPr lang="de-DE" sz="1400" b="1" dirty="0">
                  <a:solidFill>
                    <a:srgbClr val="515151"/>
                  </a:solidFill>
                  <a:latin typeface="Arial"/>
                </a:rPr>
                <a:t>B</a:t>
              </a:r>
            </a:p>
          </p:txBody>
        </p:sp>
        <p:sp>
          <p:nvSpPr>
            <p:cNvPr id="234" name="Textfeld 233">
              <a:extLst>
                <a:ext uri="{FF2B5EF4-FFF2-40B4-BE49-F238E27FC236}">
                  <a16:creationId xmlns:a16="http://schemas.microsoft.com/office/drawing/2014/main" id="{118B88D4-C1FE-45BC-956B-A48B45E480A1}"/>
                </a:ext>
              </a:extLst>
            </p:cNvPr>
            <p:cNvSpPr txBox="1"/>
            <p:nvPr/>
          </p:nvSpPr>
          <p:spPr>
            <a:xfrm>
              <a:off x="7231340" y="3801262"/>
              <a:ext cx="447785" cy="169277"/>
            </a:xfrm>
            <a:prstGeom prst="rect">
              <a:avLst/>
            </a:prstGeom>
            <a:noFill/>
          </p:spPr>
          <p:txBody>
            <a:bodyPr wrap="square" lIns="0" tIns="0" rIns="0" bIns="0" rtlCol="0">
              <a:spAutoFit/>
            </a:bodyPr>
            <a:lstStyle/>
            <a:p>
              <a:pPr algn="ctr" defTabSz="727272"/>
              <a:r>
                <a:rPr lang="de-DE" sz="1100" dirty="0">
                  <a:solidFill>
                    <a:srgbClr val="515151"/>
                  </a:solidFill>
                  <a:latin typeface="Arial"/>
                </a:rPr>
                <a:t>-2,2 %</a:t>
              </a:r>
              <a:endParaRPr lang="en-GB" sz="1100" dirty="0">
                <a:solidFill>
                  <a:srgbClr val="515151"/>
                </a:solidFill>
                <a:latin typeface="Arial"/>
              </a:endParaRPr>
            </a:p>
          </p:txBody>
        </p:sp>
      </p:grpSp>
    </p:spTree>
    <p:extLst>
      <p:ext uri="{BB962C8B-B14F-4D97-AF65-F5344CB8AC3E}">
        <p14:creationId xmlns:p14="http://schemas.microsoft.com/office/powerpoint/2010/main" val="290320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82E9-1757-4DE0-BB91-6A839696329F}"/>
              </a:ext>
            </a:extLst>
          </p:cNvPr>
          <p:cNvSpPr>
            <a:spLocks noGrp="1"/>
          </p:cNvSpPr>
          <p:nvPr>
            <p:ph type="title"/>
          </p:nvPr>
        </p:nvSpPr>
        <p:spPr/>
        <p:txBody>
          <a:bodyPr/>
          <a:lstStyle/>
          <a:p>
            <a:r>
              <a:rPr lang="de-AT" b="1" dirty="0"/>
              <a:t>Individuelle Langzeit- und Sequenztherapie nach Schmidmaier</a:t>
            </a:r>
            <a:endParaRPr lang="de-DE" b="1" dirty="0"/>
          </a:p>
        </p:txBody>
      </p:sp>
      <p:sp>
        <p:nvSpPr>
          <p:cNvPr id="4" name="Text Placeholder 3">
            <a:extLst>
              <a:ext uri="{FF2B5EF4-FFF2-40B4-BE49-F238E27FC236}">
                <a16:creationId xmlns:a16="http://schemas.microsoft.com/office/drawing/2014/main" id="{128B7D7C-A4BF-4593-8818-61D950DFCFCE}"/>
              </a:ext>
            </a:extLst>
          </p:cNvPr>
          <p:cNvSpPr>
            <a:spLocks noGrp="1"/>
          </p:cNvSpPr>
          <p:nvPr>
            <p:ph type="body" sz="quarter" idx="10"/>
          </p:nvPr>
        </p:nvSpPr>
        <p:spPr>
          <a:xfrm>
            <a:off x="661988" y="6617678"/>
            <a:ext cx="11131550" cy="173533"/>
          </a:xfrm>
        </p:spPr>
        <p:txBody>
          <a:bodyPr/>
          <a:lstStyle/>
          <a:p>
            <a:r>
              <a:rPr lang="de-AT" sz="800" dirty="0"/>
              <a:t>BP = Bisphosphonate; Dmab = Denosumab; i. v. = intravenös; o = oral; PTH = Parathormon; Romo = Romosozumab.</a:t>
            </a:r>
          </a:p>
          <a:p>
            <a:r>
              <a:rPr lang="de-AT" b="1" dirty="0">
                <a:solidFill>
                  <a:srgbClr val="3B839F"/>
                </a:solidFill>
              </a:rPr>
              <a:t>Geistiges Eigentum Prof. Dr. med. Ralf </a:t>
            </a:r>
            <a:r>
              <a:rPr lang="de-AT" b="1" dirty="0" err="1">
                <a:solidFill>
                  <a:srgbClr val="3B839F"/>
                </a:solidFill>
              </a:rPr>
              <a:t>Schmidmaier</a:t>
            </a:r>
            <a:r>
              <a:rPr lang="de-AT" b="1" dirty="0">
                <a:solidFill>
                  <a:srgbClr val="3B839F"/>
                </a:solidFill>
              </a:rPr>
              <a:t>; </a:t>
            </a:r>
            <a:r>
              <a:rPr lang="de-DE" b="1" i="1" dirty="0">
                <a:solidFill>
                  <a:srgbClr val="3B839F"/>
                </a:solidFill>
              </a:rPr>
              <a:t>Medizinische Klinik und Poliklinik IV, Klinikum der Universität München LMU</a:t>
            </a:r>
          </a:p>
        </p:txBody>
      </p:sp>
      <p:grpSp>
        <p:nvGrpSpPr>
          <p:cNvPr id="172" name="Gruppieren 171">
            <a:extLst>
              <a:ext uri="{FF2B5EF4-FFF2-40B4-BE49-F238E27FC236}">
                <a16:creationId xmlns:a16="http://schemas.microsoft.com/office/drawing/2014/main" id="{090665D0-A1CF-4DE9-811A-F5A36273F4CE}"/>
              </a:ext>
            </a:extLst>
          </p:cNvPr>
          <p:cNvGrpSpPr/>
          <p:nvPr/>
        </p:nvGrpSpPr>
        <p:grpSpPr>
          <a:xfrm>
            <a:off x="531210" y="1251592"/>
            <a:ext cx="10891520" cy="4681839"/>
            <a:chOff x="7230" y="1485337"/>
            <a:chExt cx="10891520" cy="4681839"/>
          </a:xfrm>
        </p:grpSpPr>
        <p:sp>
          <p:nvSpPr>
            <p:cNvPr id="11" name="Textfeld 10">
              <a:extLst>
                <a:ext uri="{FF2B5EF4-FFF2-40B4-BE49-F238E27FC236}">
                  <a16:creationId xmlns:a16="http://schemas.microsoft.com/office/drawing/2014/main" id="{5142B75A-3C08-48FE-98A1-7277E7A41E97}"/>
                </a:ext>
              </a:extLst>
            </p:cNvPr>
            <p:cNvSpPr txBox="1"/>
            <p:nvPr/>
          </p:nvSpPr>
          <p:spPr>
            <a:xfrm>
              <a:off x="9711880" y="2564506"/>
              <a:ext cx="1186870" cy="483159"/>
            </a:xfrm>
            <a:prstGeom prst="rect">
              <a:avLst/>
            </a:prstGeom>
            <a:solidFill>
              <a:srgbClr val="8AC8B5"/>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5–10 Jahre</a:t>
              </a:r>
            </a:p>
            <a:p>
              <a:pPr>
                <a:lnSpc>
                  <a:spcPct val="95000"/>
                </a:lnSpc>
              </a:pPr>
              <a:r>
                <a:rPr lang="de-DE" dirty="0">
                  <a:solidFill>
                    <a:schemeClr val="bg1"/>
                  </a:solidFill>
                </a:rPr>
                <a:t>Dmab</a:t>
              </a:r>
            </a:p>
          </p:txBody>
        </p:sp>
        <p:sp>
          <p:nvSpPr>
            <p:cNvPr id="12" name="Textfeld 11">
              <a:extLst>
                <a:ext uri="{FF2B5EF4-FFF2-40B4-BE49-F238E27FC236}">
                  <a16:creationId xmlns:a16="http://schemas.microsoft.com/office/drawing/2014/main" id="{E38687BC-1100-4924-A6B5-E0BAC9A53BB2}"/>
                </a:ext>
              </a:extLst>
            </p:cNvPr>
            <p:cNvSpPr txBox="1"/>
            <p:nvPr/>
          </p:nvSpPr>
          <p:spPr>
            <a:xfrm>
              <a:off x="9711880" y="5684017"/>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3–6 Jahre</a:t>
              </a:r>
            </a:p>
            <a:p>
              <a:pPr>
                <a:lnSpc>
                  <a:spcPct val="95000"/>
                </a:lnSpc>
              </a:pPr>
              <a:r>
                <a:rPr lang="de-DE" dirty="0"/>
                <a:t>i. v. BP</a:t>
              </a:r>
            </a:p>
          </p:txBody>
        </p:sp>
        <p:sp>
          <p:nvSpPr>
            <p:cNvPr id="13" name="Textfeld 12">
              <a:extLst>
                <a:ext uri="{FF2B5EF4-FFF2-40B4-BE49-F238E27FC236}">
                  <a16:creationId xmlns:a16="http://schemas.microsoft.com/office/drawing/2014/main" id="{FFA8168F-74C3-42A8-9161-A66D31D84D59}"/>
                </a:ext>
              </a:extLst>
            </p:cNvPr>
            <p:cNvSpPr txBox="1"/>
            <p:nvPr/>
          </p:nvSpPr>
          <p:spPr>
            <a:xfrm>
              <a:off x="8121065" y="2564506"/>
              <a:ext cx="1186870" cy="483159"/>
            </a:xfrm>
            <a:prstGeom prst="rect">
              <a:avLst/>
            </a:prstGeom>
            <a:solidFill>
              <a:srgbClr val="F7C7A7"/>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2 Jahre</a:t>
              </a:r>
            </a:p>
            <a:p>
              <a:pPr>
                <a:lnSpc>
                  <a:spcPct val="95000"/>
                </a:lnSpc>
              </a:pPr>
              <a:r>
                <a:rPr lang="de-DE" dirty="0"/>
                <a:t>PTH</a:t>
              </a:r>
            </a:p>
          </p:txBody>
        </p:sp>
        <p:sp>
          <p:nvSpPr>
            <p:cNvPr id="14" name="Textfeld 13">
              <a:extLst>
                <a:ext uri="{FF2B5EF4-FFF2-40B4-BE49-F238E27FC236}">
                  <a16:creationId xmlns:a16="http://schemas.microsoft.com/office/drawing/2014/main" id="{4899B829-B526-4F9A-BB18-4C1A607B60AB}"/>
                </a:ext>
              </a:extLst>
            </p:cNvPr>
            <p:cNvSpPr txBox="1"/>
            <p:nvPr/>
          </p:nvSpPr>
          <p:spPr>
            <a:xfrm>
              <a:off x="8121065" y="5684017"/>
              <a:ext cx="1186870" cy="483159"/>
            </a:xfrm>
            <a:prstGeom prst="rect">
              <a:avLst/>
            </a:prstGeom>
            <a:solidFill>
              <a:srgbClr val="8AC8B5"/>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5 Jahre</a:t>
              </a:r>
            </a:p>
            <a:p>
              <a:pPr>
                <a:lnSpc>
                  <a:spcPct val="95000"/>
                </a:lnSpc>
              </a:pPr>
              <a:r>
                <a:rPr lang="de-DE" dirty="0">
                  <a:solidFill>
                    <a:schemeClr val="bg1"/>
                  </a:solidFill>
                </a:rPr>
                <a:t>Dmab</a:t>
              </a:r>
            </a:p>
          </p:txBody>
        </p:sp>
        <p:sp>
          <p:nvSpPr>
            <p:cNvPr id="15" name="Textfeld 14">
              <a:extLst>
                <a:ext uri="{FF2B5EF4-FFF2-40B4-BE49-F238E27FC236}">
                  <a16:creationId xmlns:a16="http://schemas.microsoft.com/office/drawing/2014/main" id="{1024409B-1B2F-4428-B6E0-8E2CA99727A9}"/>
                </a:ext>
              </a:extLst>
            </p:cNvPr>
            <p:cNvSpPr txBox="1"/>
            <p:nvPr/>
          </p:nvSpPr>
          <p:spPr>
            <a:xfrm>
              <a:off x="8121065" y="3188408"/>
              <a:ext cx="1186870" cy="483159"/>
            </a:xfrm>
            <a:prstGeom prst="rect">
              <a:avLst/>
            </a:prstGeom>
            <a:solidFill>
              <a:srgbClr val="8AC8B5"/>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5–10 Jahre</a:t>
              </a:r>
            </a:p>
            <a:p>
              <a:pPr>
                <a:lnSpc>
                  <a:spcPct val="95000"/>
                </a:lnSpc>
              </a:pPr>
              <a:r>
                <a:rPr lang="de-DE" dirty="0">
                  <a:solidFill>
                    <a:schemeClr val="bg1"/>
                  </a:solidFill>
                </a:rPr>
                <a:t>Dmab</a:t>
              </a:r>
            </a:p>
          </p:txBody>
        </p:sp>
        <p:cxnSp>
          <p:nvCxnSpPr>
            <p:cNvPr id="5" name="Gerade Verbindung mit Pfeil 4">
              <a:extLst>
                <a:ext uri="{FF2B5EF4-FFF2-40B4-BE49-F238E27FC236}">
                  <a16:creationId xmlns:a16="http://schemas.microsoft.com/office/drawing/2014/main" id="{9F7EA93F-7771-4971-8274-B01A1D773985}"/>
                </a:ext>
              </a:extLst>
            </p:cNvPr>
            <p:cNvCxnSpPr>
              <a:stCxn id="13" idx="3"/>
              <a:endCxn id="11" idx="1"/>
            </p:cNvCxnSpPr>
            <p:nvPr/>
          </p:nvCxnSpPr>
          <p:spPr bwMode="auto">
            <a:xfrm>
              <a:off x="9307935" y="2806086"/>
              <a:ext cx="403945" cy="0"/>
            </a:xfrm>
            <a:prstGeom prst="straightConnector1">
              <a:avLst/>
            </a:prstGeom>
            <a:noFill/>
            <a:ln w="12700" cap="flat" cmpd="sng" algn="ctr">
              <a:solidFill>
                <a:srgbClr val="515151"/>
              </a:solidFill>
              <a:prstDash val="solid"/>
              <a:round/>
              <a:headEnd type="none" w="med" len="med"/>
              <a:tailEnd type="triangle"/>
            </a:ln>
            <a:effectLst/>
          </p:spPr>
        </p:cxnSp>
        <p:cxnSp>
          <p:nvCxnSpPr>
            <p:cNvPr id="8" name="Gerade Verbindung mit Pfeil 7">
              <a:extLst>
                <a:ext uri="{FF2B5EF4-FFF2-40B4-BE49-F238E27FC236}">
                  <a16:creationId xmlns:a16="http://schemas.microsoft.com/office/drawing/2014/main" id="{B04D30D1-186C-4FB2-83E0-F3AD89EFCD45}"/>
                </a:ext>
              </a:extLst>
            </p:cNvPr>
            <p:cNvCxnSpPr>
              <a:cxnSpLocks/>
              <a:stCxn id="14" idx="3"/>
              <a:endCxn id="12" idx="1"/>
            </p:cNvCxnSpPr>
            <p:nvPr/>
          </p:nvCxnSpPr>
          <p:spPr bwMode="auto">
            <a:xfrm>
              <a:off x="9307935" y="5925597"/>
              <a:ext cx="403945" cy="0"/>
            </a:xfrm>
            <a:prstGeom prst="straightConnector1">
              <a:avLst/>
            </a:prstGeom>
            <a:noFill/>
            <a:ln w="12700" cap="flat" cmpd="sng" algn="ctr">
              <a:solidFill>
                <a:srgbClr val="515151"/>
              </a:solidFill>
              <a:prstDash val="solid"/>
              <a:round/>
              <a:headEnd type="none" w="med" len="med"/>
              <a:tailEnd type="triangle"/>
            </a:ln>
            <a:effectLst/>
          </p:spPr>
        </p:cxnSp>
        <p:sp>
          <p:nvSpPr>
            <p:cNvPr id="21" name="Textfeld 20">
              <a:extLst>
                <a:ext uri="{FF2B5EF4-FFF2-40B4-BE49-F238E27FC236}">
                  <a16:creationId xmlns:a16="http://schemas.microsoft.com/office/drawing/2014/main" id="{B8423051-2AC0-4FFC-96F5-99730B749267}"/>
                </a:ext>
              </a:extLst>
            </p:cNvPr>
            <p:cNvSpPr txBox="1"/>
            <p:nvPr/>
          </p:nvSpPr>
          <p:spPr>
            <a:xfrm>
              <a:off x="8121065" y="5060114"/>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3–6 Jahre</a:t>
              </a:r>
            </a:p>
            <a:p>
              <a:pPr>
                <a:lnSpc>
                  <a:spcPct val="95000"/>
                </a:lnSpc>
              </a:pPr>
              <a:r>
                <a:rPr lang="de-DE" dirty="0"/>
                <a:t>i. v. BP</a:t>
              </a:r>
            </a:p>
          </p:txBody>
        </p:sp>
        <p:sp>
          <p:nvSpPr>
            <p:cNvPr id="22" name="Textfeld 21">
              <a:extLst>
                <a:ext uri="{FF2B5EF4-FFF2-40B4-BE49-F238E27FC236}">
                  <a16:creationId xmlns:a16="http://schemas.microsoft.com/office/drawing/2014/main" id="{48D185E5-59BC-4E9F-8D2B-1DA0F57C5C42}"/>
                </a:ext>
              </a:extLst>
            </p:cNvPr>
            <p:cNvSpPr txBox="1"/>
            <p:nvPr/>
          </p:nvSpPr>
          <p:spPr>
            <a:xfrm>
              <a:off x="6488187" y="2883455"/>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5 Jahre</a:t>
              </a:r>
            </a:p>
            <a:p>
              <a:pPr>
                <a:lnSpc>
                  <a:spcPct val="95000"/>
                </a:lnSpc>
              </a:pPr>
              <a:r>
                <a:rPr lang="de-DE" dirty="0"/>
                <a:t>oBP</a:t>
              </a:r>
            </a:p>
          </p:txBody>
        </p:sp>
        <p:sp>
          <p:nvSpPr>
            <p:cNvPr id="28" name="Textfeld 27">
              <a:extLst>
                <a:ext uri="{FF2B5EF4-FFF2-40B4-BE49-F238E27FC236}">
                  <a16:creationId xmlns:a16="http://schemas.microsoft.com/office/drawing/2014/main" id="{3D2FDE1A-2883-475B-BC16-7AA9E8DFF89F}"/>
                </a:ext>
              </a:extLst>
            </p:cNvPr>
            <p:cNvSpPr txBox="1"/>
            <p:nvPr/>
          </p:nvSpPr>
          <p:spPr>
            <a:xfrm>
              <a:off x="6488187" y="3812310"/>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3 Jahre</a:t>
              </a:r>
            </a:p>
            <a:p>
              <a:pPr>
                <a:lnSpc>
                  <a:spcPct val="95000"/>
                </a:lnSpc>
              </a:pPr>
              <a:r>
                <a:rPr lang="de-DE" dirty="0"/>
                <a:t>i. v. BP</a:t>
              </a:r>
            </a:p>
          </p:txBody>
        </p:sp>
        <p:sp>
          <p:nvSpPr>
            <p:cNvPr id="30" name="Textfeld 29">
              <a:extLst>
                <a:ext uri="{FF2B5EF4-FFF2-40B4-BE49-F238E27FC236}">
                  <a16:creationId xmlns:a16="http://schemas.microsoft.com/office/drawing/2014/main" id="{E2C2FF05-8048-45C7-B028-9666D52008E4}"/>
                </a:ext>
              </a:extLst>
            </p:cNvPr>
            <p:cNvSpPr txBox="1"/>
            <p:nvPr/>
          </p:nvSpPr>
          <p:spPr>
            <a:xfrm>
              <a:off x="4852634" y="2883455"/>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5 Jahre</a:t>
              </a:r>
            </a:p>
            <a:p>
              <a:pPr>
                <a:lnSpc>
                  <a:spcPct val="95000"/>
                </a:lnSpc>
              </a:pPr>
              <a:r>
                <a:rPr lang="de-DE" dirty="0"/>
                <a:t>oBP</a:t>
              </a:r>
            </a:p>
          </p:txBody>
        </p:sp>
        <p:sp>
          <p:nvSpPr>
            <p:cNvPr id="31" name="Textfeld 30">
              <a:extLst>
                <a:ext uri="{FF2B5EF4-FFF2-40B4-BE49-F238E27FC236}">
                  <a16:creationId xmlns:a16="http://schemas.microsoft.com/office/drawing/2014/main" id="{CA193670-0824-4915-AA9F-87E7EC764511}"/>
                </a:ext>
              </a:extLst>
            </p:cNvPr>
            <p:cNvSpPr txBox="1"/>
            <p:nvPr/>
          </p:nvSpPr>
          <p:spPr>
            <a:xfrm>
              <a:off x="4852634" y="3812310"/>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3 Jahre</a:t>
              </a:r>
            </a:p>
            <a:p>
              <a:pPr>
                <a:lnSpc>
                  <a:spcPct val="95000"/>
                </a:lnSpc>
              </a:pPr>
              <a:r>
                <a:rPr lang="de-DE" dirty="0"/>
                <a:t>i. v. BP</a:t>
              </a:r>
            </a:p>
          </p:txBody>
        </p:sp>
        <p:sp>
          <p:nvSpPr>
            <p:cNvPr id="32" name="Textfeld 31">
              <a:extLst>
                <a:ext uri="{FF2B5EF4-FFF2-40B4-BE49-F238E27FC236}">
                  <a16:creationId xmlns:a16="http://schemas.microsoft.com/office/drawing/2014/main" id="{3AD556D3-8F3F-4C02-ADE8-EC34696FEFD4}"/>
                </a:ext>
              </a:extLst>
            </p:cNvPr>
            <p:cNvSpPr txBox="1"/>
            <p:nvPr/>
          </p:nvSpPr>
          <p:spPr>
            <a:xfrm>
              <a:off x="4852634" y="4436212"/>
              <a:ext cx="1186870" cy="483159"/>
            </a:xfrm>
            <a:prstGeom prst="rect">
              <a:avLst/>
            </a:prstGeom>
            <a:solidFill>
              <a:srgbClr val="F7C7A7"/>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2 Jahre</a:t>
              </a:r>
            </a:p>
            <a:p>
              <a:pPr>
                <a:lnSpc>
                  <a:spcPct val="95000"/>
                </a:lnSpc>
              </a:pPr>
              <a:r>
                <a:rPr lang="de-DE" dirty="0"/>
                <a:t>PTH</a:t>
              </a:r>
            </a:p>
          </p:txBody>
        </p:sp>
        <p:sp>
          <p:nvSpPr>
            <p:cNvPr id="33" name="Textfeld 32">
              <a:extLst>
                <a:ext uri="{FF2B5EF4-FFF2-40B4-BE49-F238E27FC236}">
                  <a16:creationId xmlns:a16="http://schemas.microsoft.com/office/drawing/2014/main" id="{F33D62E2-0B87-4AFD-A233-0127D1E3340A}"/>
                </a:ext>
              </a:extLst>
            </p:cNvPr>
            <p:cNvSpPr txBox="1"/>
            <p:nvPr/>
          </p:nvSpPr>
          <p:spPr>
            <a:xfrm>
              <a:off x="4852634" y="5060114"/>
              <a:ext cx="1186870" cy="483159"/>
            </a:xfrm>
            <a:prstGeom prst="rect">
              <a:avLst/>
            </a:prstGeom>
            <a:solidFill>
              <a:srgbClr val="8AC8B5"/>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5 Jahre</a:t>
              </a:r>
            </a:p>
            <a:p>
              <a:pPr>
                <a:lnSpc>
                  <a:spcPct val="95000"/>
                </a:lnSpc>
              </a:pPr>
              <a:r>
                <a:rPr lang="de-DE" dirty="0">
                  <a:solidFill>
                    <a:schemeClr val="bg1"/>
                  </a:solidFill>
                </a:rPr>
                <a:t>Dmab</a:t>
              </a:r>
            </a:p>
          </p:txBody>
        </p:sp>
        <p:sp>
          <p:nvSpPr>
            <p:cNvPr id="34" name="Textfeld 33">
              <a:extLst>
                <a:ext uri="{FF2B5EF4-FFF2-40B4-BE49-F238E27FC236}">
                  <a16:creationId xmlns:a16="http://schemas.microsoft.com/office/drawing/2014/main" id="{0197C496-A06C-4115-AB58-16B59CF84CE4}"/>
                </a:ext>
              </a:extLst>
            </p:cNvPr>
            <p:cNvSpPr txBox="1"/>
            <p:nvPr/>
          </p:nvSpPr>
          <p:spPr>
            <a:xfrm>
              <a:off x="4852634" y="5684017"/>
              <a:ext cx="1186870" cy="483159"/>
            </a:xfrm>
            <a:prstGeom prst="rect">
              <a:avLst/>
            </a:prstGeom>
            <a:solidFill>
              <a:schemeClr val="tx2">
                <a:lumMod val="60000"/>
                <a:lumOff val="40000"/>
              </a:schemeClr>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1 Jahr</a:t>
              </a:r>
            </a:p>
            <a:p>
              <a:pPr>
                <a:lnSpc>
                  <a:spcPct val="95000"/>
                </a:lnSpc>
              </a:pPr>
              <a:r>
                <a:rPr lang="de-DE" dirty="0">
                  <a:solidFill>
                    <a:schemeClr val="bg1"/>
                  </a:solidFill>
                </a:rPr>
                <a:t>Romo</a:t>
              </a:r>
            </a:p>
          </p:txBody>
        </p:sp>
        <p:sp>
          <p:nvSpPr>
            <p:cNvPr id="37" name="Textfeld 36">
              <a:extLst>
                <a:ext uri="{FF2B5EF4-FFF2-40B4-BE49-F238E27FC236}">
                  <a16:creationId xmlns:a16="http://schemas.microsoft.com/office/drawing/2014/main" id="{8A385B6C-53CA-4A7D-B407-DB69120F9914}"/>
                </a:ext>
              </a:extLst>
            </p:cNvPr>
            <p:cNvSpPr txBox="1"/>
            <p:nvPr/>
          </p:nvSpPr>
          <p:spPr>
            <a:xfrm>
              <a:off x="6488187" y="5060114"/>
              <a:ext cx="1186870" cy="483159"/>
            </a:xfrm>
            <a:prstGeom prst="rect">
              <a:avLst/>
            </a:prstGeom>
            <a:solidFill>
              <a:srgbClr val="8AC8B5"/>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5 Jahre</a:t>
              </a:r>
            </a:p>
            <a:p>
              <a:pPr>
                <a:lnSpc>
                  <a:spcPct val="95000"/>
                </a:lnSpc>
              </a:pPr>
              <a:r>
                <a:rPr lang="de-DE" dirty="0">
                  <a:solidFill>
                    <a:schemeClr val="bg1"/>
                  </a:solidFill>
                </a:rPr>
                <a:t>Dmab</a:t>
              </a:r>
            </a:p>
          </p:txBody>
        </p:sp>
        <p:cxnSp>
          <p:nvCxnSpPr>
            <p:cNvPr id="17" name="Verbinder: gewinkelt 16">
              <a:extLst>
                <a:ext uri="{FF2B5EF4-FFF2-40B4-BE49-F238E27FC236}">
                  <a16:creationId xmlns:a16="http://schemas.microsoft.com/office/drawing/2014/main" id="{EADE3F83-C810-474B-96FC-CBA7AC6FC843}"/>
                </a:ext>
              </a:extLst>
            </p:cNvPr>
            <p:cNvCxnSpPr>
              <a:stCxn id="22" idx="3"/>
              <a:endCxn id="13" idx="1"/>
            </p:cNvCxnSpPr>
            <p:nvPr/>
          </p:nvCxnSpPr>
          <p:spPr bwMode="auto">
            <a:xfrm flipV="1">
              <a:off x="7675057" y="2806086"/>
              <a:ext cx="446008" cy="318949"/>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19" name="Verbinder: gewinkelt 18">
              <a:extLst>
                <a:ext uri="{FF2B5EF4-FFF2-40B4-BE49-F238E27FC236}">
                  <a16:creationId xmlns:a16="http://schemas.microsoft.com/office/drawing/2014/main" id="{0AB08D9C-6664-4032-879C-71AE5DBE5B49}"/>
                </a:ext>
              </a:extLst>
            </p:cNvPr>
            <p:cNvCxnSpPr>
              <a:stCxn id="22" idx="3"/>
              <a:endCxn id="15" idx="1"/>
            </p:cNvCxnSpPr>
            <p:nvPr/>
          </p:nvCxnSpPr>
          <p:spPr bwMode="auto">
            <a:xfrm>
              <a:off x="7675057" y="3125035"/>
              <a:ext cx="446008" cy="304953"/>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43" name="Verbinder: gewinkelt 42">
              <a:extLst>
                <a:ext uri="{FF2B5EF4-FFF2-40B4-BE49-F238E27FC236}">
                  <a16:creationId xmlns:a16="http://schemas.microsoft.com/office/drawing/2014/main" id="{B272000C-296B-494E-BC4E-CBA416F69A80}"/>
                </a:ext>
              </a:extLst>
            </p:cNvPr>
            <p:cNvCxnSpPr>
              <a:cxnSpLocks/>
              <a:stCxn id="28" idx="3"/>
              <a:endCxn id="15" idx="2"/>
            </p:cNvCxnSpPr>
            <p:nvPr/>
          </p:nvCxnSpPr>
          <p:spPr bwMode="auto">
            <a:xfrm flipV="1">
              <a:off x="7675057" y="3671567"/>
              <a:ext cx="1039443" cy="382323"/>
            </a:xfrm>
            <a:prstGeom prst="bentConnector2">
              <a:avLst/>
            </a:prstGeom>
            <a:noFill/>
            <a:ln w="12700" cap="flat" cmpd="sng" algn="ctr">
              <a:solidFill>
                <a:srgbClr val="515151"/>
              </a:solidFill>
              <a:prstDash val="solid"/>
              <a:round/>
              <a:headEnd type="none" w="med" len="med"/>
              <a:tailEnd type="triangle"/>
            </a:ln>
            <a:effectLst/>
          </p:spPr>
        </p:cxnSp>
        <p:sp>
          <p:nvSpPr>
            <p:cNvPr id="45" name="Textfeld 44">
              <a:extLst>
                <a:ext uri="{FF2B5EF4-FFF2-40B4-BE49-F238E27FC236}">
                  <a16:creationId xmlns:a16="http://schemas.microsoft.com/office/drawing/2014/main" id="{A3BA48B5-2630-45F6-AEF5-3C7B3B3EBEFA}"/>
                </a:ext>
              </a:extLst>
            </p:cNvPr>
            <p:cNvSpPr txBox="1"/>
            <p:nvPr/>
          </p:nvSpPr>
          <p:spPr>
            <a:xfrm>
              <a:off x="6488187" y="5684017"/>
              <a:ext cx="1186870" cy="483159"/>
            </a:xfrm>
            <a:prstGeom prst="rect">
              <a:avLst/>
            </a:prstGeom>
            <a:solidFill>
              <a:srgbClr val="8AC8B5"/>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solidFill>
                    <a:schemeClr val="bg1"/>
                  </a:solidFill>
                </a:rPr>
                <a:t>5 Jahre</a:t>
              </a:r>
            </a:p>
            <a:p>
              <a:pPr>
                <a:lnSpc>
                  <a:spcPct val="95000"/>
                </a:lnSpc>
              </a:pPr>
              <a:r>
                <a:rPr lang="de-DE" dirty="0">
                  <a:solidFill>
                    <a:schemeClr val="bg1"/>
                  </a:solidFill>
                </a:rPr>
                <a:t>Dmab</a:t>
              </a:r>
            </a:p>
          </p:txBody>
        </p:sp>
        <p:cxnSp>
          <p:nvCxnSpPr>
            <p:cNvPr id="50" name="Gerade Verbindung mit Pfeil 49">
              <a:extLst>
                <a:ext uri="{FF2B5EF4-FFF2-40B4-BE49-F238E27FC236}">
                  <a16:creationId xmlns:a16="http://schemas.microsoft.com/office/drawing/2014/main" id="{F01DAE14-9182-4F89-B6B1-04CA4B5AAC67}"/>
                </a:ext>
              </a:extLst>
            </p:cNvPr>
            <p:cNvCxnSpPr>
              <a:stCxn id="33" idx="3"/>
              <a:endCxn id="37" idx="1"/>
            </p:cNvCxnSpPr>
            <p:nvPr/>
          </p:nvCxnSpPr>
          <p:spPr bwMode="auto">
            <a:xfrm>
              <a:off x="6039504" y="5301694"/>
              <a:ext cx="448683" cy="0"/>
            </a:xfrm>
            <a:prstGeom prst="straightConnector1">
              <a:avLst/>
            </a:prstGeom>
            <a:noFill/>
            <a:ln w="12700" cap="flat" cmpd="sng" algn="ctr">
              <a:solidFill>
                <a:srgbClr val="515151"/>
              </a:solidFill>
              <a:prstDash val="solid"/>
              <a:round/>
              <a:headEnd type="none" w="med" len="med"/>
              <a:tailEnd type="triangle"/>
            </a:ln>
            <a:effectLst/>
          </p:spPr>
        </p:cxnSp>
        <p:cxnSp>
          <p:nvCxnSpPr>
            <p:cNvPr id="52" name="Gerade Verbindung mit Pfeil 51">
              <a:extLst>
                <a:ext uri="{FF2B5EF4-FFF2-40B4-BE49-F238E27FC236}">
                  <a16:creationId xmlns:a16="http://schemas.microsoft.com/office/drawing/2014/main" id="{351C1190-6318-413F-A2A3-3C3869BD700E}"/>
                </a:ext>
              </a:extLst>
            </p:cNvPr>
            <p:cNvCxnSpPr>
              <a:stCxn id="37" idx="3"/>
              <a:endCxn id="21" idx="1"/>
            </p:cNvCxnSpPr>
            <p:nvPr/>
          </p:nvCxnSpPr>
          <p:spPr bwMode="auto">
            <a:xfrm>
              <a:off x="7675057" y="5301694"/>
              <a:ext cx="446008" cy="0"/>
            </a:xfrm>
            <a:prstGeom prst="straightConnector1">
              <a:avLst/>
            </a:prstGeom>
            <a:noFill/>
            <a:ln w="12700" cap="flat" cmpd="sng" algn="ctr">
              <a:solidFill>
                <a:srgbClr val="515151"/>
              </a:solidFill>
              <a:prstDash val="solid"/>
              <a:round/>
              <a:headEnd type="none" w="med" len="med"/>
              <a:tailEnd type="triangle"/>
            </a:ln>
            <a:effectLst/>
          </p:spPr>
        </p:cxnSp>
        <p:cxnSp>
          <p:nvCxnSpPr>
            <p:cNvPr id="54" name="Gerade Verbindung mit Pfeil 53">
              <a:extLst>
                <a:ext uri="{FF2B5EF4-FFF2-40B4-BE49-F238E27FC236}">
                  <a16:creationId xmlns:a16="http://schemas.microsoft.com/office/drawing/2014/main" id="{F1A80735-7482-448D-8E9D-1787FF0C2386}"/>
                </a:ext>
              </a:extLst>
            </p:cNvPr>
            <p:cNvCxnSpPr>
              <a:cxnSpLocks/>
              <a:stCxn id="34" idx="3"/>
              <a:endCxn id="45" idx="1"/>
            </p:cNvCxnSpPr>
            <p:nvPr/>
          </p:nvCxnSpPr>
          <p:spPr bwMode="auto">
            <a:xfrm>
              <a:off x="6039504" y="5925597"/>
              <a:ext cx="448683" cy="0"/>
            </a:xfrm>
            <a:prstGeom prst="straightConnector1">
              <a:avLst/>
            </a:prstGeom>
            <a:noFill/>
            <a:ln w="12700" cap="flat" cmpd="sng" algn="ctr">
              <a:solidFill>
                <a:srgbClr val="515151"/>
              </a:solidFill>
              <a:prstDash val="solid"/>
              <a:round/>
              <a:headEnd type="none" w="med" len="med"/>
              <a:tailEnd type="triangle"/>
            </a:ln>
            <a:effectLst/>
          </p:spPr>
        </p:cxnSp>
        <p:cxnSp>
          <p:nvCxnSpPr>
            <p:cNvPr id="56" name="Gerade Verbindung mit Pfeil 55">
              <a:extLst>
                <a:ext uri="{FF2B5EF4-FFF2-40B4-BE49-F238E27FC236}">
                  <a16:creationId xmlns:a16="http://schemas.microsoft.com/office/drawing/2014/main" id="{4D8D207D-2482-41DB-BEDD-69B1104B0192}"/>
                </a:ext>
              </a:extLst>
            </p:cNvPr>
            <p:cNvCxnSpPr>
              <a:cxnSpLocks/>
              <a:stCxn id="45" idx="3"/>
              <a:endCxn id="14" idx="1"/>
            </p:cNvCxnSpPr>
            <p:nvPr/>
          </p:nvCxnSpPr>
          <p:spPr bwMode="auto">
            <a:xfrm>
              <a:off x="7675057" y="5925597"/>
              <a:ext cx="446008" cy="0"/>
            </a:xfrm>
            <a:prstGeom prst="straightConnector1">
              <a:avLst/>
            </a:prstGeom>
            <a:noFill/>
            <a:ln w="12700" cap="flat" cmpd="sng" algn="ctr">
              <a:solidFill>
                <a:srgbClr val="515151"/>
              </a:solidFill>
              <a:prstDash val="solid"/>
              <a:round/>
              <a:headEnd type="none" w="med" len="med"/>
              <a:tailEnd type="triangle"/>
            </a:ln>
            <a:effectLst/>
          </p:spPr>
        </p:cxnSp>
        <p:cxnSp>
          <p:nvCxnSpPr>
            <p:cNvPr id="58" name="Verbinder: gewinkelt 57">
              <a:extLst>
                <a:ext uri="{FF2B5EF4-FFF2-40B4-BE49-F238E27FC236}">
                  <a16:creationId xmlns:a16="http://schemas.microsoft.com/office/drawing/2014/main" id="{2A5B6497-D159-4160-9F55-52261E6F0CF1}"/>
                </a:ext>
              </a:extLst>
            </p:cNvPr>
            <p:cNvCxnSpPr>
              <a:stCxn id="32" idx="3"/>
              <a:endCxn id="28" idx="2"/>
            </p:cNvCxnSpPr>
            <p:nvPr/>
          </p:nvCxnSpPr>
          <p:spPr bwMode="auto">
            <a:xfrm flipV="1">
              <a:off x="6039504" y="4295469"/>
              <a:ext cx="1042118" cy="382323"/>
            </a:xfrm>
            <a:prstGeom prst="bentConnector2">
              <a:avLst/>
            </a:prstGeom>
            <a:noFill/>
            <a:ln w="12700" cap="flat" cmpd="sng" algn="ctr">
              <a:solidFill>
                <a:srgbClr val="515151"/>
              </a:solidFill>
              <a:prstDash val="solid"/>
              <a:round/>
              <a:headEnd type="none" w="med" len="med"/>
              <a:tailEnd type="triangle"/>
            </a:ln>
            <a:effectLst/>
          </p:spPr>
        </p:cxnSp>
        <p:cxnSp>
          <p:nvCxnSpPr>
            <p:cNvPr id="60" name="Verbinder: gewinkelt 59">
              <a:extLst>
                <a:ext uri="{FF2B5EF4-FFF2-40B4-BE49-F238E27FC236}">
                  <a16:creationId xmlns:a16="http://schemas.microsoft.com/office/drawing/2014/main" id="{DBB478FA-88DD-4A08-9362-B8B0726F7EB7}"/>
                </a:ext>
              </a:extLst>
            </p:cNvPr>
            <p:cNvCxnSpPr>
              <a:stCxn id="32" idx="3"/>
              <a:endCxn id="37" idx="0"/>
            </p:cNvCxnSpPr>
            <p:nvPr/>
          </p:nvCxnSpPr>
          <p:spPr bwMode="auto">
            <a:xfrm>
              <a:off x="6039504" y="4677792"/>
              <a:ext cx="1042118" cy="382322"/>
            </a:xfrm>
            <a:prstGeom prst="bentConnector2">
              <a:avLst/>
            </a:prstGeom>
            <a:noFill/>
            <a:ln w="12700" cap="flat" cmpd="sng" algn="ctr">
              <a:solidFill>
                <a:srgbClr val="515151"/>
              </a:solidFill>
              <a:prstDash val="solid"/>
              <a:round/>
              <a:headEnd type="none" w="med" len="med"/>
              <a:tailEnd type="triangle"/>
            </a:ln>
            <a:effectLst/>
          </p:spPr>
        </p:cxnSp>
        <p:cxnSp>
          <p:nvCxnSpPr>
            <p:cNvPr id="62" name="Gerade Verbindung mit Pfeil 61">
              <a:extLst>
                <a:ext uri="{FF2B5EF4-FFF2-40B4-BE49-F238E27FC236}">
                  <a16:creationId xmlns:a16="http://schemas.microsoft.com/office/drawing/2014/main" id="{95E9817B-AFF8-4CFB-9EAB-5CC3F8C96748}"/>
                </a:ext>
              </a:extLst>
            </p:cNvPr>
            <p:cNvCxnSpPr>
              <a:stCxn id="31" idx="3"/>
              <a:endCxn id="28" idx="1"/>
            </p:cNvCxnSpPr>
            <p:nvPr/>
          </p:nvCxnSpPr>
          <p:spPr bwMode="auto">
            <a:xfrm>
              <a:off x="6039504" y="4053890"/>
              <a:ext cx="448683" cy="0"/>
            </a:xfrm>
            <a:prstGeom prst="straightConnector1">
              <a:avLst/>
            </a:prstGeom>
            <a:noFill/>
            <a:ln w="12700" cap="flat" cmpd="sng" algn="ctr">
              <a:solidFill>
                <a:srgbClr val="515151"/>
              </a:solidFill>
              <a:prstDash val="solid"/>
              <a:round/>
              <a:headEnd type="none" w="med" len="med"/>
              <a:tailEnd type="triangle"/>
            </a:ln>
            <a:effectLst/>
          </p:spPr>
        </p:cxnSp>
        <p:cxnSp>
          <p:nvCxnSpPr>
            <p:cNvPr id="64" name="Gerade Verbindung mit Pfeil 63">
              <a:extLst>
                <a:ext uri="{FF2B5EF4-FFF2-40B4-BE49-F238E27FC236}">
                  <a16:creationId xmlns:a16="http://schemas.microsoft.com/office/drawing/2014/main" id="{2DE4910B-AECE-49E4-83A6-31F68FE3B44A}"/>
                </a:ext>
              </a:extLst>
            </p:cNvPr>
            <p:cNvCxnSpPr>
              <a:stCxn id="30" idx="3"/>
              <a:endCxn id="22" idx="1"/>
            </p:cNvCxnSpPr>
            <p:nvPr/>
          </p:nvCxnSpPr>
          <p:spPr bwMode="auto">
            <a:xfrm>
              <a:off x="6039504" y="3125035"/>
              <a:ext cx="448683" cy="0"/>
            </a:xfrm>
            <a:prstGeom prst="straightConnector1">
              <a:avLst/>
            </a:prstGeom>
            <a:noFill/>
            <a:ln w="12700" cap="flat" cmpd="sng" algn="ctr">
              <a:solidFill>
                <a:srgbClr val="515151"/>
              </a:solidFill>
              <a:prstDash val="solid"/>
              <a:round/>
              <a:headEnd type="none" w="med" len="med"/>
              <a:tailEnd type="triangle"/>
            </a:ln>
            <a:effectLst/>
          </p:spPr>
        </p:cxnSp>
        <p:sp>
          <p:nvSpPr>
            <p:cNvPr id="65" name="Textfeld 64">
              <a:extLst>
                <a:ext uri="{FF2B5EF4-FFF2-40B4-BE49-F238E27FC236}">
                  <a16:creationId xmlns:a16="http://schemas.microsoft.com/office/drawing/2014/main" id="{85A1CE6E-928C-4DE1-995F-78B51E4643CB}"/>
                </a:ext>
              </a:extLst>
            </p:cNvPr>
            <p:cNvSpPr txBox="1"/>
            <p:nvPr/>
          </p:nvSpPr>
          <p:spPr>
            <a:xfrm>
              <a:off x="1381507" y="2106352"/>
              <a:ext cx="2124837" cy="342000"/>
            </a:xfrm>
            <a:prstGeom prst="rect">
              <a:avLst/>
            </a:prstGeom>
            <a:solidFill>
              <a:schemeClr val="accent3">
                <a:lumMod val="75000"/>
              </a:schemeClr>
            </a:solidFill>
            <a:ln w="19050">
              <a:noFill/>
            </a:ln>
          </p:spPr>
          <p:txBody>
            <a:bodyPr wrap="square" rtlCol="0">
              <a:spAutoFit/>
            </a:bodyPr>
            <a:lstStyle>
              <a:defPPr>
                <a:defRPr lang="de-DE"/>
              </a:defPPr>
              <a:lvl1pPr algn="ctr">
                <a:defRPr sz="1600" b="1">
                  <a:solidFill>
                    <a:srgbClr val="C00000"/>
                  </a:solidFill>
                  <a:cs typeface="Calibri" panose="020F0502020204030204" pitchFamily="34" charset="0"/>
                </a:defRPr>
              </a:lvl1pPr>
            </a:lstStyle>
            <a:p>
              <a:r>
                <a:rPr lang="de-DE" dirty="0">
                  <a:solidFill>
                    <a:schemeClr val="bg1"/>
                  </a:solidFill>
                </a:rPr>
                <a:t>niedriges Risiko</a:t>
              </a:r>
            </a:p>
          </p:txBody>
        </p:sp>
        <p:sp>
          <p:nvSpPr>
            <p:cNvPr id="66" name="Textfeld 65">
              <a:extLst>
                <a:ext uri="{FF2B5EF4-FFF2-40B4-BE49-F238E27FC236}">
                  <a16:creationId xmlns:a16="http://schemas.microsoft.com/office/drawing/2014/main" id="{1D17FBBE-8CB6-4729-926B-742A3A67D6AC}"/>
                </a:ext>
              </a:extLst>
            </p:cNvPr>
            <p:cNvSpPr txBox="1"/>
            <p:nvPr/>
          </p:nvSpPr>
          <p:spPr>
            <a:xfrm>
              <a:off x="1381507" y="2954034"/>
              <a:ext cx="2124837" cy="342000"/>
            </a:xfrm>
            <a:prstGeom prst="rect">
              <a:avLst/>
            </a:prstGeom>
            <a:solidFill>
              <a:srgbClr val="F69B50"/>
            </a:solidFill>
            <a:ln w="19050">
              <a:noFill/>
            </a:ln>
          </p:spPr>
          <p:txBody>
            <a:bodyPr wrap="square" rtlCol="0">
              <a:spAutoFit/>
            </a:bodyPr>
            <a:lstStyle>
              <a:defPPr>
                <a:defRPr lang="de-DE"/>
              </a:defPPr>
              <a:lvl1pPr algn="ctr">
                <a:defRPr sz="1600" b="1">
                  <a:solidFill>
                    <a:srgbClr val="C00000"/>
                  </a:solidFill>
                  <a:cs typeface="Calibri" panose="020F0502020204030204" pitchFamily="34" charset="0"/>
                </a:defRPr>
              </a:lvl1pPr>
            </a:lstStyle>
            <a:p>
              <a:r>
                <a:rPr lang="de-DE" dirty="0">
                  <a:solidFill>
                    <a:schemeClr val="bg1"/>
                  </a:solidFill>
                </a:rPr>
                <a:t>moderates Risiko</a:t>
              </a:r>
            </a:p>
          </p:txBody>
        </p:sp>
        <p:sp>
          <p:nvSpPr>
            <p:cNvPr id="67" name="Textfeld 66">
              <a:extLst>
                <a:ext uri="{FF2B5EF4-FFF2-40B4-BE49-F238E27FC236}">
                  <a16:creationId xmlns:a16="http://schemas.microsoft.com/office/drawing/2014/main" id="{CB6563DA-701A-4593-A94E-856FDD2778FA}"/>
                </a:ext>
              </a:extLst>
            </p:cNvPr>
            <p:cNvSpPr txBox="1"/>
            <p:nvPr/>
          </p:nvSpPr>
          <p:spPr>
            <a:xfrm>
              <a:off x="1381507" y="4846492"/>
              <a:ext cx="2124837" cy="342000"/>
            </a:xfrm>
            <a:prstGeom prst="rect">
              <a:avLst/>
            </a:prstGeom>
            <a:solidFill>
              <a:srgbClr val="E5656B"/>
            </a:solidFill>
            <a:ln w="19050">
              <a:noFill/>
            </a:ln>
          </p:spPr>
          <p:txBody>
            <a:bodyPr wrap="square" rtlCol="0">
              <a:spAutoFit/>
            </a:bodyPr>
            <a:lstStyle/>
            <a:p>
              <a:pPr algn="ctr"/>
              <a:r>
                <a:rPr lang="de-DE" sz="1600" b="1" dirty="0">
                  <a:solidFill>
                    <a:schemeClr val="bg1"/>
                  </a:solidFill>
                  <a:cs typeface="Calibri" panose="020F0502020204030204" pitchFamily="34" charset="0"/>
                </a:rPr>
                <a:t>hohes Risiko</a:t>
              </a:r>
            </a:p>
          </p:txBody>
        </p:sp>
        <p:sp>
          <p:nvSpPr>
            <p:cNvPr id="69" name="Textfeld 68">
              <a:extLst>
                <a:ext uri="{FF2B5EF4-FFF2-40B4-BE49-F238E27FC236}">
                  <a16:creationId xmlns:a16="http://schemas.microsoft.com/office/drawing/2014/main" id="{E461C717-956F-487A-B5C9-4784404FF0EE}"/>
                </a:ext>
              </a:extLst>
            </p:cNvPr>
            <p:cNvSpPr txBox="1"/>
            <p:nvPr/>
          </p:nvSpPr>
          <p:spPr>
            <a:xfrm>
              <a:off x="4852633" y="2106352"/>
              <a:ext cx="2821071" cy="342000"/>
            </a:xfrm>
            <a:prstGeom prst="rect">
              <a:avLst/>
            </a:prstGeom>
            <a:solidFill>
              <a:schemeClr val="bg1"/>
            </a:solidFill>
            <a:ln>
              <a:solidFill>
                <a:srgbClr val="515151"/>
              </a:solid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keine Therapie</a:t>
              </a:r>
            </a:p>
          </p:txBody>
        </p:sp>
        <p:cxnSp>
          <p:nvCxnSpPr>
            <p:cNvPr id="71" name="Gerade Verbindung mit Pfeil 70">
              <a:extLst>
                <a:ext uri="{FF2B5EF4-FFF2-40B4-BE49-F238E27FC236}">
                  <a16:creationId xmlns:a16="http://schemas.microsoft.com/office/drawing/2014/main" id="{F65F1380-0254-4D5A-B50A-EAC1501B4ACA}"/>
                </a:ext>
              </a:extLst>
            </p:cNvPr>
            <p:cNvCxnSpPr>
              <a:cxnSpLocks/>
              <a:stCxn id="65" idx="3"/>
              <a:endCxn id="69" idx="1"/>
            </p:cNvCxnSpPr>
            <p:nvPr/>
          </p:nvCxnSpPr>
          <p:spPr bwMode="auto">
            <a:xfrm>
              <a:off x="3506344" y="2277352"/>
              <a:ext cx="1346289" cy="0"/>
            </a:xfrm>
            <a:prstGeom prst="straightConnector1">
              <a:avLst/>
            </a:prstGeom>
            <a:noFill/>
            <a:ln w="12700" cap="flat" cmpd="sng" algn="ctr">
              <a:solidFill>
                <a:srgbClr val="515151"/>
              </a:solidFill>
              <a:prstDash val="solid"/>
              <a:round/>
              <a:headEnd type="none" w="med" len="med"/>
              <a:tailEnd type="triangle"/>
            </a:ln>
            <a:effectLst/>
          </p:spPr>
        </p:cxnSp>
        <p:cxnSp>
          <p:nvCxnSpPr>
            <p:cNvPr id="75" name="Gerade Verbindung mit Pfeil 74">
              <a:extLst>
                <a:ext uri="{FF2B5EF4-FFF2-40B4-BE49-F238E27FC236}">
                  <a16:creationId xmlns:a16="http://schemas.microsoft.com/office/drawing/2014/main" id="{3A42FBBD-8F4A-47BB-9557-08A757275BBE}"/>
                </a:ext>
              </a:extLst>
            </p:cNvPr>
            <p:cNvCxnSpPr>
              <a:cxnSpLocks/>
              <a:stCxn id="66" idx="3"/>
              <a:endCxn id="30" idx="1"/>
            </p:cNvCxnSpPr>
            <p:nvPr/>
          </p:nvCxnSpPr>
          <p:spPr bwMode="auto">
            <a:xfrm>
              <a:off x="3506344" y="3125034"/>
              <a:ext cx="1346290" cy="1"/>
            </a:xfrm>
            <a:prstGeom prst="straightConnector1">
              <a:avLst/>
            </a:prstGeom>
            <a:noFill/>
            <a:ln w="12700" cap="flat" cmpd="sng" algn="ctr">
              <a:solidFill>
                <a:srgbClr val="515151"/>
              </a:solidFill>
              <a:prstDash val="solid"/>
              <a:round/>
              <a:headEnd type="none" w="med" len="med"/>
              <a:tailEnd type="triangle"/>
            </a:ln>
            <a:effectLst/>
          </p:spPr>
        </p:cxnSp>
        <p:cxnSp>
          <p:nvCxnSpPr>
            <p:cNvPr id="77" name="Verbinder: gewinkelt 76">
              <a:extLst>
                <a:ext uri="{FF2B5EF4-FFF2-40B4-BE49-F238E27FC236}">
                  <a16:creationId xmlns:a16="http://schemas.microsoft.com/office/drawing/2014/main" id="{BBD8F5A4-40F9-4D6A-AA87-3D2C690C66DB}"/>
                </a:ext>
              </a:extLst>
            </p:cNvPr>
            <p:cNvCxnSpPr>
              <a:cxnSpLocks/>
              <a:stCxn id="67" idx="3"/>
              <a:endCxn id="31" idx="1"/>
            </p:cNvCxnSpPr>
            <p:nvPr/>
          </p:nvCxnSpPr>
          <p:spPr bwMode="auto">
            <a:xfrm flipV="1">
              <a:off x="3506344" y="4053890"/>
              <a:ext cx="1346290" cy="963602"/>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79" name="Verbinder: gewinkelt 78">
              <a:extLst>
                <a:ext uri="{FF2B5EF4-FFF2-40B4-BE49-F238E27FC236}">
                  <a16:creationId xmlns:a16="http://schemas.microsoft.com/office/drawing/2014/main" id="{C3AE8252-70DC-4BE0-812D-E832629384AD}"/>
                </a:ext>
              </a:extLst>
            </p:cNvPr>
            <p:cNvCxnSpPr>
              <a:cxnSpLocks/>
              <a:stCxn id="67" idx="3"/>
              <a:endCxn id="32" idx="1"/>
            </p:cNvCxnSpPr>
            <p:nvPr/>
          </p:nvCxnSpPr>
          <p:spPr bwMode="auto">
            <a:xfrm flipV="1">
              <a:off x="3506344" y="4677792"/>
              <a:ext cx="1346290" cy="339700"/>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81" name="Verbinder: gewinkelt 80">
              <a:extLst>
                <a:ext uri="{FF2B5EF4-FFF2-40B4-BE49-F238E27FC236}">
                  <a16:creationId xmlns:a16="http://schemas.microsoft.com/office/drawing/2014/main" id="{0E52EF0E-2545-4E88-BA73-665430C49A79}"/>
                </a:ext>
              </a:extLst>
            </p:cNvPr>
            <p:cNvCxnSpPr>
              <a:cxnSpLocks/>
              <a:stCxn id="67" idx="3"/>
              <a:endCxn id="33" idx="1"/>
            </p:cNvCxnSpPr>
            <p:nvPr/>
          </p:nvCxnSpPr>
          <p:spPr bwMode="auto">
            <a:xfrm>
              <a:off x="3506344" y="5017492"/>
              <a:ext cx="1346290" cy="284202"/>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83" name="Verbinder: gewinkelt 82">
              <a:extLst>
                <a:ext uri="{FF2B5EF4-FFF2-40B4-BE49-F238E27FC236}">
                  <a16:creationId xmlns:a16="http://schemas.microsoft.com/office/drawing/2014/main" id="{7C8A897D-00B6-47B8-8F77-8CEEE5E46D23}"/>
                </a:ext>
              </a:extLst>
            </p:cNvPr>
            <p:cNvCxnSpPr>
              <a:cxnSpLocks/>
              <a:stCxn id="67" idx="3"/>
              <a:endCxn id="34" idx="1"/>
            </p:cNvCxnSpPr>
            <p:nvPr/>
          </p:nvCxnSpPr>
          <p:spPr bwMode="auto">
            <a:xfrm>
              <a:off x="3506344" y="5017492"/>
              <a:ext cx="1346290" cy="908105"/>
            </a:xfrm>
            <a:prstGeom prst="bentConnector3">
              <a:avLst>
                <a:gd name="adj1" fmla="val 50000"/>
              </a:avLst>
            </a:prstGeom>
            <a:noFill/>
            <a:ln w="12700" cap="flat" cmpd="sng" algn="ctr">
              <a:solidFill>
                <a:srgbClr val="515151"/>
              </a:solidFill>
              <a:prstDash val="solid"/>
              <a:round/>
              <a:headEnd type="none" w="med" len="med"/>
              <a:tailEnd type="triangle"/>
            </a:ln>
            <a:effectLst/>
          </p:spPr>
        </p:cxnSp>
        <p:sp>
          <p:nvSpPr>
            <p:cNvPr id="84" name="Textfeld 83">
              <a:extLst>
                <a:ext uri="{FF2B5EF4-FFF2-40B4-BE49-F238E27FC236}">
                  <a16:creationId xmlns:a16="http://schemas.microsoft.com/office/drawing/2014/main" id="{D8CD90C5-CAC9-44EC-8D5C-5860DED001FF}"/>
                </a:ext>
              </a:extLst>
            </p:cNvPr>
            <p:cNvSpPr txBox="1"/>
            <p:nvPr/>
          </p:nvSpPr>
          <p:spPr>
            <a:xfrm>
              <a:off x="7230" y="3671567"/>
              <a:ext cx="935192" cy="461533"/>
            </a:xfrm>
            <a:prstGeom prst="rect">
              <a:avLst/>
            </a:prstGeom>
            <a:no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sz="2400" dirty="0"/>
                <a:t>70</a:t>
              </a:r>
              <a:r>
                <a:rPr lang="de-DE" sz="1200" dirty="0"/>
                <a:t> </a:t>
              </a:r>
              <a:r>
                <a:rPr lang="de-DE" sz="2400" b="1" dirty="0"/>
                <a:t>♀</a:t>
              </a:r>
              <a:endParaRPr lang="de-DE" sz="1200" b="1" dirty="0"/>
            </a:p>
          </p:txBody>
        </p:sp>
        <p:sp>
          <p:nvSpPr>
            <p:cNvPr id="85" name="Textfeld 84">
              <a:extLst>
                <a:ext uri="{FF2B5EF4-FFF2-40B4-BE49-F238E27FC236}">
                  <a16:creationId xmlns:a16="http://schemas.microsoft.com/office/drawing/2014/main" id="{3F95277F-8A76-4D1E-9BF0-9E9EFFE5DCDC}"/>
                </a:ext>
              </a:extLst>
            </p:cNvPr>
            <p:cNvSpPr txBox="1"/>
            <p:nvPr/>
          </p:nvSpPr>
          <p:spPr>
            <a:xfrm>
              <a:off x="6486834" y="1485337"/>
              <a:ext cx="1186870" cy="472426"/>
            </a:xfrm>
            <a:prstGeom prst="rect">
              <a:avLst/>
            </a:prstGeom>
            <a:no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sz="2400" dirty="0"/>
                <a:t>80</a:t>
              </a:r>
              <a:r>
                <a:rPr lang="de-DE" sz="1200" dirty="0"/>
                <a:t> </a:t>
              </a:r>
              <a:r>
                <a:rPr lang="de-DE" sz="2400" b="1" dirty="0"/>
                <a:t>♀</a:t>
              </a:r>
              <a:endParaRPr lang="de-DE" sz="1200" b="1" dirty="0"/>
            </a:p>
          </p:txBody>
        </p:sp>
        <p:sp>
          <p:nvSpPr>
            <p:cNvPr id="86" name="Textfeld 85">
              <a:extLst>
                <a:ext uri="{FF2B5EF4-FFF2-40B4-BE49-F238E27FC236}">
                  <a16:creationId xmlns:a16="http://schemas.microsoft.com/office/drawing/2014/main" id="{CFD8A783-2447-4FD7-B034-BB812567F383}"/>
                </a:ext>
              </a:extLst>
            </p:cNvPr>
            <p:cNvSpPr txBox="1"/>
            <p:nvPr/>
          </p:nvSpPr>
          <p:spPr>
            <a:xfrm>
              <a:off x="9711880" y="1485337"/>
              <a:ext cx="1186870" cy="472426"/>
            </a:xfrm>
            <a:prstGeom prst="rect">
              <a:avLst/>
            </a:prstGeom>
            <a:no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sz="2400" dirty="0"/>
                <a:t>90</a:t>
              </a:r>
              <a:r>
                <a:rPr lang="de-DE" sz="1200" dirty="0"/>
                <a:t> </a:t>
              </a:r>
              <a:r>
                <a:rPr lang="de-DE" sz="2400" b="1" dirty="0"/>
                <a:t>♀</a:t>
              </a:r>
              <a:endParaRPr lang="de-DE" sz="1200" b="1" dirty="0"/>
            </a:p>
          </p:txBody>
        </p:sp>
        <p:cxnSp>
          <p:nvCxnSpPr>
            <p:cNvPr id="90" name="Verbinder: gewinkelt 89">
              <a:extLst>
                <a:ext uri="{FF2B5EF4-FFF2-40B4-BE49-F238E27FC236}">
                  <a16:creationId xmlns:a16="http://schemas.microsoft.com/office/drawing/2014/main" id="{EE018DAD-3D41-4BE9-83D7-1B17FB078BEF}"/>
                </a:ext>
              </a:extLst>
            </p:cNvPr>
            <p:cNvCxnSpPr>
              <a:cxnSpLocks/>
              <a:stCxn id="84" idx="3"/>
              <a:endCxn id="65" idx="1"/>
            </p:cNvCxnSpPr>
            <p:nvPr/>
          </p:nvCxnSpPr>
          <p:spPr bwMode="auto">
            <a:xfrm flipV="1">
              <a:off x="942422" y="2277352"/>
              <a:ext cx="439085" cy="1624982"/>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92" name="Verbinder: gewinkelt 91">
              <a:extLst>
                <a:ext uri="{FF2B5EF4-FFF2-40B4-BE49-F238E27FC236}">
                  <a16:creationId xmlns:a16="http://schemas.microsoft.com/office/drawing/2014/main" id="{0DD1129A-2E58-4277-9CEC-020F2749F85B}"/>
                </a:ext>
              </a:extLst>
            </p:cNvPr>
            <p:cNvCxnSpPr>
              <a:cxnSpLocks/>
              <a:stCxn id="84" idx="3"/>
              <a:endCxn id="66" idx="1"/>
            </p:cNvCxnSpPr>
            <p:nvPr/>
          </p:nvCxnSpPr>
          <p:spPr bwMode="auto">
            <a:xfrm flipV="1">
              <a:off x="942422" y="3125034"/>
              <a:ext cx="439085" cy="777300"/>
            </a:xfrm>
            <a:prstGeom prst="bentConnector3">
              <a:avLst>
                <a:gd name="adj1" fmla="val 50000"/>
              </a:avLst>
            </a:prstGeom>
            <a:noFill/>
            <a:ln w="12700" cap="flat" cmpd="sng" algn="ctr">
              <a:solidFill>
                <a:srgbClr val="515151"/>
              </a:solidFill>
              <a:prstDash val="solid"/>
              <a:round/>
              <a:headEnd type="none" w="med" len="med"/>
              <a:tailEnd type="triangle"/>
            </a:ln>
            <a:effectLst/>
          </p:spPr>
        </p:cxnSp>
        <p:cxnSp>
          <p:nvCxnSpPr>
            <p:cNvPr id="96" name="Verbinder: gewinkelt 95">
              <a:extLst>
                <a:ext uri="{FF2B5EF4-FFF2-40B4-BE49-F238E27FC236}">
                  <a16:creationId xmlns:a16="http://schemas.microsoft.com/office/drawing/2014/main" id="{4A0DD684-593B-41A6-A4AF-A99C09F63270}"/>
                </a:ext>
              </a:extLst>
            </p:cNvPr>
            <p:cNvCxnSpPr>
              <a:cxnSpLocks/>
              <a:stCxn id="84" idx="3"/>
              <a:endCxn id="67" idx="1"/>
            </p:cNvCxnSpPr>
            <p:nvPr/>
          </p:nvCxnSpPr>
          <p:spPr bwMode="auto">
            <a:xfrm>
              <a:off x="942422" y="3902334"/>
              <a:ext cx="439085" cy="1115158"/>
            </a:xfrm>
            <a:prstGeom prst="bentConnector3">
              <a:avLst/>
            </a:prstGeom>
            <a:noFill/>
            <a:ln w="12700" cap="flat" cmpd="sng" algn="ctr">
              <a:solidFill>
                <a:srgbClr val="515151"/>
              </a:solidFill>
              <a:prstDash val="solid"/>
              <a:round/>
              <a:headEnd type="none" w="med" len="med"/>
              <a:tailEnd type="triangle"/>
            </a:ln>
            <a:effectLst/>
          </p:spPr>
        </p:cxnSp>
        <p:cxnSp>
          <p:nvCxnSpPr>
            <p:cNvPr id="98" name="Gerade Verbindung mit Pfeil 97">
              <a:extLst>
                <a:ext uri="{FF2B5EF4-FFF2-40B4-BE49-F238E27FC236}">
                  <a16:creationId xmlns:a16="http://schemas.microsoft.com/office/drawing/2014/main" id="{3E845155-896B-4B13-904D-6776286EB09D}"/>
                </a:ext>
              </a:extLst>
            </p:cNvPr>
            <p:cNvCxnSpPr>
              <a:cxnSpLocks/>
            </p:cNvCxnSpPr>
            <p:nvPr/>
          </p:nvCxnSpPr>
          <p:spPr bwMode="auto">
            <a:xfrm flipV="1">
              <a:off x="6246593" y="2507671"/>
              <a:ext cx="0" cy="551097"/>
            </a:xfrm>
            <a:prstGeom prst="straightConnector1">
              <a:avLst/>
            </a:prstGeom>
            <a:noFill/>
            <a:ln w="19050" cap="flat" cmpd="sng" algn="ctr">
              <a:solidFill>
                <a:srgbClr val="515151"/>
              </a:solidFill>
              <a:prstDash val="dash"/>
              <a:round/>
              <a:headEnd type="none" w="med" len="med"/>
              <a:tailEnd type="triangle"/>
            </a:ln>
            <a:effectLst/>
          </p:spPr>
        </p:cxnSp>
        <p:cxnSp>
          <p:nvCxnSpPr>
            <p:cNvPr id="99" name="Gerade Verbindung mit Pfeil 98">
              <a:extLst>
                <a:ext uri="{FF2B5EF4-FFF2-40B4-BE49-F238E27FC236}">
                  <a16:creationId xmlns:a16="http://schemas.microsoft.com/office/drawing/2014/main" id="{2BC17CDC-1FFB-499B-B151-8C6181B3DED6}"/>
                </a:ext>
              </a:extLst>
            </p:cNvPr>
            <p:cNvCxnSpPr>
              <a:cxnSpLocks/>
            </p:cNvCxnSpPr>
            <p:nvPr/>
          </p:nvCxnSpPr>
          <p:spPr bwMode="auto">
            <a:xfrm flipV="1">
              <a:off x="7081622" y="2468086"/>
              <a:ext cx="0" cy="390049"/>
            </a:xfrm>
            <a:prstGeom prst="straightConnector1">
              <a:avLst/>
            </a:prstGeom>
            <a:noFill/>
            <a:ln w="19050" cap="flat" cmpd="sng" algn="ctr">
              <a:solidFill>
                <a:srgbClr val="515151"/>
              </a:solidFill>
              <a:prstDash val="dash"/>
              <a:round/>
              <a:headEnd type="triangle" w="med" len="med"/>
              <a:tailEnd type="none" w="med" len="med"/>
            </a:ln>
            <a:effectLst/>
          </p:spPr>
        </p:cxnSp>
      </p:grpSp>
      <p:sp>
        <p:nvSpPr>
          <p:cNvPr id="51" name="Textfeld 11">
            <a:extLst>
              <a:ext uri="{FF2B5EF4-FFF2-40B4-BE49-F238E27FC236}">
                <a16:creationId xmlns:a16="http://schemas.microsoft.com/office/drawing/2014/main" id="{67FA3021-9EDF-41A3-81B7-2179FB34F4AB}"/>
              </a:ext>
            </a:extLst>
          </p:cNvPr>
          <p:cNvSpPr txBox="1"/>
          <p:nvPr/>
        </p:nvSpPr>
        <p:spPr>
          <a:xfrm>
            <a:off x="10235860" y="2945841"/>
            <a:ext cx="1186870" cy="483159"/>
          </a:xfrm>
          <a:prstGeom prst="rect">
            <a:avLst/>
          </a:prstGeom>
          <a:solidFill>
            <a:schemeClr val="bg2"/>
          </a:solidFill>
          <a:ln>
            <a:noFill/>
          </a:ln>
        </p:spPr>
        <p:txBody>
          <a:bodyPr wrap="square" rtlCol="0" anchor="ctr" anchorCtr="0">
            <a:noAutofit/>
          </a:bodyPr>
          <a:lstStyle>
            <a:defPPr>
              <a:defRPr lang="de-DE"/>
            </a:defPPr>
            <a:lvl1pPr algn="ctr">
              <a:defRPr sz="1400">
                <a:latin typeface="Arial" panose="020B0604020202020204" pitchFamily="34" charset="0"/>
                <a:cs typeface="Arial" panose="020B0604020202020204" pitchFamily="34" charset="0"/>
              </a:defRPr>
            </a:lvl1pPr>
          </a:lstStyle>
          <a:p>
            <a:pPr>
              <a:lnSpc>
                <a:spcPct val="95000"/>
              </a:lnSpc>
            </a:pPr>
            <a:r>
              <a:rPr lang="de-DE" dirty="0"/>
              <a:t>3–6 Jahre</a:t>
            </a:r>
          </a:p>
          <a:p>
            <a:pPr>
              <a:lnSpc>
                <a:spcPct val="95000"/>
              </a:lnSpc>
            </a:pPr>
            <a:r>
              <a:rPr lang="de-DE" dirty="0"/>
              <a:t>i. v. BP</a:t>
            </a:r>
          </a:p>
        </p:txBody>
      </p:sp>
      <p:cxnSp>
        <p:nvCxnSpPr>
          <p:cNvPr id="53" name="Gerade Verbindung mit Pfeil 4">
            <a:extLst>
              <a:ext uri="{FF2B5EF4-FFF2-40B4-BE49-F238E27FC236}">
                <a16:creationId xmlns:a16="http://schemas.microsoft.com/office/drawing/2014/main" id="{AE41B3EF-E53A-43EB-841C-44DA98872D92}"/>
              </a:ext>
            </a:extLst>
          </p:cNvPr>
          <p:cNvCxnSpPr/>
          <p:nvPr/>
        </p:nvCxnSpPr>
        <p:spPr bwMode="auto">
          <a:xfrm>
            <a:off x="9831917" y="3171056"/>
            <a:ext cx="403945" cy="0"/>
          </a:xfrm>
          <a:prstGeom prst="straightConnector1">
            <a:avLst/>
          </a:prstGeom>
          <a:noFill/>
          <a:ln w="12700" cap="flat" cmpd="sng" algn="ctr">
            <a:solidFill>
              <a:srgbClr val="515151"/>
            </a:solidFill>
            <a:prstDash val="solid"/>
            <a:round/>
            <a:headEnd type="none" w="med" len="med"/>
            <a:tailEnd type="triangle"/>
          </a:ln>
          <a:effectLst/>
        </p:spPr>
      </p:cxnSp>
    </p:spTree>
    <p:extLst>
      <p:ext uri="{BB962C8B-B14F-4D97-AF65-F5344CB8AC3E}">
        <p14:creationId xmlns:p14="http://schemas.microsoft.com/office/powerpoint/2010/main" val="17611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E8C0616-AAEA-4FDB-8731-FD7DB01ED01B}"/>
              </a:ext>
            </a:extLst>
          </p:cNvPr>
          <p:cNvSpPr txBox="1"/>
          <p:nvPr/>
        </p:nvSpPr>
        <p:spPr>
          <a:xfrm>
            <a:off x="5761194" y="1922208"/>
            <a:ext cx="6032340" cy="3942618"/>
          </a:xfrm>
          <a:prstGeom prst="rect">
            <a:avLst/>
          </a:prstGeom>
          <a:noFill/>
        </p:spPr>
        <p:txBody>
          <a:bodyPr wrap="square" rtlCol="0">
            <a:spAutoFit/>
          </a:bodyPr>
          <a:lstStyle/>
          <a:p>
            <a:pPr lvl="0" eaLnBrk="0" fontAlgn="base" hangingPunct="0">
              <a:spcBef>
                <a:spcPts val="1200"/>
              </a:spcBef>
              <a:spcAft>
                <a:spcPct val="0"/>
              </a:spcAft>
            </a:pPr>
            <a:r>
              <a:rPr lang="de-DE" altLang="de-DE" sz="1200" b="1" dirty="0">
                <a:solidFill>
                  <a:srgbClr val="515151"/>
                </a:solidFill>
                <a:ea typeface="Times New Roman" panose="02020603050405020304" pitchFamily="18" charset="0"/>
                <a:cs typeface="Tahoma" panose="020B0604030504040204" pitchFamily="34" charset="0"/>
              </a:rPr>
              <a:t>Von A („unverzichtbar“) bis D („vermeiden“)</a:t>
            </a:r>
            <a:endParaRPr lang="de-DE" altLang="de-DE" sz="1200" dirty="0">
              <a:solidFill>
                <a:srgbClr val="515151"/>
              </a:solidFill>
            </a:endParaRPr>
          </a:p>
          <a:p>
            <a:pPr lvl="0" eaLnBrk="0" fontAlgn="base" hangingPunct="0">
              <a:spcBef>
                <a:spcPts val="300"/>
              </a:spcBef>
              <a:spcAft>
                <a:spcPct val="0"/>
              </a:spcAft>
            </a:pPr>
            <a:r>
              <a:rPr lang="de-DE" altLang="de-DE" sz="1200" dirty="0">
                <a:solidFill>
                  <a:srgbClr val="515151"/>
                </a:solidFill>
                <a:ea typeface="Times New Roman" panose="02020603050405020304" pitchFamily="18" charset="0"/>
                <a:cs typeface="Tahoma" panose="020B0604030504040204" pitchFamily="34" charset="0"/>
              </a:rPr>
              <a:t>Die in der FORTA-Liste berücksichtigten Medikamente durchlaufen ein spezielles Bewertungsverfahren – das sogenannte Delphi-Verfahren. Hierbei treffen 22 Experten aus Deutschland, Österreich und der Schweiz – vorwiegend Geriater – Aussagen zu der jeweiligen Arzneimittelsicherheit in Bezug auf das hochbetagte Patientenklientel und ordnen die Arzneimittel so – im Konsens – einer der folgenden Kategorien zu:</a:t>
            </a:r>
            <a:r>
              <a:rPr lang="de-DE" altLang="de-DE" sz="1200" baseline="30000" dirty="0">
                <a:solidFill>
                  <a:srgbClr val="515151"/>
                </a:solidFill>
                <a:ea typeface="Times New Roman" panose="02020603050405020304" pitchFamily="18" charset="0"/>
                <a:cs typeface="Tahoma" panose="020B0604030504040204" pitchFamily="34" charset="0"/>
              </a:rPr>
              <a:t>1, 3, 4</a:t>
            </a:r>
            <a:endParaRPr lang="de-DE" altLang="de-DE" sz="1200" dirty="0">
              <a:solidFill>
                <a:srgbClr val="515151"/>
              </a:solidFill>
            </a:endParaRPr>
          </a:p>
          <a:p>
            <a:pPr marL="231775" lvl="0" indent="-231775" eaLnBrk="0" fontAlgn="base" hangingPunct="0">
              <a:lnSpc>
                <a:spcPct val="95000"/>
              </a:lnSpc>
              <a:spcBef>
                <a:spcPts val="800"/>
              </a:spcBef>
              <a:spcAft>
                <a:spcPct val="0"/>
              </a:spcAft>
              <a:buClr>
                <a:srgbClr val="3B839F"/>
              </a:buClr>
              <a:buFont typeface="Wingdings" pitchFamily="2" charset="2"/>
              <a:buChar char="§"/>
            </a:pPr>
            <a:r>
              <a:rPr lang="de-DE" altLang="de-DE" sz="1200" b="1" dirty="0">
                <a:solidFill>
                  <a:srgbClr val="515151"/>
                </a:solidFill>
              </a:rPr>
              <a:t>A („unverzichtbar“): </a:t>
            </a:r>
            <a:r>
              <a:rPr lang="de-DE" altLang="de-DE" sz="1200" dirty="0">
                <a:solidFill>
                  <a:srgbClr val="515151"/>
                </a:solidFill>
              </a:rPr>
              <a:t>Dazu zählen Medikamente, deren positives Nutzen-Risiko-Profil für ältere Patienten bereits in größeren klinischen Studien belegt wurde. Sie sind aus der medikamentösen Behandlung Hochbetagter nicht mehr wegzudenken.</a:t>
            </a:r>
          </a:p>
          <a:p>
            <a:pPr marL="231775" lvl="0" indent="-231775" eaLnBrk="0" fontAlgn="base" hangingPunct="0">
              <a:lnSpc>
                <a:spcPct val="95000"/>
              </a:lnSpc>
              <a:spcBef>
                <a:spcPts val="800"/>
              </a:spcBef>
              <a:spcAft>
                <a:spcPct val="0"/>
              </a:spcAft>
              <a:buClr>
                <a:srgbClr val="3B839F"/>
              </a:buClr>
              <a:buFont typeface="Wingdings" pitchFamily="2" charset="2"/>
              <a:buChar char="§"/>
            </a:pPr>
            <a:r>
              <a:rPr lang="de-DE" altLang="de-DE" sz="1200" b="1" dirty="0">
                <a:solidFill>
                  <a:srgbClr val="515151"/>
                </a:solidFill>
              </a:rPr>
              <a:t>B („vorteilhaft“): </a:t>
            </a:r>
            <a:r>
              <a:rPr lang="de-DE" altLang="de-DE" sz="1200" dirty="0">
                <a:solidFill>
                  <a:srgbClr val="515151"/>
                </a:solidFill>
              </a:rPr>
              <a:t>Hierzu gehören Arzneimittel, für die die Verträglichkeit und Wirksamkeit nur mit Einschränkungen nachgewiesen ist.</a:t>
            </a:r>
          </a:p>
          <a:p>
            <a:pPr marL="231775" lvl="0" indent="-231775" eaLnBrk="0" fontAlgn="base" hangingPunct="0">
              <a:lnSpc>
                <a:spcPct val="95000"/>
              </a:lnSpc>
              <a:spcBef>
                <a:spcPts val="800"/>
              </a:spcBef>
              <a:spcAft>
                <a:spcPct val="0"/>
              </a:spcAft>
              <a:buClr>
                <a:srgbClr val="3B839F"/>
              </a:buClr>
              <a:buFont typeface="Wingdings" pitchFamily="2" charset="2"/>
              <a:buChar char="§"/>
            </a:pPr>
            <a:r>
              <a:rPr lang="de-DE" altLang="de-DE" sz="1200" b="1" dirty="0">
                <a:solidFill>
                  <a:srgbClr val="515151"/>
                </a:solidFill>
              </a:rPr>
              <a:t>C („kritisch“): </a:t>
            </a:r>
            <a:r>
              <a:rPr lang="de-DE" altLang="de-DE" sz="1200" dirty="0">
                <a:solidFill>
                  <a:srgbClr val="515151"/>
                </a:solidFill>
              </a:rPr>
              <a:t>Dabei handelt es sich um Medikamente mit ungünstigem Nutzen-Risiko-Profil bei älteren Patienten. Diese sollten bei einer zu großen Zahl an gleichzeitig verordneten Medikamenten, bei fraglichem Benefit oder unerwünschten Arzneimittelwirkungen (UAWs) weggelassen werden. Hier sollten unbedingt Alternativen gefunden werden.</a:t>
            </a:r>
          </a:p>
          <a:p>
            <a:pPr marL="231775" lvl="0" indent="-231775" eaLnBrk="0" fontAlgn="base" hangingPunct="0">
              <a:lnSpc>
                <a:spcPct val="95000"/>
              </a:lnSpc>
              <a:spcBef>
                <a:spcPts val="800"/>
              </a:spcBef>
              <a:spcAft>
                <a:spcPct val="0"/>
              </a:spcAft>
              <a:buClr>
                <a:srgbClr val="3B839F"/>
              </a:buClr>
              <a:buFont typeface="Wingdings" pitchFamily="2" charset="2"/>
              <a:buChar char="§"/>
            </a:pPr>
            <a:r>
              <a:rPr lang="de-DE" altLang="de-DE" sz="1200" b="1" dirty="0">
                <a:solidFill>
                  <a:srgbClr val="515151"/>
                </a:solidFill>
              </a:rPr>
              <a:t>D („vermeiden“): </a:t>
            </a:r>
            <a:r>
              <a:rPr lang="de-DE" altLang="de-DE" sz="1200" dirty="0">
                <a:solidFill>
                  <a:srgbClr val="515151"/>
                </a:solidFill>
              </a:rPr>
              <a:t>Diese Medikamente sollten in der Arzneimitteltherapie bei hochbetagten Patienten fast immer vermieden werden. Auch in diesem Fall sollte der behandelnde Arzt ein alternatives Medikament einsetzen.</a:t>
            </a:r>
          </a:p>
        </p:txBody>
      </p:sp>
      <p:sp>
        <p:nvSpPr>
          <p:cNvPr id="20" name="Titel 19">
            <a:extLst>
              <a:ext uri="{FF2B5EF4-FFF2-40B4-BE49-F238E27FC236}">
                <a16:creationId xmlns:a16="http://schemas.microsoft.com/office/drawing/2014/main" id="{1D75C428-231B-429E-8DFF-B1C79190D742}"/>
              </a:ext>
            </a:extLst>
          </p:cNvPr>
          <p:cNvSpPr>
            <a:spLocks noGrp="1"/>
          </p:cNvSpPr>
          <p:nvPr>
            <p:ph type="title"/>
          </p:nvPr>
        </p:nvSpPr>
        <p:spPr/>
        <p:txBody>
          <a:bodyPr/>
          <a:lstStyle/>
          <a:p>
            <a:r>
              <a:rPr lang="de-DE" b="1" dirty="0"/>
              <a:t>Osteoporosemedikation für ältere Menschen laut FORTA „unverzichtbar“</a:t>
            </a:r>
          </a:p>
        </p:txBody>
      </p:sp>
      <p:sp>
        <p:nvSpPr>
          <p:cNvPr id="38" name="Textplatzhalter 37">
            <a:extLst>
              <a:ext uri="{FF2B5EF4-FFF2-40B4-BE49-F238E27FC236}">
                <a16:creationId xmlns:a16="http://schemas.microsoft.com/office/drawing/2014/main" id="{5D60E53E-F5B1-43F8-B162-76BC7015C11C}"/>
              </a:ext>
            </a:extLst>
          </p:cNvPr>
          <p:cNvSpPr>
            <a:spLocks noGrp="1"/>
          </p:cNvSpPr>
          <p:nvPr>
            <p:ph type="body" sz="quarter" idx="10"/>
          </p:nvPr>
        </p:nvSpPr>
        <p:spPr/>
        <p:txBody>
          <a:bodyPr/>
          <a:lstStyle/>
          <a:p>
            <a:r>
              <a:rPr lang="de-DE" sz="800" dirty="0"/>
              <a:t>FORTA = EURO-FORTA (</a:t>
            </a:r>
            <a:r>
              <a:rPr lang="en-US" sz="800" dirty="0"/>
              <a:t>Fit fOR The Aged</a:t>
            </a:r>
            <a:r>
              <a:rPr lang="de-DE" sz="800" dirty="0"/>
              <a:t>) List. </a:t>
            </a:r>
          </a:p>
          <a:p>
            <a:r>
              <a:rPr lang="de-DE" dirty="0">
                <a:solidFill>
                  <a:srgbClr val="3B839F"/>
                </a:solidFill>
              </a:rPr>
              <a:t>Pazan F et al. Drugs </a:t>
            </a:r>
            <a:r>
              <a:rPr lang="de-DE" dirty="0" err="1">
                <a:solidFill>
                  <a:srgbClr val="3B839F"/>
                </a:solidFill>
              </a:rPr>
              <a:t>Aging</a:t>
            </a:r>
            <a:r>
              <a:rPr lang="de-DE" dirty="0">
                <a:solidFill>
                  <a:srgbClr val="3B839F"/>
                </a:solidFill>
              </a:rPr>
              <a:t> 2018; 35 (1): 61–71. FORTA-Liste für Osteoporose. Verfügbar unter: </a:t>
            </a:r>
            <a:r>
              <a:rPr lang="de-DE" dirty="0">
                <a:solidFill>
                  <a:srgbClr val="3B839F"/>
                </a:solidFill>
                <a:hlinkClick r:id="rId3">
                  <a:extLst>
                    <a:ext uri="{A12FA001-AC4F-418D-AE19-62706E023703}">
                      <ahyp:hlinkClr xmlns:ahyp="http://schemas.microsoft.com/office/drawing/2018/hyperlinkcolor" val="tx"/>
                    </a:ext>
                  </a:extLst>
                </a:hlinkClick>
              </a:rPr>
              <a:t>https://forta.umm.uni-heidelberg.de/</a:t>
            </a:r>
            <a:r>
              <a:rPr lang="de-DE" dirty="0">
                <a:solidFill>
                  <a:srgbClr val="3B839F"/>
                </a:solidFill>
              </a:rPr>
              <a:t>. Stand: Dezember 2020. </a:t>
            </a:r>
          </a:p>
        </p:txBody>
      </p:sp>
      <p:sp>
        <p:nvSpPr>
          <p:cNvPr id="35" name="Textfeld 34">
            <a:extLst>
              <a:ext uri="{FF2B5EF4-FFF2-40B4-BE49-F238E27FC236}">
                <a16:creationId xmlns:a16="http://schemas.microsoft.com/office/drawing/2014/main" id="{C6755D2B-1436-440F-9F10-A70DC5DEAB0C}"/>
              </a:ext>
            </a:extLst>
          </p:cNvPr>
          <p:cNvSpPr txBox="1"/>
          <p:nvPr/>
        </p:nvSpPr>
        <p:spPr>
          <a:xfrm>
            <a:off x="5761194" y="1263174"/>
            <a:ext cx="5730221" cy="584775"/>
          </a:xfrm>
          <a:prstGeom prst="rect">
            <a:avLst/>
          </a:prstGeom>
          <a:noFill/>
        </p:spPr>
        <p:txBody>
          <a:bodyPr wrap="square" rtlCol="0">
            <a:spAutoFit/>
          </a:bodyPr>
          <a:lstStyle/>
          <a:p>
            <a:r>
              <a:rPr lang="de-DE" sz="1600" b="1" dirty="0">
                <a:solidFill>
                  <a:srgbClr val="515151"/>
                </a:solidFill>
              </a:rPr>
              <a:t>PRISCUS-Liste potenziell inadäquater Medikation für ältere Menschen</a:t>
            </a:r>
          </a:p>
        </p:txBody>
      </p:sp>
      <p:graphicFrame>
        <p:nvGraphicFramePr>
          <p:cNvPr id="10" name="Group 112">
            <a:extLst>
              <a:ext uri="{FF2B5EF4-FFF2-40B4-BE49-F238E27FC236}">
                <a16:creationId xmlns:a16="http://schemas.microsoft.com/office/drawing/2014/main" id="{CCA65FE6-2296-4B16-A272-8A47F2C7568E}"/>
              </a:ext>
            </a:extLst>
          </p:cNvPr>
          <p:cNvGraphicFramePr>
            <a:graphicFrameLocks/>
          </p:cNvGraphicFramePr>
          <p:nvPr>
            <p:extLst>
              <p:ext uri="{D42A27DB-BD31-4B8C-83A1-F6EECF244321}">
                <p14:modId xmlns:p14="http://schemas.microsoft.com/office/powerpoint/2010/main" val="1271880768"/>
              </p:ext>
            </p:extLst>
          </p:nvPr>
        </p:nvGraphicFramePr>
        <p:xfrm>
          <a:off x="673100" y="2513786"/>
          <a:ext cx="4527550" cy="3309399"/>
        </p:xfrm>
        <a:graphic>
          <a:graphicData uri="http://schemas.openxmlformats.org/drawingml/2006/table">
            <a:tbl>
              <a:tblPr/>
              <a:tblGrid>
                <a:gridCol w="4090875">
                  <a:extLst>
                    <a:ext uri="{9D8B030D-6E8A-4147-A177-3AD203B41FA5}">
                      <a16:colId xmlns:a16="http://schemas.microsoft.com/office/drawing/2014/main" val="20000"/>
                    </a:ext>
                  </a:extLst>
                </a:gridCol>
                <a:gridCol w="436675">
                  <a:extLst>
                    <a:ext uri="{9D8B030D-6E8A-4147-A177-3AD203B41FA5}">
                      <a16:colId xmlns:a16="http://schemas.microsoft.com/office/drawing/2014/main" val="20001"/>
                    </a:ext>
                  </a:extLst>
                </a:gridCol>
              </a:tblGrid>
              <a:tr h="222911">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Grundergänzung mit Calcium und Vitamin D </a:t>
                      </a:r>
                      <a:br>
                        <a:rPr kumimoji="0" lang="de-DE" sz="1200" b="1" i="0" u="none" strike="noStrike" cap="none" normalizeH="0" baseline="0" dirty="0">
                          <a:ln>
                            <a:noFill/>
                          </a:ln>
                          <a:solidFill>
                            <a:srgbClr val="3B839F"/>
                          </a:solidFill>
                          <a:effectLst/>
                          <a:latin typeface="+mj-lt"/>
                        </a:rPr>
                      </a:br>
                      <a:r>
                        <a:rPr kumimoji="0" lang="de-DE" sz="1200" b="1" i="0" u="none" strike="noStrike" cap="none" normalizeH="0" baseline="0" dirty="0">
                          <a:ln>
                            <a:noFill/>
                          </a:ln>
                          <a:solidFill>
                            <a:srgbClr val="3B839F"/>
                          </a:solidFill>
                          <a:effectLst/>
                          <a:latin typeface="+mj-lt"/>
                        </a:rPr>
                        <a:t>(auch zur Prophylaxe generell ab 65 Jahre)</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dirty="0">
                          <a:solidFill>
                            <a:srgbClr val="515151"/>
                          </a:solidFill>
                          <a:latin typeface="+mn-lt"/>
                          <a:ea typeface="+mn-ea"/>
                          <a:cs typeface="+mn-cs"/>
                        </a:rPr>
                        <a:t>A</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Bisphosphonate, parenteral (z. B. 3-Monatsspritze)</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rgbClr val="515151"/>
                          </a:solidFill>
                          <a:latin typeface="+mn-lt"/>
                          <a:ea typeface="+mn-ea"/>
                          <a:cs typeface="+mn-cs"/>
                        </a:rPr>
                        <a:t>A</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Raloxifen bei Frauen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rgbClr val="515151"/>
                          </a:solidFill>
                          <a:latin typeface="+mn-lt"/>
                          <a:ea typeface="+mn-ea"/>
                          <a:cs typeface="+mn-cs"/>
                        </a:rPr>
                        <a:t>A</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4429717"/>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Denosumab</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rgbClr val="515151"/>
                          </a:solidFill>
                          <a:latin typeface="+mn-lt"/>
                          <a:ea typeface="+mn-ea"/>
                          <a:cs typeface="+mn-cs"/>
                        </a:rPr>
                        <a:t>A</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877575"/>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Bisphosphonate, oral</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chemeClr val="accent1"/>
                          </a:solidFill>
                          <a:latin typeface="+mn-lt"/>
                          <a:ea typeface="+mn-ea"/>
                          <a:cs typeface="+mn-cs"/>
                        </a:rPr>
                        <a:t>B</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0177723"/>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Teriparatid</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chemeClr val="accent3"/>
                          </a:solidFill>
                          <a:latin typeface="+mn-lt"/>
                          <a:ea typeface="+mn-ea"/>
                          <a:cs typeface="+mn-cs"/>
                        </a:rPr>
                        <a:t>C</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4159219"/>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Alfacalcidol</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chemeClr val="accent3"/>
                          </a:solidFill>
                          <a:latin typeface="+mn-lt"/>
                          <a:ea typeface="+mn-ea"/>
                          <a:cs typeface="+mn-cs"/>
                        </a:rPr>
                        <a:t>C</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18998"/>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Parathormon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defRPr/>
                      </a:pPr>
                      <a:r>
                        <a:rPr lang="de-DE" sz="1200" b="1" kern="1200" noProof="0" dirty="0">
                          <a:solidFill>
                            <a:schemeClr val="accent3"/>
                          </a:solidFill>
                          <a:latin typeface="+mn-lt"/>
                          <a:ea typeface="+mn-ea"/>
                          <a:cs typeface="+mn-cs"/>
                        </a:rPr>
                        <a:t>C</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3552445"/>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Strontiumranelat</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CE7"/>
                    </a:solidFill>
                  </a:tcPr>
                </a:tc>
                <a:tc>
                  <a:txBody>
                    <a:bodyPr/>
                    <a:lstStyle/>
                    <a:p>
                      <a:pPr marL="0" marR="0" lvl="0" indent="0" algn="ctr" defTabSz="914400" rtl="0" eaLnBrk="1" fontAlgn="base" latinLnBrk="0" hangingPunct="1">
                        <a:lnSpc>
                          <a:spcPct val="100000"/>
                        </a:lnSpc>
                        <a:spcBef>
                          <a:spcPts val="300"/>
                        </a:spcBef>
                        <a:spcAft>
                          <a:spcPct val="0"/>
                        </a:spcAft>
                        <a:buClr>
                          <a:srgbClr val="0063C3"/>
                        </a:buClr>
                        <a:buSzPct val="75000"/>
                        <a:buFont typeface="Verdana" panose="020B0604030504040204" pitchFamily="34" charset="0"/>
                        <a:buNone/>
                        <a:tabLst/>
                        <a:defRPr/>
                      </a:pPr>
                      <a:r>
                        <a:rPr kumimoji="0" lang="de-DE" sz="1200" b="1" i="0" u="none" strike="noStrike" cap="none" normalizeH="0" baseline="0" noProof="0" dirty="0">
                          <a:ln>
                            <a:noFill/>
                          </a:ln>
                          <a:solidFill>
                            <a:schemeClr val="accent4"/>
                          </a:solidFill>
                          <a:effectLst/>
                          <a:latin typeface="+mn-lt"/>
                        </a:rPr>
                        <a:t>D</a:t>
                      </a:r>
                    </a:p>
                  </a:txBody>
                  <a:tcPr marL="0" marR="0" marT="72000" marB="72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Textfeld 10">
            <a:extLst>
              <a:ext uri="{FF2B5EF4-FFF2-40B4-BE49-F238E27FC236}">
                <a16:creationId xmlns:a16="http://schemas.microsoft.com/office/drawing/2014/main" id="{F669E408-AD3B-4DCA-B62A-1DF904125015}"/>
              </a:ext>
            </a:extLst>
          </p:cNvPr>
          <p:cNvSpPr txBox="1"/>
          <p:nvPr/>
        </p:nvSpPr>
        <p:spPr>
          <a:xfrm>
            <a:off x="562195" y="1263174"/>
            <a:ext cx="4357468" cy="800219"/>
          </a:xfrm>
          <a:prstGeom prst="rect">
            <a:avLst/>
          </a:prstGeom>
          <a:solidFill>
            <a:schemeClr val="bg1"/>
          </a:solidFill>
        </p:spPr>
        <p:txBody>
          <a:bodyPr wrap="square" rtlCol="0">
            <a:spAutoFit/>
          </a:bodyPr>
          <a:lstStyle/>
          <a:p>
            <a:r>
              <a:rPr lang="de-DE" sz="1400" dirty="0">
                <a:solidFill>
                  <a:srgbClr val="515151"/>
                </a:solidFill>
              </a:rPr>
              <a:t>Die FORTA-Liste „</a:t>
            </a:r>
            <a:r>
              <a:rPr lang="en-US" sz="1400" dirty="0">
                <a:solidFill>
                  <a:srgbClr val="515151"/>
                </a:solidFill>
              </a:rPr>
              <a:t>Fit for The Aged</a:t>
            </a:r>
            <a:r>
              <a:rPr lang="de-DE" sz="1400" dirty="0">
                <a:solidFill>
                  <a:srgbClr val="515151"/>
                </a:solidFill>
              </a:rPr>
              <a:t>“</a:t>
            </a:r>
          </a:p>
          <a:p>
            <a:r>
              <a:rPr lang="de-DE" sz="1400" dirty="0">
                <a:solidFill>
                  <a:srgbClr val="515151"/>
                </a:solidFill>
              </a:rPr>
              <a:t>Expert Consensus Validation 2015</a:t>
            </a:r>
          </a:p>
          <a:p>
            <a:r>
              <a:rPr lang="de-DE" b="1" dirty="0">
                <a:solidFill>
                  <a:srgbClr val="515151"/>
                </a:solidFill>
              </a:rPr>
              <a:t>FORTA</a:t>
            </a:r>
          </a:p>
        </p:txBody>
      </p:sp>
      <p:sp>
        <p:nvSpPr>
          <p:cNvPr id="2" name="Textfeld 1">
            <a:extLst>
              <a:ext uri="{FF2B5EF4-FFF2-40B4-BE49-F238E27FC236}">
                <a16:creationId xmlns:a16="http://schemas.microsoft.com/office/drawing/2014/main" id="{33E84EA3-ED6A-488E-B9F2-A60F831A7470}"/>
              </a:ext>
            </a:extLst>
          </p:cNvPr>
          <p:cNvSpPr txBox="1"/>
          <p:nvPr/>
        </p:nvSpPr>
        <p:spPr>
          <a:xfrm>
            <a:off x="658813" y="2195906"/>
            <a:ext cx="457200" cy="215444"/>
          </a:xfrm>
          <a:prstGeom prst="rect">
            <a:avLst/>
          </a:prstGeom>
          <a:noFill/>
          <a:ln>
            <a:solidFill>
              <a:srgbClr val="515151"/>
            </a:solidFill>
          </a:ln>
        </p:spPr>
        <p:txBody>
          <a:bodyPr wrap="square" tIns="0" bIns="0" rtlCol="0">
            <a:spAutoFit/>
          </a:bodyPr>
          <a:lstStyle/>
          <a:p>
            <a:pPr algn="ctr"/>
            <a:r>
              <a:rPr lang="de-DE" sz="1400" b="1" dirty="0">
                <a:solidFill>
                  <a:srgbClr val="515151"/>
                </a:solidFill>
              </a:rPr>
              <a:t>A</a:t>
            </a:r>
          </a:p>
        </p:txBody>
      </p:sp>
      <p:sp>
        <p:nvSpPr>
          <p:cNvPr id="13" name="Textfeld 12">
            <a:extLst>
              <a:ext uri="{FF2B5EF4-FFF2-40B4-BE49-F238E27FC236}">
                <a16:creationId xmlns:a16="http://schemas.microsoft.com/office/drawing/2014/main" id="{7A73D1DE-F003-4D8B-93E6-79DD0C9FB870}"/>
              </a:ext>
            </a:extLst>
          </p:cNvPr>
          <p:cNvSpPr txBox="1"/>
          <p:nvPr/>
        </p:nvSpPr>
        <p:spPr>
          <a:xfrm>
            <a:off x="1200811" y="2195906"/>
            <a:ext cx="457200" cy="215444"/>
          </a:xfrm>
          <a:prstGeom prst="rect">
            <a:avLst/>
          </a:prstGeom>
          <a:noFill/>
          <a:ln>
            <a:solidFill>
              <a:srgbClr val="515151"/>
            </a:solidFill>
          </a:ln>
        </p:spPr>
        <p:txBody>
          <a:bodyPr wrap="square" tIns="0" bIns="0" rtlCol="0">
            <a:spAutoFit/>
          </a:bodyPr>
          <a:lstStyle/>
          <a:p>
            <a:pPr algn="ctr"/>
            <a:r>
              <a:rPr lang="de-DE" sz="1400" b="1" dirty="0">
                <a:solidFill>
                  <a:schemeClr val="accent1"/>
                </a:solidFill>
              </a:rPr>
              <a:t>B</a:t>
            </a:r>
          </a:p>
        </p:txBody>
      </p:sp>
      <p:sp>
        <p:nvSpPr>
          <p:cNvPr id="14" name="Textfeld 13">
            <a:extLst>
              <a:ext uri="{FF2B5EF4-FFF2-40B4-BE49-F238E27FC236}">
                <a16:creationId xmlns:a16="http://schemas.microsoft.com/office/drawing/2014/main" id="{AC0EB987-0E54-46AD-B7BB-06C81534615D}"/>
              </a:ext>
            </a:extLst>
          </p:cNvPr>
          <p:cNvSpPr txBox="1"/>
          <p:nvPr/>
        </p:nvSpPr>
        <p:spPr>
          <a:xfrm>
            <a:off x="1742809" y="2195906"/>
            <a:ext cx="457200" cy="215444"/>
          </a:xfrm>
          <a:prstGeom prst="rect">
            <a:avLst/>
          </a:prstGeom>
          <a:noFill/>
          <a:ln>
            <a:solidFill>
              <a:srgbClr val="515151"/>
            </a:solidFill>
          </a:ln>
        </p:spPr>
        <p:txBody>
          <a:bodyPr wrap="square" tIns="0" bIns="0" rtlCol="0">
            <a:spAutoFit/>
          </a:bodyPr>
          <a:lstStyle/>
          <a:p>
            <a:pPr algn="ctr"/>
            <a:r>
              <a:rPr lang="de-DE" sz="1400" b="1" dirty="0">
                <a:solidFill>
                  <a:schemeClr val="accent3"/>
                </a:solidFill>
              </a:rPr>
              <a:t>C</a:t>
            </a:r>
          </a:p>
        </p:txBody>
      </p:sp>
      <p:sp>
        <p:nvSpPr>
          <p:cNvPr id="15" name="Textfeld 14">
            <a:extLst>
              <a:ext uri="{FF2B5EF4-FFF2-40B4-BE49-F238E27FC236}">
                <a16:creationId xmlns:a16="http://schemas.microsoft.com/office/drawing/2014/main" id="{B34974EF-3E04-4941-8501-297394CB05DE}"/>
              </a:ext>
            </a:extLst>
          </p:cNvPr>
          <p:cNvSpPr txBox="1"/>
          <p:nvPr/>
        </p:nvSpPr>
        <p:spPr>
          <a:xfrm>
            <a:off x="2284807" y="2195906"/>
            <a:ext cx="457200" cy="215444"/>
          </a:xfrm>
          <a:prstGeom prst="rect">
            <a:avLst/>
          </a:prstGeom>
          <a:noFill/>
          <a:ln>
            <a:solidFill>
              <a:srgbClr val="515151"/>
            </a:solidFill>
          </a:ln>
        </p:spPr>
        <p:txBody>
          <a:bodyPr wrap="square" tIns="0" bIns="0" rtlCol="0">
            <a:spAutoFit/>
          </a:bodyPr>
          <a:lstStyle/>
          <a:p>
            <a:pPr algn="ctr"/>
            <a:r>
              <a:rPr lang="de-DE" sz="1400" b="1" dirty="0">
                <a:solidFill>
                  <a:schemeClr val="accent4"/>
                </a:solidFill>
              </a:rPr>
              <a:t>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0FD4-1BDE-4778-BE8B-D3096C96E398}"/>
              </a:ext>
            </a:extLst>
          </p:cNvPr>
          <p:cNvSpPr>
            <a:spLocks noGrp="1"/>
          </p:cNvSpPr>
          <p:nvPr>
            <p:ph type="title"/>
          </p:nvPr>
        </p:nvSpPr>
        <p:spPr/>
        <p:txBody>
          <a:bodyPr/>
          <a:lstStyle/>
          <a:p>
            <a:r>
              <a:rPr lang="de-AT" b="1" dirty="0"/>
              <a:t>Inzidenz von Niereninsuffizienz nach Altersgruppe</a:t>
            </a:r>
            <a:endParaRPr lang="de-DE" b="1" dirty="0"/>
          </a:p>
        </p:txBody>
      </p:sp>
      <p:sp>
        <p:nvSpPr>
          <p:cNvPr id="18" name="Textplatzhalter 17">
            <a:extLst>
              <a:ext uri="{FF2B5EF4-FFF2-40B4-BE49-F238E27FC236}">
                <a16:creationId xmlns:a16="http://schemas.microsoft.com/office/drawing/2014/main" id="{30762A80-F527-4906-985F-0E45700E8A95}"/>
              </a:ext>
            </a:extLst>
          </p:cNvPr>
          <p:cNvSpPr>
            <a:spLocks noGrp="1"/>
          </p:cNvSpPr>
          <p:nvPr>
            <p:ph type="body" sz="quarter" idx="10"/>
          </p:nvPr>
        </p:nvSpPr>
        <p:spPr/>
        <p:txBody>
          <a:bodyPr/>
          <a:lstStyle/>
          <a:p>
            <a:r>
              <a:rPr lang="de-DE" sz="800" dirty="0"/>
              <a:t>CKD = chronische Nierenkrankheit (</a:t>
            </a:r>
            <a:r>
              <a:rPr lang="en-US" sz="800" dirty="0"/>
              <a:t>chronic kidney disease</a:t>
            </a:r>
            <a:r>
              <a:rPr lang="de-DE" sz="800" dirty="0"/>
              <a:t>).</a:t>
            </a:r>
          </a:p>
          <a:p>
            <a:r>
              <a:rPr lang="de-DE" dirty="0">
                <a:solidFill>
                  <a:srgbClr val="3B839F"/>
                </a:solidFill>
              </a:rPr>
              <a:t>Coresh J et al. JAMA 2007; 298 (17): 2038–2047.</a:t>
            </a:r>
          </a:p>
        </p:txBody>
      </p:sp>
      <p:sp>
        <p:nvSpPr>
          <p:cNvPr id="6" name="Text Placeholder 2">
            <a:extLst>
              <a:ext uri="{FF2B5EF4-FFF2-40B4-BE49-F238E27FC236}">
                <a16:creationId xmlns:a16="http://schemas.microsoft.com/office/drawing/2014/main" id="{DD8738FA-6EDC-4B5F-8036-9BC236B3857D}"/>
              </a:ext>
            </a:extLst>
          </p:cNvPr>
          <p:cNvSpPr txBox="1">
            <a:spLocks/>
          </p:cNvSpPr>
          <p:nvPr/>
        </p:nvSpPr>
        <p:spPr>
          <a:xfrm>
            <a:off x="1603662" y="6135688"/>
            <a:ext cx="4492339" cy="53181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de-de" sz="1632" kern="0" dirty="0">
              <a:solidFill>
                <a:sysClr val="windowText" lastClr="000000"/>
              </a:solidFill>
            </a:endParaRPr>
          </a:p>
        </p:txBody>
      </p:sp>
      <p:grpSp>
        <p:nvGrpSpPr>
          <p:cNvPr id="13" name="Gruppieren 12">
            <a:extLst>
              <a:ext uri="{FF2B5EF4-FFF2-40B4-BE49-F238E27FC236}">
                <a16:creationId xmlns:a16="http://schemas.microsoft.com/office/drawing/2014/main" id="{35551D66-1964-4D4A-968C-234186B5F8A6}"/>
              </a:ext>
            </a:extLst>
          </p:cNvPr>
          <p:cNvGrpSpPr/>
          <p:nvPr/>
        </p:nvGrpSpPr>
        <p:grpSpPr>
          <a:xfrm>
            <a:off x="658813" y="1439403"/>
            <a:ext cx="5622995" cy="4261252"/>
            <a:chOff x="658813" y="1639099"/>
            <a:chExt cx="5622995" cy="4261252"/>
          </a:xfrm>
        </p:grpSpPr>
        <p:graphicFrame>
          <p:nvGraphicFramePr>
            <p:cNvPr id="14" name="Chart 87">
              <a:extLst>
                <a:ext uri="{FF2B5EF4-FFF2-40B4-BE49-F238E27FC236}">
                  <a16:creationId xmlns:a16="http://schemas.microsoft.com/office/drawing/2014/main" id="{DF27F617-3530-4F5A-AA4F-6F4A537E23FC}"/>
                </a:ext>
              </a:extLst>
            </p:cNvPr>
            <p:cNvGraphicFramePr>
              <a:graphicFrameLocks/>
            </p:cNvGraphicFramePr>
            <p:nvPr>
              <p:extLst>
                <p:ext uri="{D42A27DB-BD31-4B8C-83A1-F6EECF244321}">
                  <p14:modId xmlns:p14="http://schemas.microsoft.com/office/powerpoint/2010/main" val="2545838937"/>
                </p:ext>
              </p:extLst>
            </p:nvPr>
          </p:nvGraphicFramePr>
          <p:xfrm>
            <a:off x="658813" y="1684117"/>
            <a:ext cx="5622995" cy="421623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1">
              <a:extLst>
                <a:ext uri="{FF2B5EF4-FFF2-40B4-BE49-F238E27FC236}">
                  <a16:creationId xmlns:a16="http://schemas.microsoft.com/office/drawing/2014/main" id="{83B8D742-882E-4E59-BFD5-7586D1470AE8}"/>
                </a:ext>
              </a:extLst>
            </p:cNvPr>
            <p:cNvSpPr txBox="1"/>
            <p:nvPr/>
          </p:nvSpPr>
          <p:spPr>
            <a:xfrm>
              <a:off x="1742883" y="1639099"/>
              <a:ext cx="4353117" cy="338554"/>
            </a:xfrm>
            <a:prstGeom prst="rect">
              <a:avLst/>
            </a:prstGeom>
            <a:noFill/>
          </p:spPr>
          <p:txBody>
            <a:bodyPr wrap="square" rtlCol="0">
              <a:spAutoFit/>
            </a:bodyPr>
            <a:lstStyle/>
            <a:p>
              <a:pPr algn="ctr" defTabSz="727272">
                <a:defRPr/>
              </a:pPr>
              <a:r>
                <a:rPr lang="de-DE" sz="1600" b="1" dirty="0">
                  <a:solidFill>
                    <a:srgbClr val="515151"/>
                  </a:solidFill>
                  <a:latin typeface="Arial"/>
                </a:rPr>
                <a:t>Gesamt</a:t>
              </a:r>
              <a:endParaRPr lang="de-de" sz="1600" b="1" dirty="0">
                <a:solidFill>
                  <a:srgbClr val="515151"/>
                </a:solidFill>
                <a:latin typeface="Arial"/>
              </a:endParaRPr>
            </a:p>
          </p:txBody>
        </p:sp>
      </p:grpSp>
      <p:grpSp>
        <p:nvGrpSpPr>
          <p:cNvPr id="16" name="Gruppieren 15">
            <a:extLst>
              <a:ext uri="{FF2B5EF4-FFF2-40B4-BE49-F238E27FC236}">
                <a16:creationId xmlns:a16="http://schemas.microsoft.com/office/drawing/2014/main" id="{47AE6F84-3F4D-4D72-ACFE-588A12F3CADA}"/>
              </a:ext>
            </a:extLst>
          </p:cNvPr>
          <p:cNvGrpSpPr/>
          <p:nvPr/>
        </p:nvGrpSpPr>
        <p:grpSpPr>
          <a:xfrm>
            <a:off x="5998262" y="1439403"/>
            <a:ext cx="5434013" cy="4261252"/>
            <a:chOff x="5998262" y="1639099"/>
            <a:chExt cx="5434013" cy="4261252"/>
          </a:xfrm>
        </p:grpSpPr>
        <p:graphicFrame>
          <p:nvGraphicFramePr>
            <p:cNvPr id="20" name="Chart 87">
              <a:extLst>
                <a:ext uri="{FF2B5EF4-FFF2-40B4-BE49-F238E27FC236}">
                  <a16:creationId xmlns:a16="http://schemas.microsoft.com/office/drawing/2014/main" id="{826AC043-79C8-46FD-ACD6-93149F9A7F8A}"/>
                </a:ext>
              </a:extLst>
            </p:cNvPr>
            <p:cNvGraphicFramePr>
              <a:graphicFrameLocks/>
            </p:cNvGraphicFramePr>
            <p:nvPr>
              <p:extLst>
                <p:ext uri="{D42A27DB-BD31-4B8C-83A1-F6EECF244321}">
                  <p14:modId xmlns:p14="http://schemas.microsoft.com/office/powerpoint/2010/main" val="1995727772"/>
                </p:ext>
              </p:extLst>
            </p:nvPr>
          </p:nvGraphicFramePr>
          <p:xfrm>
            <a:off x="5998262" y="1684117"/>
            <a:ext cx="5434013" cy="421623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BA97ED77-5693-43CF-8398-85E5E4507F93}"/>
                </a:ext>
              </a:extLst>
            </p:cNvPr>
            <p:cNvSpPr txBox="1"/>
            <p:nvPr/>
          </p:nvSpPr>
          <p:spPr>
            <a:xfrm>
              <a:off x="6795613" y="1639099"/>
              <a:ext cx="4353117" cy="338554"/>
            </a:xfrm>
            <a:prstGeom prst="rect">
              <a:avLst/>
            </a:prstGeom>
            <a:noFill/>
          </p:spPr>
          <p:txBody>
            <a:bodyPr wrap="square" rtlCol="0">
              <a:spAutoFit/>
            </a:bodyPr>
            <a:lstStyle/>
            <a:p>
              <a:pPr algn="ctr" defTabSz="727272">
                <a:defRPr/>
              </a:pPr>
              <a:r>
                <a:rPr lang="de-DE" sz="1600" b="1" dirty="0">
                  <a:solidFill>
                    <a:srgbClr val="515151"/>
                  </a:solidFill>
                  <a:latin typeface="Arial"/>
                </a:rPr>
                <a:t>CKD-Stadium 3</a:t>
              </a:r>
              <a:endParaRPr lang="de-de" sz="1600" b="1" dirty="0">
                <a:solidFill>
                  <a:srgbClr val="515151"/>
                </a:solidFill>
                <a:latin typeface="Arial"/>
              </a:endParaRPr>
            </a:p>
          </p:txBody>
        </p:sp>
      </p:grpSp>
      <p:sp>
        <p:nvSpPr>
          <p:cNvPr id="30" name="TextBox 65">
            <a:extLst>
              <a:ext uri="{FF2B5EF4-FFF2-40B4-BE49-F238E27FC236}">
                <a16:creationId xmlns:a16="http://schemas.microsoft.com/office/drawing/2014/main" id="{CD026179-B32F-4F85-B737-F24BDE7A72E7}"/>
              </a:ext>
            </a:extLst>
          </p:cNvPr>
          <p:cNvSpPr txBox="1"/>
          <p:nvPr/>
        </p:nvSpPr>
        <p:spPr>
          <a:xfrm>
            <a:off x="586360" y="5686609"/>
            <a:ext cx="1359039" cy="307777"/>
          </a:xfrm>
          <a:prstGeom prst="rect">
            <a:avLst/>
          </a:prstGeom>
          <a:noFill/>
        </p:spPr>
        <p:txBody>
          <a:bodyPr wrap="square" rtlCol="0">
            <a:spAutoFit/>
          </a:bodyPr>
          <a:lstStyle/>
          <a:p>
            <a:pPr defTabSz="727272">
              <a:defRPr/>
            </a:pPr>
            <a:r>
              <a:rPr lang="de-DE" sz="1400" dirty="0">
                <a:solidFill>
                  <a:srgbClr val="515151"/>
                </a:solidFill>
                <a:latin typeface="Arial"/>
              </a:rPr>
              <a:t>Umfragejahre</a:t>
            </a:r>
            <a:endParaRPr lang="de-de" sz="1400" dirty="0">
              <a:solidFill>
                <a:srgbClr val="515151"/>
              </a:solidFill>
              <a:latin typeface="Arial"/>
            </a:endParaRPr>
          </a:p>
        </p:txBody>
      </p:sp>
      <p:grpSp>
        <p:nvGrpSpPr>
          <p:cNvPr id="7" name="Gruppieren 6">
            <a:extLst>
              <a:ext uri="{FF2B5EF4-FFF2-40B4-BE49-F238E27FC236}">
                <a16:creationId xmlns:a16="http://schemas.microsoft.com/office/drawing/2014/main" id="{28AA7CBC-C895-46CB-AD61-17798340F358}"/>
              </a:ext>
            </a:extLst>
          </p:cNvPr>
          <p:cNvGrpSpPr/>
          <p:nvPr/>
        </p:nvGrpSpPr>
        <p:grpSpPr>
          <a:xfrm>
            <a:off x="676944" y="5964112"/>
            <a:ext cx="2962614" cy="276999"/>
            <a:chOff x="692709" y="6016662"/>
            <a:chExt cx="2962614" cy="276999"/>
          </a:xfrm>
        </p:grpSpPr>
        <p:sp>
          <p:nvSpPr>
            <p:cNvPr id="24" name="TextBox 65">
              <a:extLst>
                <a:ext uri="{FF2B5EF4-FFF2-40B4-BE49-F238E27FC236}">
                  <a16:creationId xmlns:a16="http://schemas.microsoft.com/office/drawing/2014/main" id="{5CE02C76-DF52-46E3-8229-40A02C3D1376}"/>
                </a:ext>
              </a:extLst>
            </p:cNvPr>
            <p:cNvSpPr txBox="1"/>
            <p:nvPr/>
          </p:nvSpPr>
          <p:spPr>
            <a:xfrm>
              <a:off x="832916" y="6016662"/>
              <a:ext cx="2822407" cy="276999"/>
            </a:xfrm>
            <a:prstGeom prst="rect">
              <a:avLst/>
            </a:prstGeom>
            <a:noFill/>
          </p:spPr>
          <p:txBody>
            <a:bodyPr wrap="square" rtlCol="0">
              <a:spAutoFit/>
            </a:bodyPr>
            <a:lstStyle/>
            <a:p>
              <a:pPr defTabSz="727272">
                <a:defRPr/>
              </a:pPr>
              <a:r>
                <a:rPr lang="de-DE" sz="1200" dirty="0">
                  <a:solidFill>
                    <a:srgbClr val="515151"/>
                  </a:solidFill>
                </a:rPr>
                <a:t>1988–1994	1999–2004</a:t>
              </a:r>
            </a:p>
          </p:txBody>
        </p:sp>
        <p:sp>
          <p:nvSpPr>
            <p:cNvPr id="15" name="Rechteck 14">
              <a:extLst>
                <a:ext uri="{FF2B5EF4-FFF2-40B4-BE49-F238E27FC236}">
                  <a16:creationId xmlns:a16="http://schemas.microsoft.com/office/drawing/2014/main" id="{6D337638-E4CE-4293-A32B-2DB8500879DD}"/>
                </a:ext>
              </a:extLst>
            </p:cNvPr>
            <p:cNvSpPr/>
            <p:nvPr/>
          </p:nvSpPr>
          <p:spPr bwMode="auto">
            <a:xfrm>
              <a:off x="692709" y="6071622"/>
              <a:ext cx="149216" cy="149216"/>
            </a:xfrm>
            <a:prstGeom prst="rect">
              <a:avLst/>
            </a:prstGeom>
            <a:solidFill>
              <a:schemeClr val="accent3"/>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31" name="Rechteck 30">
              <a:extLst>
                <a:ext uri="{FF2B5EF4-FFF2-40B4-BE49-F238E27FC236}">
                  <a16:creationId xmlns:a16="http://schemas.microsoft.com/office/drawing/2014/main" id="{B8127008-96BB-4E7F-82AD-0B0C8E3305A7}"/>
                </a:ext>
              </a:extLst>
            </p:cNvPr>
            <p:cNvSpPr/>
            <p:nvPr/>
          </p:nvSpPr>
          <p:spPr bwMode="auto">
            <a:xfrm>
              <a:off x="2146301" y="6071622"/>
              <a:ext cx="149216" cy="149216"/>
            </a:xfrm>
            <a:prstGeom prst="rect">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419377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12">
            <a:extLst>
              <a:ext uri="{FF2B5EF4-FFF2-40B4-BE49-F238E27FC236}">
                <a16:creationId xmlns:a16="http://schemas.microsoft.com/office/drawing/2014/main" id="{85C778BA-7A80-4639-BFC8-4A595AFBBD7E}"/>
              </a:ext>
            </a:extLst>
          </p:cNvPr>
          <p:cNvGraphicFramePr>
            <a:graphicFrameLocks/>
          </p:cNvGraphicFramePr>
          <p:nvPr>
            <p:extLst>
              <p:ext uri="{D42A27DB-BD31-4B8C-83A1-F6EECF244321}">
                <p14:modId xmlns:p14="http://schemas.microsoft.com/office/powerpoint/2010/main" val="940489546"/>
              </p:ext>
            </p:extLst>
          </p:nvPr>
        </p:nvGraphicFramePr>
        <p:xfrm>
          <a:off x="673100" y="1731963"/>
          <a:ext cx="11118849" cy="2902599"/>
        </p:xfrm>
        <a:graphic>
          <a:graphicData uri="http://schemas.openxmlformats.org/drawingml/2006/table">
            <a:tbl>
              <a:tblPr/>
              <a:tblGrid>
                <a:gridCol w="2003993">
                  <a:extLst>
                    <a:ext uri="{9D8B030D-6E8A-4147-A177-3AD203B41FA5}">
                      <a16:colId xmlns:a16="http://schemas.microsoft.com/office/drawing/2014/main" val="20000"/>
                    </a:ext>
                  </a:extLst>
                </a:gridCol>
                <a:gridCol w="9114856">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Design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dirty="0">
                          <a:solidFill>
                            <a:srgbClr val="515151"/>
                          </a:solidFill>
                          <a:latin typeface="+mn-lt"/>
                          <a:ea typeface="+mn-ea"/>
                          <a:cs typeface="+mn-cs"/>
                        </a:rPr>
                        <a:t>Review von 17 Beobachtungsstudien. Quelle: Medline-, Embase- und Cochrane-Datenbank</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dirty="0">
                          <a:solidFill>
                            <a:srgbClr val="515151"/>
                          </a:solidFill>
                          <a:latin typeface="+mn-lt"/>
                          <a:ea typeface="+mn-ea"/>
                          <a:cs typeface="+mn-cs"/>
                        </a:rPr>
                        <a:t>12 Studien zur Analyse des Hüftfrakturrisikos bei chronisch nierenkranken Patienten:</a:t>
                      </a:r>
                      <a:br>
                        <a:rPr lang="de-DE" sz="1400" kern="1200" dirty="0">
                          <a:solidFill>
                            <a:srgbClr val="515151"/>
                          </a:solidFill>
                          <a:latin typeface="+mn-lt"/>
                          <a:ea typeface="+mn-ea"/>
                          <a:cs typeface="+mn-cs"/>
                        </a:rPr>
                      </a:br>
                      <a:r>
                        <a:rPr lang="de-DE" sz="1400" kern="1200" dirty="0">
                          <a:solidFill>
                            <a:srgbClr val="515151"/>
                          </a:solidFill>
                          <a:latin typeface="+mn-lt"/>
                          <a:ea typeface="+mn-ea"/>
                          <a:cs typeface="+mn-cs"/>
                        </a:rPr>
                        <a:t>9 Kohortenstudien, 2 Fallkohortenstudien und 1 Fallkontrollstudie</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dirty="0">
                          <a:solidFill>
                            <a:srgbClr val="515151"/>
                          </a:solidFill>
                          <a:latin typeface="+mn-lt"/>
                          <a:ea typeface="+mn-ea"/>
                          <a:cs typeface="+mn-cs"/>
                        </a:rPr>
                        <a:t>4 Studien zur Analyse des Risikos nonvertebraler Frakturen bei chronisch nierenkranken Patienten:</a:t>
                      </a:r>
                      <a:br>
                        <a:rPr lang="de-DE" sz="1400" kern="1200" dirty="0">
                          <a:solidFill>
                            <a:srgbClr val="515151"/>
                          </a:solidFill>
                          <a:latin typeface="+mn-lt"/>
                          <a:ea typeface="+mn-ea"/>
                          <a:cs typeface="+mn-cs"/>
                        </a:rPr>
                      </a:br>
                      <a:r>
                        <a:rPr lang="de-DE" sz="1400" kern="1200" dirty="0">
                          <a:solidFill>
                            <a:srgbClr val="515151"/>
                          </a:solidFill>
                          <a:latin typeface="+mn-lt"/>
                          <a:ea typeface="+mn-ea"/>
                          <a:cs typeface="+mn-cs"/>
                        </a:rPr>
                        <a:t>3 Kohortenstudien, 1 Fallkontrollstudie</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683C6"/>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Patienten</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noProof="0" dirty="0">
                          <a:solidFill>
                            <a:srgbClr val="515151"/>
                          </a:solidFill>
                          <a:latin typeface="+mn-lt"/>
                          <a:ea typeface="+mn-ea"/>
                          <a:cs typeface="+mn-cs"/>
                        </a:rPr>
                        <a:t>Erwachsene ≥ 18 bis &gt; 90 Jahre mit CKD (Stadium III a bis V) vs. </a:t>
                      </a:r>
                    </a:p>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kern="1200" noProof="0" dirty="0">
                          <a:solidFill>
                            <a:srgbClr val="515151"/>
                          </a:solidFill>
                          <a:latin typeface="+mn-lt"/>
                          <a:ea typeface="+mn-ea"/>
                          <a:cs typeface="+mn-cs"/>
                        </a:rPr>
                        <a:t>gesunde Erwachsene mit normaler Nierenfunktion (eGFR &gt; 60 ml/min)</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9867">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Analysetools</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Analyse der Studienqualität: Newcastle Ottawa Scale</a:t>
                      </a:r>
                    </a:p>
                    <a:p>
                      <a:pPr marL="180975" marR="0" lvl="0" indent="-180975"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Char char="-"/>
                        <a:tabLst>
                          <a:tab pos="177800" algn="l"/>
                        </a:tabLst>
                        <a:defRPr/>
                      </a:pPr>
                      <a:r>
                        <a:rPr lang="de-DE" sz="1400" kern="1200" noProof="0" dirty="0">
                          <a:solidFill>
                            <a:srgbClr val="515151"/>
                          </a:solidFill>
                          <a:latin typeface="+mn-lt"/>
                          <a:ea typeface="+mn-ea"/>
                          <a:cs typeface="+mn-cs"/>
                        </a:rPr>
                        <a:t>Analyse der Risikoschätzung mit 95-%-KI: Random-Effects-Modell </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4429717"/>
                  </a:ext>
                </a:extLst>
              </a:tr>
              <a:tr h="397959">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3B839F"/>
                          </a:solidFill>
                          <a:effectLst/>
                          <a:latin typeface="+mj-lt"/>
                        </a:rPr>
                        <a:t>Endpunkte</a:t>
                      </a:r>
                    </a:p>
                  </a:txBody>
                  <a:tcPr marL="108000" marR="0" marT="72000" marB="72000"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ct val="0"/>
                        </a:spcAft>
                        <a:buClr>
                          <a:srgbClr val="0063C3"/>
                        </a:buClr>
                        <a:buSzPct val="75000"/>
                        <a:buFont typeface="Verdana" panose="020B0604030504040204" pitchFamily="34" charset="0"/>
                        <a:buNone/>
                        <a:tabLst>
                          <a:tab pos="177800" algn="l"/>
                        </a:tabLst>
                        <a:defRPr/>
                      </a:pPr>
                      <a:r>
                        <a:rPr kumimoji="0" lang="de-DE" sz="1400" b="0" i="0" u="none" strike="noStrike" cap="none" normalizeH="0" baseline="0" noProof="0" dirty="0">
                          <a:ln>
                            <a:noFill/>
                          </a:ln>
                          <a:solidFill>
                            <a:srgbClr val="515151"/>
                          </a:solidFill>
                          <a:effectLst/>
                          <a:latin typeface="+mn-lt"/>
                        </a:rPr>
                        <a:t>Bestimmung des Frakturrisikos in Verbindung mit CKD (Stadium)</a:t>
                      </a:r>
                    </a:p>
                  </a:txBody>
                  <a:tcPr marL="108000" marR="0" marT="72000" marB="72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8" name="Titel 17">
            <a:extLst>
              <a:ext uri="{FF2B5EF4-FFF2-40B4-BE49-F238E27FC236}">
                <a16:creationId xmlns:a16="http://schemas.microsoft.com/office/drawing/2014/main" id="{A3FC29DE-20CF-4825-A13D-5B0A98C49DD3}"/>
              </a:ext>
            </a:extLst>
          </p:cNvPr>
          <p:cNvSpPr>
            <a:spLocks noGrp="1"/>
          </p:cNvSpPr>
          <p:nvPr>
            <p:ph type="title"/>
          </p:nvPr>
        </p:nvSpPr>
        <p:spPr>
          <a:xfrm>
            <a:off x="673100" y="114300"/>
            <a:ext cx="8789988" cy="609600"/>
          </a:xfrm>
        </p:spPr>
        <p:txBody>
          <a:bodyPr/>
          <a:lstStyle/>
          <a:p>
            <a:r>
              <a:rPr lang="de-DE" b="1" dirty="0"/>
              <a:t>Frakturrisiko bei chronischer Nierenkrankheit</a:t>
            </a:r>
          </a:p>
        </p:txBody>
      </p:sp>
      <p:sp>
        <p:nvSpPr>
          <p:cNvPr id="20" name="Textplatzhalter 19">
            <a:extLst>
              <a:ext uri="{FF2B5EF4-FFF2-40B4-BE49-F238E27FC236}">
                <a16:creationId xmlns:a16="http://schemas.microsoft.com/office/drawing/2014/main" id="{1023E43E-D69D-4657-BCA3-42FCF68AD39B}"/>
              </a:ext>
            </a:extLst>
          </p:cNvPr>
          <p:cNvSpPr>
            <a:spLocks noGrp="1"/>
          </p:cNvSpPr>
          <p:nvPr>
            <p:ph type="body" sz="quarter" idx="10"/>
          </p:nvPr>
        </p:nvSpPr>
        <p:spPr/>
        <p:txBody>
          <a:bodyPr/>
          <a:lstStyle/>
          <a:p>
            <a:r>
              <a:rPr lang="de-DE" sz="800" dirty="0"/>
              <a:t>CKD = chronische Nierenkrankheit (</a:t>
            </a:r>
            <a:r>
              <a:rPr lang="en-US" sz="800" dirty="0"/>
              <a:t>chronic kidney disease</a:t>
            </a:r>
            <a:r>
              <a:rPr lang="de-DE" sz="800" dirty="0"/>
              <a:t>), eGFR = geschätzte glomeruläre Filtrationsrate (</a:t>
            </a:r>
            <a:r>
              <a:rPr lang="en-US" sz="800" dirty="0"/>
              <a:t>estimated glomerular filtration rate</a:t>
            </a:r>
            <a:r>
              <a:rPr lang="de-DE" sz="800" dirty="0"/>
              <a:t>), KI = Konfidenzintervall.</a:t>
            </a:r>
          </a:p>
          <a:p>
            <a:r>
              <a:rPr lang="de-DE" dirty="0">
                <a:solidFill>
                  <a:srgbClr val="3B839F"/>
                </a:solidFill>
              </a:rPr>
              <a:t>Vilaca T et al. presented at ASBMR 2019, Orlando, Florida, USA; September 20–23, 2019 Oral # 1071.</a:t>
            </a:r>
          </a:p>
        </p:txBody>
      </p:sp>
      <p:sp>
        <p:nvSpPr>
          <p:cNvPr id="22" name="Freihandform 11">
            <a:extLst>
              <a:ext uri="{FF2B5EF4-FFF2-40B4-BE49-F238E27FC236}">
                <a16:creationId xmlns:a16="http://schemas.microsoft.com/office/drawing/2014/main" id="{545F028A-A1B8-4F4F-ACA7-0DB6F77AD9A7}"/>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latin typeface="Arial"/>
              </a:rPr>
              <a:t>Methodik: systematischer Review und Metaanalyse</a:t>
            </a:r>
          </a:p>
        </p:txBody>
      </p:sp>
    </p:spTree>
    <p:extLst>
      <p:ext uri="{BB962C8B-B14F-4D97-AF65-F5344CB8AC3E}">
        <p14:creationId xmlns:p14="http://schemas.microsoft.com/office/powerpoint/2010/main" val="108123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28E8DD90-66CE-4D1D-8C10-7B2E85609180}"/>
              </a:ext>
            </a:extLst>
          </p:cNvPr>
          <p:cNvGraphicFramePr/>
          <p:nvPr>
            <p:extLst>
              <p:ext uri="{D42A27DB-BD31-4B8C-83A1-F6EECF244321}">
                <p14:modId xmlns:p14="http://schemas.microsoft.com/office/powerpoint/2010/main" val="2684411458"/>
              </p:ext>
            </p:extLst>
          </p:nvPr>
        </p:nvGraphicFramePr>
        <p:xfrm>
          <a:off x="1026268" y="2402497"/>
          <a:ext cx="10447505" cy="3148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le 4">
            <a:extLst>
              <a:ext uri="{FF2B5EF4-FFF2-40B4-BE49-F238E27FC236}">
                <a16:creationId xmlns:a16="http://schemas.microsoft.com/office/drawing/2014/main" id="{8EDC4F40-174D-41A5-A40C-16E5B2F0DA2F}"/>
              </a:ext>
            </a:extLst>
          </p:cNvPr>
          <p:cNvGraphicFramePr>
            <a:graphicFrameLocks noGrp="1"/>
          </p:cNvGraphicFramePr>
          <p:nvPr>
            <p:extLst>
              <p:ext uri="{D42A27DB-BD31-4B8C-83A1-F6EECF244321}">
                <p14:modId xmlns:p14="http://schemas.microsoft.com/office/powerpoint/2010/main" val="2776617656"/>
              </p:ext>
            </p:extLst>
          </p:nvPr>
        </p:nvGraphicFramePr>
        <p:xfrm>
          <a:off x="1144799" y="5591357"/>
          <a:ext cx="10081764" cy="251460"/>
        </p:xfrm>
        <a:graphic>
          <a:graphicData uri="http://schemas.openxmlformats.org/drawingml/2006/table">
            <a:tbl>
              <a:tblPr firstRow="1" bandRow="1">
                <a:tableStyleId>{5FD0F851-EC5A-4D38-B0AD-8093EC10F338}</a:tableStyleId>
              </a:tblPr>
              <a:tblGrid>
                <a:gridCol w="949792">
                  <a:extLst>
                    <a:ext uri="{9D8B030D-6E8A-4147-A177-3AD203B41FA5}">
                      <a16:colId xmlns:a16="http://schemas.microsoft.com/office/drawing/2014/main" val="1862624294"/>
                    </a:ext>
                  </a:extLst>
                </a:gridCol>
                <a:gridCol w="1254033">
                  <a:extLst>
                    <a:ext uri="{9D8B030D-6E8A-4147-A177-3AD203B41FA5}">
                      <a16:colId xmlns:a16="http://schemas.microsoft.com/office/drawing/2014/main" val="347714698"/>
                    </a:ext>
                  </a:extLst>
                </a:gridCol>
                <a:gridCol w="1383759">
                  <a:extLst>
                    <a:ext uri="{9D8B030D-6E8A-4147-A177-3AD203B41FA5}">
                      <a16:colId xmlns:a16="http://schemas.microsoft.com/office/drawing/2014/main" val="3229798729"/>
                    </a:ext>
                  </a:extLst>
                </a:gridCol>
                <a:gridCol w="1297275">
                  <a:extLst>
                    <a:ext uri="{9D8B030D-6E8A-4147-A177-3AD203B41FA5}">
                      <a16:colId xmlns:a16="http://schemas.microsoft.com/office/drawing/2014/main" val="354020287"/>
                    </a:ext>
                  </a:extLst>
                </a:gridCol>
                <a:gridCol w="1275653">
                  <a:extLst>
                    <a:ext uri="{9D8B030D-6E8A-4147-A177-3AD203B41FA5}">
                      <a16:colId xmlns:a16="http://schemas.microsoft.com/office/drawing/2014/main" val="2322477469"/>
                    </a:ext>
                  </a:extLst>
                </a:gridCol>
                <a:gridCol w="1355247">
                  <a:extLst>
                    <a:ext uri="{9D8B030D-6E8A-4147-A177-3AD203B41FA5}">
                      <a16:colId xmlns:a16="http://schemas.microsoft.com/office/drawing/2014/main" val="3033995094"/>
                    </a:ext>
                  </a:extLst>
                </a:gridCol>
                <a:gridCol w="1224887">
                  <a:extLst>
                    <a:ext uri="{9D8B030D-6E8A-4147-A177-3AD203B41FA5}">
                      <a16:colId xmlns:a16="http://schemas.microsoft.com/office/drawing/2014/main" val="854074778"/>
                    </a:ext>
                  </a:extLst>
                </a:gridCol>
                <a:gridCol w="1341118">
                  <a:extLst>
                    <a:ext uri="{9D8B030D-6E8A-4147-A177-3AD203B41FA5}">
                      <a16:colId xmlns:a16="http://schemas.microsoft.com/office/drawing/2014/main" val="3699713425"/>
                    </a:ext>
                  </a:extLst>
                </a:gridCol>
              </a:tblGrid>
              <a:tr h="229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50" b="1" dirty="0">
                          <a:solidFill>
                            <a:srgbClr val="515151"/>
                          </a:solidFill>
                        </a:rPr>
                        <a:t>95-%-KI:   </a:t>
                      </a:r>
                    </a:p>
                  </a:txBody>
                  <a:tcPr marL="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b="1" dirty="0">
                          <a:solidFill>
                            <a:srgbClr val="515151"/>
                          </a:solidFill>
                        </a:rPr>
                        <a:t>1,18</a:t>
                      </a:r>
                      <a:r>
                        <a:rPr lang="de-DE" sz="1050" b="1" kern="1200" dirty="0">
                          <a:solidFill>
                            <a:srgbClr val="515151"/>
                          </a:solidFill>
                          <a:effectLst/>
                        </a:rPr>
                        <a:t>–1,99</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050" b="1" dirty="0">
                          <a:solidFill>
                            <a:srgbClr val="515151"/>
                          </a:solidFill>
                        </a:rPr>
                        <a:t>1,83</a:t>
                      </a:r>
                      <a:r>
                        <a:rPr lang="de-DE" sz="1050" b="1" kern="1200" dirty="0">
                          <a:solidFill>
                            <a:srgbClr val="515151"/>
                          </a:solidFill>
                          <a:effectLst/>
                        </a:rPr>
                        <a:t>–3,11</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050" b="1" dirty="0">
                          <a:solidFill>
                            <a:srgbClr val="515151"/>
                          </a:solidFill>
                        </a:rPr>
                        <a:t>4,58</a:t>
                      </a:r>
                      <a:r>
                        <a:rPr lang="de-DE" sz="1050" b="1" kern="1200" dirty="0">
                          <a:solidFill>
                            <a:srgbClr val="515151"/>
                          </a:solidFill>
                          <a:effectLst/>
                        </a:rPr>
                        <a:t>–17,84</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050" b="1" dirty="0">
                          <a:solidFill>
                            <a:srgbClr val="515151"/>
                          </a:solidFill>
                        </a:rPr>
                        <a:t>1,63</a:t>
                      </a:r>
                      <a:r>
                        <a:rPr lang="de-DE" sz="1050" b="1" kern="1200" dirty="0">
                          <a:solidFill>
                            <a:srgbClr val="515151"/>
                          </a:solidFill>
                          <a:effectLst/>
                        </a:rPr>
                        <a:t>–2,67</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050" b="1" dirty="0">
                          <a:solidFill>
                            <a:srgbClr val="515151"/>
                          </a:solidFill>
                        </a:rPr>
                        <a:t>1,39</a:t>
                      </a:r>
                      <a:r>
                        <a:rPr lang="de-DE" sz="1050" b="1" kern="1200" dirty="0">
                          <a:solidFill>
                            <a:srgbClr val="515151"/>
                          </a:solidFill>
                          <a:effectLst/>
                        </a:rPr>
                        <a:t>–2,16</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050" b="1" dirty="0">
                          <a:solidFill>
                            <a:srgbClr val="515151"/>
                          </a:solidFill>
                        </a:rPr>
                        <a:t>1,94</a:t>
                      </a:r>
                      <a:r>
                        <a:rPr lang="de-DE" sz="1050" b="1" kern="1200" dirty="0">
                          <a:solidFill>
                            <a:srgbClr val="515151"/>
                          </a:solidFill>
                          <a:effectLst/>
                        </a:rPr>
                        <a:t>–4,61</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050" b="1" dirty="0">
                          <a:solidFill>
                            <a:srgbClr val="515151"/>
                          </a:solidFill>
                        </a:rPr>
                        <a:t>3,61</a:t>
                      </a:r>
                      <a:r>
                        <a:rPr lang="de-DE" sz="1050" b="1" kern="1200" dirty="0">
                          <a:solidFill>
                            <a:srgbClr val="515151"/>
                          </a:solidFill>
                          <a:effectLst/>
                        </a:rPr>
                        <a:t>–8,44</a:t>
                      </a:r>
                      <a:endParaRPr lang="de-DE" sz="1050" b="1" dirty="0">
                        <a:solidFill>
                          <a:srgbClr val="515151"/>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2894940"/>
                  </a:ext>
                </a:extLst>
              </a:tr>
            </a:tbl>
          </a:graphicData>
        </a:graphic>
      </p:graphicFrame>
      <p:sp>
        <p:nvSpPr>
          <p:cNvPr id="11" name="Textfeld 10">
            <a:extLst>
              <a:ext uri="{FF2B5EF4-FFF2-40B4-BE49-F238E27FC236}">
                <a16:creationId xmlns:a16="http://schemas.microsoft.com/office/drawing/2014/main" id="{1746E1A2-309A-447D-A462-F0BDFC49C3E5}"/>
              </a:ext>
            </a:extLst>
          </p:cNvPr>
          <p:cNvSpPr txBox="1"/>
          <p:nvPr/>
        </p:nvSpPr>
        <p:spPr>
          <a:xfrm>
            <a:off x="619906" y="6010857"/>
            <a:ext cx="11131550" cy="276999"/>
          </a:xfrm>
          <a:prstGeom prst="rect">
            <a:avLst/>
          </a:prstGeom>
          <a:noFill/>
        </p:spPr>
        <p:txBody>
          <a:bodyPr wrap="square" rtlCol="0">
            <a:spAutoFit/>
          </a:bodyPr>
          <a:lstStyle/>
          <a:p>
            <a:r>
              <a:rPr lang="de-DE" sz="1200" dirty="0">
                <a:solidFill>
                  <a:srgbClr val="515151"/>
                </a:solidFill>
              </a:rPr>
              <a:t>Geschätztes relatives Risiko für Hüftfrakturen (eingeteilt in Subgruppen [blau] nach Alter und CKD-Stadium) und nonvertebrale Frakturen bei Patienten mit CKD. </a:t>
            </a:r>
          </a:p>
        </p:txBody>
      </p:sp>
      <p:sp>
        <p:nvSpPr>
          <p:cNvPr id="9" name="Titel 8">
            <a:extLst>
              <a:ext uri="{FF2B5EF4-FFF2-40B4-BE49-F238E27FC236}">
                <a16:creationId xmlns:a16="http://schemas.microsoft.com/office/drawing/2014/main" id="{FB6AF616-0928-4620-A20C-4C2F859A41BB}"/>
              </a:ext>
            </a:extLst>
          </p:cNvPr>
          <p:cNvSpPr>
            <a:spLocks noGrp="1"/>
          </p:cNvSpPr>
          <p:nvPr>
            <p:ph type="title"/>
          </p:nvPr>
        </p:nvSpPr>
        <p:spPr>
          <a:xfrm>
            <a:off x="673100" y="114300"/>
            <a:ext cx="8722005" cy="609600"/>
          </a:xfrm>
        </p:spPr>
        <p:txBody>
          <a:bodyPr/>
          <a:lstStyle/>
          <a:p>
            <a:r>
              <a:rPr lang="de-DE" b="1" dirty="0"/>
              <a:t>Frakturrisiko bei chronischer Nierenkrankheit</a:t>
            </a:r>
          </a:p>
        </p:txBody>
      </p:sp>
      <p:sp>
        <p:nvSpPr>
          <p:cNvPr id="14" name="Inhaltsplatzhalter 13">
            <a:extLst>
              <a:ext uri="{FF2B5EF4-FFF2-40B4-BE49-F238E27FC236}">
                <a16:creationId xmlns:a16="http://schemas.microsoft.com/office/drawing/2014/main" id="{C2A80EE4-E2AA-4407-BA88-84C8CE67BEC6}"/>
              </a:ext>
            </a:extLst>
          </p:cNvPr>
          <p:cNvSpPr>
            <a:spLocks noGrp="1"/>
          </p:cNvSpPr>
          <p:nvPr>
            <p:ph idx="1"/>
          </p:nvPr>
        </p:nvSpPr>
        <p:spPr>
          <a:xfrm>
            <a:off x="673100" y="1725613"/>
            <a:ext cx="11118851" cy="4326216"/>
          </a:xfrm>
        </p:spPr>
        <p:txBody>
          <a:bodyPr/>
          <a:lstStyle/>
          <a:p>
            <a:pPr marL="0" indent="0">
              <a:buNone/>
            </a:pPr>
            <a:r>
              <a:rPr lang="de-DE" sz="1600" spc="-10" dirty="0"/>
              <a:t>In der Studienanalyse hatten CKD-Patienten abhängig von Alter und CKD-Stadium im Vergleich zu Gesunden ein erhöhtes Risiko für Frakturen der Hüfte. Auch das Risiko für nonvertebrale Frakturen war bei bestehender Nierenerkrankung erhöht:</a:t>
            </a:r>
          </a:p>
        </p:txBody>
      </p:sp>
      <p:sp>
        <p:nvSpPr>
          <p:cNvPr id="15" name="Textplatzhalter 14">
            <a:extLst>
              <a:ext uri="{FF2B5EF4-FFF2-40B4-BE49-F238E27FC236}">
                <a16:creationId xmlns:a16="http://schemas.microsoft.com/office/drawing/2014/main" id="{F206E2DD-E9EA-4753-B698-BCCB1E17CCE5}"/>
              </a:ext>
            </a:extLst>
          </p:cNvPr>
          <p:cNvSpPr>
            <a:spLocks noGrp="1"/>
          </p:cNvSpPr>
          <p:nvPr>
            <p:ph type="body" sz="quarter" idx="10"/>
          </p:nvPr>
        </p:nvSpPr>
        <p:spPr/>
        <p:txBody>
          <a:bodyPr/>
          <a:lstStyle/>
          <a:p>
            <a:r>
              <a:rPr lang="de-DE" sz="800" dirty="0"/>
              <a:t>CKD = chronische Nierenkrankheit (</a:t>
            </a:r>
            <a:r>
              <a:rPr lang="en-US" sz="800" dirty="0"/>
              <a:t>chronic kidney disease</a:t>
            </a:r>
            <a:r>
              <a:rPr lang="de-DE" sz="800" dirty="0"/>
              <a:t>), KI = Konfidenzintervall.</a:t>
            </a:r>
          </a:p>
          <a:p>
            <a:r>
              <a:rPr lang="de-DE" dirty="0">
                <a:solidFill>
                  <a:srgbClr val="3B839F"/>
                </a:solidFill>
              </a:rPr>
              <a:t>Vilaca T et al. presented at ASBMR 2019, Orlando, Florida, USA; September 20–23, 2019 Oral # 1071.</a:t>
            </a:r>
          </a:p>
        </p:txBody>
      </p:sp>
      <p:sp>
        <p:nvSpPr>
          <p:cNvPr id="19" name="Freihandform 11">
            <a:extLst>
              <a:ext uri="{FF2B5EF4-FFF2-40B4-BE49-F238E27FC236}">
                <a16:creationId xmlns:a16="http://schemas.microsoft.com/office/drawing/2014/main" id="{A7CA4464-272C-4E1C-8C9B-FD1DE314CA01}"/>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latin typeface="Arial"/>
              </a:rPr>
              <a:t>Ergebnisse: erhöhtes Frakturrisiko bei CKD</a:t>
            </a:r>
          </a:p>
        </p:txBody>
      </p:sp>
    </p:spTree>
    <p:custDataLst>
      <p:tags r:id="rId1"/>
    </p:custDataLst>
    <p:extLst>
      <p:ext uri="{BB962C8B-B14F-4D97-AF65-F5344CB8AC3E}">
        <p14:creationId xmlns:p14="http://schemas.microsoft.com/office/powerpoint/2010/main" val="8938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72E83A8D-F2D4-45A8-8D19-8A35ED5EB67F}"/>
              </a:ext>
            </a:extLst>
          </p:cNvPr>
          <p:cNvSpPr>
            <a:spLocks noGrp="1"/>
          </p:cNvSpPr>
          <p:nvPr>
            <p:ph idx="1"/>
          </p:nvPr>
        </p:nvSpPr>
        <p:spPr/>
        <p:txBody>
          <a:bodyPr/>
          <a:lstStyle/>
          <a:p>
            <a:r>
              <a:rPr lang="de-DE" sz="1800" dirty="0"/>
              <a:t>Das Risiko für Frakturen der Hüfte sowie für nonvertebrale Frakturen war bei CKD-Patienten erhöht.</a:t>
            </a:r>
          </a:p>
          <a:p>
            <a:r>
              <a:rPr lang="de-DE" sz="1800" dirty="0"/>
              <a:t>Das relative Risiko für eine Hüftfraktur war bei CKD-Patienten im Alter von &lt; 65 Jahren deutlich höher als bei älteren CKD-Patienten (≥ 65 Jahre).</a:t>
            </a:r>
          </a:p>
          <a:p>
            <a:r>
              <a:rPr lang="de-DE" sz="1800" dirty="0"/>
              <a:t>Der progressive Verlust der Nierenfunktion (CKD-Stadium 3 bis zum Endstadium mit Dialysepflicht) war mit einem ansteigenden Risiko für Hüftfrakturen verbunden.</a:t>
            </a:r>
          </a:p>
          <a:p>
            <a:r>
              <a:rPr lang="de-DE" sz="1800" dirty="0"/>
              <a:t>Hierbei könnten auch die CKD-assoziierten Komorbiditäten eine Rolle spielen.</a:t>
            </a:r>
          </a:p>
        </p:txBody>
      </p:sp>
      <p:sp>
        <p:nvSpPr>
          <p:cNvPr id="6" name="Titel 5">
            <a:extLst>
              <a:ext uri="{FF2B5EF4-FFF2-40B4-BE49-F238E27FC236}">
                <a16:creationId xmlns:a16="http://schemas.microsoft.com/office/drawing/2014/main" id="{82DD5EEE-C7B2-4687-98FA-99B7CE840752}"/>
              </a:ext>
            </a:extLst>
          </p:cNvPr>
          <p:cNvSpPr>
            <a:spLocks noGrp="1"/>
          </p:cNvSpPr>
          <p:nvPr>
            <p:ph type="title"/>
          </p:nvPr>
        </p:nvSpPr>
        <p:spPr>
          <a:xfrm>
            <a:off x="673100" y="114300"/>
            <a:ext cx="8784409" cy="609600"/>
          </a:xfrm>
        </p:spPr>
        <p:txBody>
          <a:bodyPr/>
          <a:lstStyle/>
          <a:p>
            <a:r>
              <a:rPr lang="de-DE" b="1" dirty="0"/>
              <a:t>Frakturrisiko bei chronischer Nierenkrankheit</a:t>
            </a:r>
          </a:p>
        </p:txBody>
      </p:sp>
      <p:sp>
        <p:nvSpPr>
          <p:cNvPr id="7" name="Textplatzhalter 6">
            <a:extLst>
              <a:ext uri="{FF2B5EF4-FFF2-40B4-BE49-F238E27FC236}">
                <a16:creationId xmlns:a16="http://schemas.microsoft.com/office/drawing/2014/main" id="{0E12A608-243E-49AE-AA5C-9F36FC1B4B6C}"/>
              </a:ext>
            </a:extLst>
          </p:cNvPr>
          <p:cNvSpPr>
            <a:spLocks noGrp="1"/>
          </p:cNvSpPr>
          <p:nvPr>
            <p:ph type="body" sz="quarter" idx="10"/>
          </p:nvPr>
        </p:nvSpPr>
        <p:spPr/>
        <p:txBody>
          <a:bodyPr/>
          <a:lstStyle/>
          <a:p>
            <a:r>
              <a:rPr lang="de-DE" sz="800" dirty="0"/>
              <a:t>CKD = chronische Nierenkrankheit (</a:t>
            </a:r>
            <a:r>
              <a:rPr lang="en-US" sz="800" dirty="0"/>
              <a:t>chronic kidney disease</a:t>
            </a:r>
            <a:r>
              <a:rPr lang="de-DE" sz="800" dirty="0"/>
              <a:t>). </a:t>
            </a:r>
          </a:p>
          <a:p>
            <a:r>
              <a:rPr lang="de-DE" dirty="0">
                <a:solidFill>
                  <a:srgbClr val="3B839F"/>
                </a:solidFill>
              </a:rPr>
              <a:t>Vilaca T et al. presented at ASBMR 2019, Orlando, Florida, USA; September 20–23, 2019 Oral # 1071.</a:t>
            </a:r>
          </a:p>
        </p:txBody>
      </p:sp>
      <p:sp>
        <p:nvSpPr>
          <p:cNvPr id="13" name="Freihandform 11">
            <a:extLst>
              <a:ext uri="{FF2B5EF4-FFF2-40B4-BE49-F238E27FC236}">
                <a16:creationId xmlns:a16="http://schemas.microsoft.com/office/drawing/2014/main" id="{ED5111BC-518C-4541-8C3C-FE28ECCDD444}"/>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latin typeface="Arial"/>
              </a:rPr>
              <a:t>Fazit</a:t>
            </a:r>
          </a:p>
        </p:txBody>
      </p:sp>
    </p:spTree>
    <p:extLst>
      <p:ext uri="{BB962C8B-B14F-4D97-AF65-F5344CB8AC3E}">
        <p14:creationId xmlns:p14="http://schemas.microsoft.com/office/powerpoint/2010/main" val="42135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9">
            <a:extLst>
              <a:ext uri="{FF2B5EF4-FFF2-40B4-BE49-F238E27FC236}">
                <a16:creationId xmlns:a16="http://schemas.microsoft.com/office/drawing/2014/main" id="{D012638B-A779-451A-A689-D5849360E754}"/>
              </a:ext>
            </a:extLst>
          </p:cNvPr>
          <p:cNvSpPr txBox="1">
            <a:spLocks/>
          </p:cNvSpPr>
          <p:nvPr/>
        </p:nvSpPr>
        <p:spPr bwMode="auto">
          <a:xfrm>
            <a:off x="673100" y="1731965"/>
            <a:ext cx="5235331" cy="29847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buNone/>
            </a:pPr>
            <a:r>
              <a:rPr lang="de-DE" sz="1800" kern="0" dirty="0"/>
              <a:t>Wirkmechanismus von Denosumab</a:t>
            </a:r>
          </a:p>
        </p:txBody>
      </p:sp>
      <p:pic>
        <p:nvPicPr>
          <p:cNvPr id="7" name="Content Placeholder 6" descr="A picture containing diagram&#10;&#10;Description automatically generated">
            <a:extLst>
              <a:ext uri="{FF2B5EF4-FFF2-40B4-BE49-F238E27FC236}">
                <a16:creationId xmlns:a16="http://schemas.microsoft.com/office/drawing/2014/main" id="{DC4970EB-CDF1-45BB-8F0D-6C6E6149EC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987" y="2108053"/>
            <a:ext cx="5283505" cy="2369246"/>
          </a:xfrm>
        </p:spPr>
      </p:pic>
      <p:sp>
        <p:nvSpPr>
          <p:cNvPr id="5" name="Title 4">
            <a:extLst>
              <a:ext uri="{FF2B5EF4-FFF2-40B4-BE49-F238E27FC236}">
                <a16:creationId xmlns:a16="http://schemas.microsoft.com/office/drawing/2014/main" id="{88B0A5F9-09C2-4565-B63A-BFE67E2D82D2}"/>
              </a:ext>
            </a:extLst>
          </p:cNvPr>
          <p:cNvSpPr>
            <a:spLocks noGrp="1"/>
          </p:cNvSpPr>
          <p:nvPr>
            <p:ph type="title"/>
          </p:nvPr>
        </p:nvSpPr>
        <p:spPr/>
        <p:txBody>
          <a:bodyPr/>
          <a:lstStyle/>
          <a:p>
            <a:r>
              <a:rPr lang="de-AT" b="1" dirty="0"/>
              <a:t>Wirkung Denosumab versus Bisphosphonate</a:t>
            </a:r>
            <a:endParaRPr lang="de-DE" b="1" dirty="0"/>
          </a:p>
        </p:txBody>
      </p:sp>
      <p:sp>
        <p:nvSpPr>
          <p:cNvPr id="3" name="Text Placeholder 2">
            <a:extLst>
              <a:ext uri="{FF2B5EF4-FFF2-40B4-BE49-F238E27FC236}">
                <a16:creationId xmlns:a16="http://schemas.microsoft.com/office/drawing/2014/main" id="{F4F37933-7DE3-4E9A-A450-7371B91DD19F}"/>
              </a:ext>
            </a:extLst>
          </p:cNvPr>
          <p:cNvSpPr>
            <a:spLocks noGrp="1"/>
          </p:cNvSpPr>
          <p:nvPr>
            <p:ph type="body" sz="quarter" idx="10"/>
          </p:nvPr>
        </p:nvSpPr>
        <p:spPr>
          <a:xfrm>
            <a:off x="661988" y="6023610"/>
            <a:ext cx="11131550" cy="767601"/>
          </a:xfrm>
        </p:spPr>
        <p:txBody>
          <a:bodyPr/>
          <a:lstStyle/>
          <a:p>
            <a:r>
              <a:rPr lang="de-DE" sz="800" dirty="0"/>
              <a:t>OPG = Osteoprotegerin, RANK(L) = </a:t>
            </a:r>
            <a:r>
              <a:rPr lang="en-US" sz="800" dirty="0"/>
              <a:t>Receptor Activator of Nuclear Factor kappa β (Ligand). </a:t>
            </a:r>
          </a:p>
          <a:p>
            <a:r>
              <a:rPr lang="de-DE" sz="880" dirty="0">
                <a:solidFill>
                  <a:srgbClr val="3B839F"/>
                </a:solidFill>
              </a:rPr>
              <a:t>Aktuelle Fachinformation Prolia</a:t>
            </a:r>
            <a:r>
              <a:rPr lang="de-DE" sz="880" baseline="30000" dirty="0">
                <a:solidFill>
                  <a:srgbClr val="3B839F"/>
                </a:solidFill>
              </a:rPr>
              <a:t>®</a:t>
            </a:r>
            <a:r>
              <a:rPr lang="de-DE" baseline="30000" dirty="0">
                <a:solidFill>
                  <a:srgbClr val="3B839F"/>
                </a:solidFill>
              </a:rPr>
              <a:t> </a:t>
            </a:r>
            <a:r>
              <a:rPr lang="de-DE" dirty="0">
                <a:solidFill>
                  <a:srgbClr val="3B839F"/>
                </a:solidFill>
              </a:rPr>
              <a:t>(Denosumab)</a:t>
            </a:r>
            <a:r>
              <a:rPr lang="de-DE" sz="880" dirty="0">
                <a:solidFill>
                  <a:srgbClr val="3B839F"/>
                </a:solidFill>
              </a:rPr>
              <a:t>. Cummings SR et al. N Engl J Med 2009; 361: 756</a:t>
            </a:r>
            <a:r>
              <a:rPr lang="de-DE" dirty="0">
                <a:solidFill>
                  <a:srgbClr val="3B839F"/>
                </a:solidFill>
              </a:rPr>
              <a:t>–</a:t>
            </a:r>
            <a:r>
              <a:rPr lang="de-DE" sz="880" dirty="0">
                <a:solidFill>
                  <a:srgbClr val="3B839F"/>
                </a:solidFill>
              </a:rPr>
              <a:t>765. Boyle WJ et al. Nature 2003; 423: 337</a:t>
            </a:r>
            <a:r>
              <a:rPr lang="de-DE" dirty="0">
                <a:solidFill>
                  <a:srgbClr val="3B839F"/>
                </a:solidFill>
              </a:rPr>
              <a:t>–</a:t>
            </a:r>
            <a:r>
              <a:rPr lang="de-DE" sz="880" dirty="0">
                <a:solidFill>
                  <a:srgbClr val="3B839F"/>
                </a:solidFill>
              </a:rPr>
              <a:t>342. Kostenuik PJ. Curr </a:t>
            </a:r>
            <a:r>
              <a:rPr lang="de-DE" sz="880" dirty="0" err="1">
                <a:solidFill>
                  <a:srgbClr val="3B839F"/>
                </a:solidFill>
              </a:rPr>
              <a:t>Opin</a:t>
            </a:r>
            <a:r>
              <a:rPr lang="de-DE" sz="880" dirty="0">
                <a:solidFill>
                  <a:srgbClr val="3B839F"/>
                </a:solidFill>
              </a:rPr>
              <a:t> </a:t>
            </a:r>
            <a:r>
              <a:rPr lang="de-DE" sz="880" dirty="0" err="1">
                <a:solidFill>
                  <a:srgbClr val="3B839F"/>
                </a:solidFill>
              </a:rPr>
              <a:t>Pharmacol</a:t>
            </a:r>
            <a:r>
              <a:rPr lang="de-DE" sz="880" dirty="0">
                <a:solidFill>
                  <a:srgbClr val="3B839F"/>
                </a:solidFill>
              </a:rPr>
              <a:t> 2005; 5: 618</a:t>
            </a:r>
            <a:r>
              <a:rPr lang="de-DE" dirty="0">
                <a:solidFill>
                  <a:srgbClr val="3B839F"/>
                </a:solidFill>
              </a:rPr>
              <a:t>–</a:t>
            </a:r>
            <a:r>
              <a:rPr lang="de-DE" sz="880" dirty="0">
                <a:solidFill>
                  <a:srgbClr val="3B839F"/>
                </a:solidFill>
              </a:rPr>
              <a:t>625. </a:t>
            </a:r>
            <a:r>
              <a:rPr lang="de-DE" sz="880" dirty="0" err="1">
                <a:solidFill>
                  <a:srgbClr val="3B839F"/>
                </a:solidFill>
              </a:rPr>
              <a:t>Kopperdahl</a:t>
            </a:r>
            <a:r>
              <a:rPr lang="de-DE" sz="880" dirty="0">
                <a:solidFill>
                  <a:srgbClr val="3B839F"/>
                </a:solidFill>
              </a:rPr>
              <a:t> DL et al. JBMR 2014; 29: 570–580. Austin M et al. J Bone Miner Res 2012; 27 (3): 687</a:t>
            </a:r>
            <a:r>
              <a:rPr lang="de-DE" dirty="0">
                <a:solidFill>
                  <a:srgbClr val="3B839F"/>
                </a:solidFill>
              </a:rPr>
              <a:t>–</a:t>
            </a:r>
            <a:r>
              <a:rPr lang="de-DE" sz="880" dirty="0">
                <a:solidFill>
                  <a:srgbClr val="3B839F"/>
                </a:solidFill>
              </a:rPr>
              <a:t>93. </a:t>
            </a:r>
            <a:r>
              <a:rPr lang="en-US" sz="880" dirty="0">
                <a:solidFill>
                  <a:srgbClr val="3B839F"/>
                </a:solidFill>
              </a:rPr>
              <a:t>Owens G et al. Am J </a:t>
            </a:r>
            <a:r>
              <a:rPr lang="en-US" sz="880" dirty="0" err="1">
                <a:solidFill>
                  <a:srgbClr val="3B839F"/>
                </a:solidFill>
              </a:rPr>
              <a:t>Manag</a:t>
            </a:r>
            <a:r>
              <a:rPr lang="en-US" sz="880" dirty="0">
                <a:solidFill>
                  <a:srgbClr val="3B839F"/>
                </a:solidFill>
              </a:rPr>
              <a:t> Care 2007; 13 (suppl) 11: S290</a:t>
            </a:r>
            <a:r>
              <a:rPr lang="de-DE" dirty="0">
                <a:solidFill>
                  <a:srgbClr val="3B839F"/>
                </a:solidFill>
              </a:rPr>
              <a:t>–</a:t>
            </a:r>
            <a:r>
              <a:rPr lang="en-US" sz="880" dirty="0">
                <a:solidFill>
                  <a:srgbClr val="3B839F"/>
                </a:solidFill>
              </a:rPr>
              <a:t>S308. </a:t>
            </a:r>
            <a:r>
              <a:rPr lang="nb-NO" sz="880" dirty="0">
                <a:solidFill>
                  <a:srgbClr val="3B839F"/>
                </a:solidFill>
              </a:rPr>
              <a:t>Russell RG et al. Ann NY Acad Sci 2007; 1117: 209</a:t>
            </a:r>
            <a:r>
              <a:rPr lang="de-DE" dirty="0">
                <a:solidFill>
                  <a:srgbClr val="3B839F"/>
                </a:solidFill>
              </a:rPr>
              <a:t>–</a:t>
            </a:r>
            <a:r>
              <a:rPr lang="nb-NO" sz="880" dirty="0">
                <a:solidFill>
                  <a:srgbClr val="3B839F"/>
                </a:solidFill>
              </a:rPr>
              <a:t>257. </a:t>
            </a:r>
            <a:r>
              <a:rPr lang="de-DE" sz="880" dirty="0" err="1">
                <a:solidFill>
                  <a:srgbClr val="3B839F"/>
                </a:solidFill>
              </a:rPr>
              <a:t>Stenzl</a:t>
            </a:r>
            <a:r>
              <a:rPr lang="de-DE" sz="880" dirty="0">
                <a:solidFill>
                  <a:srgbClr val="3B839F"/>
                </a:solidFill>
              </a:rPr>
              <a:t> A, </a:t>
            </a:r>
            <a:r>
              <a:rPr lang="de-DE" sz="880" dirty="0" err="1">
                <a:solidFill>
                  <a:srgbClr val="3B839F"/>
                </a:solidFill>
              </a:rPr>
              <a:t>Fehm</a:t>
            </a:r>
            <a:r>
              <a:rPr lang="de-DE" sz="880" dirty="0">
                <a:solidFill>
                  <a:srgbClr val="3B839F"/>
                </a:solidFill>
              </a:rPr>
              <a:t> T, Hofbauer L, Jakob F (Hrsg.): Knochenmetastasen </a:t>
            </a:r>
            <a:r>
              <a:rPr lang="de-DE" dirty="0">
                <a:solidFill>
                  <a:srgbClr val="3B839F"/>
                </a:solidFill>
              </a:rPr>
              <a:t>–</a:t>
            </a:r>
            <a:r>
              <a:rPr lang="de-DE" sz="880" dirty="0">
                <a:solidFill>
                  <a:srgbClr val="3B839F"/>
                </a:solidFill>
              </a:rPr>
              <a:t> Pathophysiologie, Diagnostik und Therapie. 2014; Springer-Verlag, Berlin Heidelberg, 1. Auflage, p.72</a:t>
            </a:r>
            <a:r>
              <a:rPr lang="de-DE" dirty="0">
                <a:solidFill>
                  <a:srgbClr val="3B839F"/>
                </a:solidFill>
              </a:rPr>
              <a:t>–</a:t>
            </a:r>
            <a:r>
              <a:rPr lang="de-DE" sz="880" dirty="0">
                <a:solidFill>
                  <a:srgbClr val="3B839F"/>
                </a:solidFill>
              </a:rPr>
              <a:t>76.</a:t>
            </a:r>
          </a:p>
        </p:txBody>
      </p:sp>
      <p:pic>
        <p:nvPicPr>
          <p:cNvPr id="9" name="Picture 8" descr="Diagram, timeline&#10;&#10;Description automatically generated">
            <a:extLst>
              <a:ext uri="{FF2B5EF4-FFF2-40B4-BE49-F238E27FC236}">
                <a16:creationId xmlns:a16="http://schemas.microsoft.com/office/drawing/2014/main" id="{7945E8E4-4E3A-41C6-8683-05CE78B48914}"/>
              </a:ext>
            </a:extLst>
          </p:cNvPr>
          <p:cNvPicPr>
            <a:picLocks noChangeAspect="1"/>
          </p:cNvPicPr>
          <p:nvPr/>
        </p:nvPicPr>
        <p:blipFill rotWithShape="1">
          <a:blip r:embed="rId4">
            <a:extLst>
              <a:ext uri="{28A0092B-C50C-407E-A947-70E740481C1C}">
                <a14:useLocalDpi xmlns:a14="http://schemas.microsoft.com/office/drawing/2010/main" val="0"/>
              </a:ext>
            </a:extLst>
          </a:blip>
          <a:srcRect t="1343" b="1135"/>
          <a:stretch/>
        </p:blipFill>
        <p:spPr>
          <a:xfrm>
            <a:off x="6384497" y="2108053"/>
            <a:ext cx="5296377" cy="2369246"/>
          </a:xfrm>
          <a:prstGeom prst="rect">
            <a:avLst/>
          </a:prstGeom>
        </p:spPr>
      </p:pic>
      <p:sp>
        <p:nvSpPr>
          <p:cNvPr id="13" name="Inhaltsplatzhalter 9">
            <a:extLst>
              <a:ext uri="{FF2B5EF4-FFF2-40B4-BE49-F238E27FC236}">
                <a16:creationId xmlns:a16="http://schemas.microsoft.com/office/drawing/2014/main" id="{72A98DCA-9BF1-4C4F-8A37-123001801D80}"/>
              </a:ext>
            </a:extLst>
          </p:cNvPr>
          <p:cNvSpPr txBox="1">
            <a:spLocks/>
          </p:cNvSpPr>
          <p:nvPr/>
        </p:nvSpPr>
        <p:spPr bwMode="auto">
          <a:xfrm>
            <a:off x="6384497" y="1731965"/>
            <a:ext cx="5235331" cy="29847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231775" indent="-231775" algn="l" rtl="0" eaLnBrk="0" fontAlgn="base" hangingPunct="0">
              <a:lnSpc>
                <a:spcPct val="95000"/>
              </a:lnSpc>
              <a:spcBef>
                <a:spcPts val="1200"/>
              </a:spcBef>
              <a:spcAft>
                <a:spcPct val="0"/>
              </a:spcAft>
              <a:buClr>
                <a:srgbClr val="3B839F"/>
              </a:buClr>
              <a:buFont typeface="Wingdings" pitchFamily="2" charset="2"/>
              <a:buChar char="§"/>
              <a:defRPr sz="2400">
                <a:solidFill>
                  <a:srgbClr val="515151"/>
                </a:solidFill>
                <a:latin typeface="+mn-lt"/>
                <a:ea typeface="+mn-ea"/>
                <a:cs typeface="+mn-cs"/>
              </a:defRPr>
            </a:lvl1pPr>
            <a:lvl2pPr marL="742950" indent="-285750" algn="l" rtl="0" eaLnBrk="0" fontAlgn="base" hangingPunct="0">
              <a:lnSpc>
                <a:spcPct val="95000"/>
              </a:lnSpc>
              <a:spcBef>
                <a:spcPct val="30000"/>
              </a:spcBef>
              <a:spcAft>
                <a:spcPct val="0"/>
              </a:spcAft>
              <a:buClr>
                <a:schemeClr val="tx2"/>
              </a:buClr>
              <a:buChar char="–"/>
              <a:defRPr sz="2000">
                <a:solidFill>
                  <a:srgbClr val="515151"/>
                </a:solidFill>
                <a:latin typeface="+mn-lt"/>
              </a:defRPr>
            </a:lvl2pPr>
            <a:lvl3pPr marL="1143000" indent="-228600" algn="l" rtl="0" eaLnBrk="0" fontAlgn="base" hangingPunct="0">
              <a:lnSpc>
                <a:spcPct val="95000"/>
              </a:lnSpc>
              <a:spcBef>
                <a:spcPct val="30000"/>
              </a:spcBef>
              <a:spcAft>
                <a:spcPct val="0"/>
              </a:spcAft>
              <a:buClr>
                <a:schemeClr val="tx2"/>
              </a:buClr>
              <a:buChar char="•"/>
              <a:defRPr>
                <a:solidFill>
                  <a:srgbClr val="515151"/>
                </a:solidFill>
                <a:latin typeface="+mn-lt"/>
              </a:defRPr>
            </a:lvl3pPr>
            <a:lvl4pPr marL="1600200" indent="-228600" algn="l" rtl="0" eaLnBrk="0" fontAlgn="base" hangingPunct="0">
              <a:lnSpc>
                <a:spcPct val="95000"/>
              </a:lnSpc>
              <a:spcBef>
                <a:spcPct val="30000"/>
              </a:spcBef>
              <a:spcAft>
                <a:spcPct val="0"/>
              </a:spcAft>
              <a:buClr>
                <a:schemeClr val="tx2"/>
              </a:buClr>
              <a:buChar char="–"/>
              <a:defRPr sz="1600">
                <a:solidFill>
                  <a:srgbClr val="515151"/>
                </a:solidFill>
                <a:latin typeface="+mn-lt"/>
              </a:defRPr>
            </a:lvl4pPr>
            <a:lvl5pPr marL="2057400" indent="-228600" algn="l" rtl="0" eaLnBrk="0" fontAlgn="base" hangingPunct="0">
              <a:lnSpc>
                <a:spcPct val="95000"/>
              </a:lnSpc>
              <a:spcBef>
                <a:spcPct val="30000"/>
              </a:spcBef>
              <a:spcAft>
                <a:spcPct val="0"/>
              </a:spcAft>
              <a:buClr>
                <a:schemeClr val="tx2"/>
              </a:buClr>
              <a:buFont typeface="Arial" pitchFamily="34" charset="0"/>
              <a:buChar char="–"/>
              <a:defRPr sz="1400">
                <a:solidFill>
                  <a:srgbClr val="515151"/>
                </a:solidFill>
                <a:latin typeface="+mn-lt"/>
              </a:defRPr>
            </a:lvl5pPr>
            <a:lvl6pPr marL="25146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6pPr>
            <a:lvl7pPr marL="29718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7pPr>
            <a:lvl8pPr marL="34290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8pPr>
            <a:lvl9pPr marL="3886200" indent="-228600" algn="l" rtl="0" eaLnBrk="0" fontAlgn="base" hangingPunct="0">
              <a:lnSpc>
                <a:spcPct val="90000"/>
              </a:lnSpc>
              <a:spcBef>
                <a:spcPct val="30000"/>
              </a:spcBef>
              <a:spcAft>
                <a:spcPct val="0"/>
              </a:spcAft>
              <a:buClr>
                <a:schemeClr val="tx2"/>
              </a:buClr>
              <a:buFont typeface="Arial" pitchFamily="34" charset="0"/>
              <a:buChar char="–"/>
              <a:defRPr sz="1400">
                <a:solidFill>
                  <a:schemeClr val="tx1"/>
                </a:solidFill>
                <a:latin typeface="+mn-lt"/>
              </a:defRPr>
            </a:lvl9pPr>
          </a:lstStyle>
          <a:p>
            <a:pPr marL="0" indent="0">
              <a:buNone/>
            </a:pPr>
            <a:r>
              <a:rPr lang="de-DE" sz="1800" kern="0" dirty="0"/>
              <a:t>Wirkmechanismus von Bisphosphonaten </a:t>
            </a:r>
          </a:p>
        </p:txBody>
      </p:sp>
    </p:spTree>
    <p:extLst>
      <p:ext uri="{BB962C8B-B14F-4D97-AF65-F5344CB8AC3E}">
        <p14:creationId xmlns:p14="http://schemas.microsoft.com/office/powerpoint/2010/main" val="23276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5D839B-DC30-4C6F-B79C-6B3B4BA1BCD8}"/>
              </a:ext>
            </a:extLst>
          </p:cNvPr>
          <p:cNvSpPr>
            <a:spLocks noGrp="1"/>
          </p:cNvSpPr>
          <p:nvPr>
            <p:ph type="title"/>
          </p:nvPr>
        </p:nvSpPr>
        <p:spPr/>
        <p:txBody>
          <a:bodyPr/>
          <a:lstStyle/>
          <a:p>
            <a:r>
              <a:rPr lang="de-AT" dirty="0"/>
              <a:t>Wirkweise von Osteoporosetherapeutika</a:t>
            </a:r>
            <a:endParaRPr lang="de-DE" dirty="0"/>
          </a:p>
        </p:txBody>
      </p:sp>
      <p:sp>
        <p:nvSpPr>
          <p:cNvPr id="8" name="Textplatzhalter 7">
            <a:extLst>
              <a:ext uri="{FF2B5EF4-FFF2-40B4-BE49-F238E27FC236}">
                <a16:creationId xmlns:a16="http://schemas.microsoft.com/office/drawing/2014/main" id="{D76B37A4-749B-45CC-87B1-9D990B029CDA}"/>
              </a:ext>
            </a:extLst>
          </p:cNvPr>
          <p:cNvSpPr>
            <a:spLocks noGrp="1"/>
          </p:cNvSpPr>
          <p:nvPr>
            <p:ph type="body" sz="quarter" idx="10"/>
          </p:nvPr>
        </p:nvSpPr>
        <p:spPr/>
        <p:txBody>
          <a:bodyPr/>
          <a:lstStyle/>
          <a:p>
            <a:endParaRPr lang="de-DE" dirty="0"/>
          </a:p>
          <a:p>
            <a:endParaRPr lang="de-DE" dirty="0"/>
          </a:p>
          <a:p>
            <a:r>
              <a:rPr lang="de-DE" sz="800" dirty="0"/>
              <a:t>BMD = Knochenmineraldichte (</a:t>
            </a:r>
            <a:r>
              <a:rPr lang="en-US" sz="800" dirty="0"/>
              <a:t>bone mineral density</a:t>
            </a:r>
            <a:r>
              <a:rPr lang="de-DE" sz="800" dirty="0"/>
              <a:t>), BP = Bisphosphonate, DMAB = Denosumab, ODN = Odanacatib; ROMO = Romosozumab, SERMs = selektive Estrogenrezeptormodulatoren, TPTD = Teriparatid. </a:t>
            </a:r>
          </a:p>
          <a:p>
            <a:r>
              <a:rPr lang="de-DE" sz="880" dirty="0">
                <a:solidFill>
                  <a:srgbClr val="3B839F"/>
                </a:solidFill>
              </a:rPr>
              <a:t>Modifiziert nach Langdahl B et al. Ther Adv </a:t>
            </a:r>
            <a:r>
              <a:rPr lang="de-DE" sz="880" dirty="0" err="1">
                <a:solidFill>
                  <a:srgbClr val="3B839F"/>
                </a:solidFill>
              </a:rPr>
              <a:t>Musculoskelet</a:t>
            </a:r>
            <a:r>
              <a:rPr lang="de-DE" sz="880" dirty="0">
                <a:solidFill>
                  <a:srgbClr val="3B839F"/>
                </a:solidFill>
              </a:rPr>
              <a:t> Dis 2016; 8 (6): 225–235.</a:t>
            </a:r>
          </a:p>
        </p:txBody>
      </p:sp>
      <p:sp>
        <p:nvSpPr>
          <p:cNvPr id="10" name="Freihandform 11">
            <a:extLst>
              <a:ext uri="{FF2B5EF4-FFF2-40B4-BE49-F238E27FC236}">
                <a16:creationId xmlns:a16="http://schemas.microsoft.com/office/drawing/2014/main" id="{372FC57E-9025-4DBE-9754-F10A396C4F06}"/>
              </a:ext>
            </a:extLst>
          </p:cNvPr>
          <p:cNvSpPr/>
          <p:nvPr/>
        </p:nvSpPr>
        <p:spPr bwMode="auto">
          <a:xfrm>
            <a:off x="-3907" y="834642"/>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48000" tIns="18000" rIns="0" bIns="0" numCol="1" rtlCol="0" anchor="t" anchorCtr="0" compatLnSpc="1">
            <a:prstTxWarp prst="textNoShape">
              <a:avLst/>
            </a:prstTxWarp>
          </a:bodyPr>
          <a:lstStyle/>
          <a:p>
            <a:r>
              <a:rPr lang="de-DE" sz="1400" dirty="0">
                <a:solidFill>
                  <a:srgbClr val="3B839F"/>
                </a:solidFill>
              </a:rPr>
              <a:t>Einfluss des Modellings bzw. Remodellings auf die Veränderung der Knochenmineraldichte (BMD) </a:t>
            </a:r>
            <a:br>
              <a:rPr lang="de-DE" sz="1400" dirty="0">
                <a:solidFill>
                  <a:srgbClr val="3B839F"/>
                </a:solidFill>
              </a:rPr>
            </a:br>
            <a:r>
              <a:rPr lang="de-DE" sz="1400" dirty="0">
                <a:solidFill>
                  <a:srgbClr val="3B839F"/>
                </a:solidFill>
              </a:rPr>
              <a:t>bei verschiedenen Osteoporosemedikationen oder keiner Behandlung</a:t>
            </a:r>
          </a:p>
        </p:txBody>
      </p:sp>
      <p:grpSp>
        <p:nvGrpSpPr>
          <p:cNvPr id="54" name="Gruppieren 53">
            <a:extLst>
              <a:ext uri="{FF2B5EF4-FFF2-40B4-BE49-F238E27FC236}">
                <a16:creationId xmlns:a16="http://schemas.microsoft.com/office/drawing/2014/main" id="{BF4CC5C2-3FA7-4C0D-8F6D-C2C6E111EBFF}"/>
              </a:ext>
            </a:extLst>
          </p:cNvPr>
          <p:cNvGrpSpPr/>
          <p:nvPr/>
        </p:nvGrpSpPr>
        <p:grpSpPr>
          <a:xfrm>
            <a:off x="1269767" y="1801102"/>
            <a:ext cx="8993046" cy="3552410"/>
            <a:chOff x="1159076" y="2127075"/>
            <a:chExt cx="8993046" cy="3552410"/>
          </a:xfrm>
        </p:grpSpPr>
        <p:sp>
          <p:nvSpPr>
            <p:cNvPr id="15" name="object 33">
              <a:extLst>
                <a:ext uri="{FF2B5EF4-FFF2-40B4-BE49-F238E27FC236}">
                  <a16:creationId xmlns:a16="http://schemas.microsoft.com/office/drawing/2014/main" id="{10618015-09FE-4B6F-AAE7-55CA0E8F9F25}"/>
                </a:ext>
              </a:extLst>
            </p:cNvPr>
            <p:cNvSpPr txBox="1"/>
            <p:nvPr/>
          </p:nvSpPr>
          <p:spPr>
            <a:xfrm>
              <a:off x="3063949" y="5303614"/>
              <a:ext cx="1013170" cy="375871"/>
            </a:xfrm>
            <a:prstGeom prst="rect">
              <a:avLst/>
            </a:prstGeom>
          </p:spPr>
          <p:txBody>
            <a:bodyPr vert="horz" wrap="square" lIns="0" tIns="39370" rIns="0" bIns="0" rtlCol="0">
              <a:spAutoFit/>
            </a:bodyPr>
            <a:lstStyle/>
            <a:p>
              <a:pPr marR="5080" algn="ctr">
                <a:lnSpc>
                  <a:spcPct val="78100"/>
                </a:lnSpc>
                <a:spcBef>
                  <a:spcPts val="310"/>
                </a:spcBef>
              </a:pPr>
              <a:r>
                <a:rPr lang="de-DE" sz="1400" dirty="0">
                  <a:solidFill>
                    <a:srgbClr val="58595B"/>
                  </a:solidFill>
                  <a:cs typeface="Arial"/>
                </a:rPr>
                <a:t>keine</a:t>
              </a:r>
              <a:r>
                <a:rPr sz="1400" dirty="0">
                  <a:solidFill>
                    <a:srgbClr val="58595B"/>
                  </a:solidFill>
                  <a:cs typeface="Arial"/>
                </a:rPr>
                <a:t>  Behandlung</a:t>
              </a:r>
              <a:endParaRPr sz="1400" dirty="0">
                <a:cs typeface="Arial"/>
              </a:endParaRPr>
            </a:p>
          </p:txBody>
        </p:sp>
        <p:sp>
          <p:nvSpPr>
            <p:cNvPr id="16" name="object 34">
              <a:extLst>
                <a:ext uri="{FF2B5EF4-FFF2-40B4-BE49-F238E27FC236}">
                  <a16:creationId xmlns:a16="http://schemas.microsoft.com/office/drawing/2014/main" id="{FF55F01F-D986-4E90-81DD-1784D52EE573}"/>
                </a:ext>
              </a:extLst>
            </p:cNvPr>
            <p:cNvSpPr txBox="1"/>
            <p:nvPr/>
          </p:nvSpPr>
          <p:spPr>
            <a:xfrm>
              <a:off x="4239443" y="5341693"/>
              <a:ext cx="749660" cy="228268"/>
            </a:xfrm>
            <a:prstGeom prst="rect">
              <a:avLst/>
            </a:prstGeom>
          </p:spPr>
          <p:txBody>
            <a:bodyPr vert="horz" wrap="square" lIns="0" tIns="12700" rIns="0" bIns="0" rtlCol="0">
              <a:spAutoFit/>
            </a:bodyPr>
            <a:lstStyle/>
            <a:p>
              <a:pPr>
                <a:lnSpc>
                  <a:spcPct val="100000"/>
                </a:lnSpc>
                <a:spcBef>
                  <a:spcPts val="100"/>
                </a:spcBef>
              </a:pPr>
              <a:r>
                <a:rPr sz="1400" b="1" dirty="0">
                  <a:solidFill>
                    <a:srgbClr val="58595B"/>
                  </a:solidFill>
                  <a:cs typeface="Arial"/>
                </a:rPr>
                <a:t>SERMs</a:t>
              </a:r>
              <a:endParaRPr sz="1400" dirty="0">
                <a:cs typeface="Arial"/>
              </a:endParaRPr>
            </a:p>
          </p:txBody>
        </p:sp>
        <p:sp>
          <p:nvSpPr>
            <p:cNvPr id="17" name="object 35">
              <a:extLst>
                <a:ext uri="{FF2B5EF4-FFF2-40B4-BE49-F238E27FC236}">
                  <a16:creationId xmlns:a16="http://schemas.microsoft.com/office/drawing/2014/main" id="{59DDF4D6-BFCD-4544-97ED-A1E0E2D9294E}"/>
                </a:ext>
              </a:extLst>
            </p:cNvPr>
            <p:cNvSpPr txBox="1"/>
            <p:nvPr/>
          </p:nvSpPr>
          <p:spPr>
            <a:xfrm>
              <a:off x="5446289" y="5341693"/>
              <a:ext cx="423768" cy="228268"/>
            </a:xfrm>
            <a:prstGeom prst="rect">
              <a:avLst/>
            </a:prstGeom>
          </p:spPr>
          <p:txBody>
            <a:bodyPr vert="horz" wrap="square" lIns="0" tIns="12700" rIns="0" bIns="0" rtlCol="0">
              <a:spAutoFit/>
            </a:bodyPr>
            <a:lstStyle/>
            <a:p>
              <a:pPr>
                <a:lnSpc>
                  <a:spcPct val="100000"/>
                </a:lnSpc>
                <a:spcBef>
                  <a:spcPts val="100"/>
                </a:spcBef>
              </a:pPr>
              <a:r>
                <a:rPr sz="1400" b="1" dirty="0">
                  <a:solidFill>
                    <a:srgbClr val="58595B"/>
                  </a:solidFill>
                  <a:cs typeface="Arial"/>
                </a:rPr>
                <a:t>BPs</a:t>
              </a:r>
              <a:endParaRPr sz="1400" dirty="0">
                <a:cs typeface="Arial"/>
              </a:endParaRPr>
            </a:p>
          </p:txBody>
        </p:sp>
        <p:sp>
          <p:nvSpPr>
            <p:cNvPr id="18" name="object 36">
              <a:extLst>
                <a:ext uri="{FF2B5EF4-FFF2-40B4-BE49-F238E27FC236}">
                  <a16:creationId xmlns:a16="http://schemas.microsoft.com/office/drawing/2014/main" id="{05BD6F55-8D80-432A-A3D9-BCF1ED5121F2}"/>
                </a:ext>
              </a:extLst>
            </p:cNvPr>
            <p:cNvSpPr txBox="1"/>
            <p:nvPr/>
          </p:nvSpPr>
          <p:spPr>
            <a:xfrm>
              <a:off x="6372761" y="5341693"/>
              <a:ext cx="659314" cy="228268"/>
            </a:xfrm>
            <a:prstGeom prst="rect">
              <a:avLst/>
            </a:prstGeom>
          </p:spPr>
          <p:txBody>
            <a:bodyPr vert="horz" wrap="square" lIns="0" tIns="12700" rIns="0" bIns="0" rtlCol="0">
              <a:spAutoFit/>
            </a:bodyPr>
            <a:lstStyle/>
            <a:p>
              <a:pPr>
                <a:lnSpc>
                  <a:spcPct val="100000"/>
                </a:lnSpc>
                <a:spcBef>
                  <a:spcPts val="100"/>
                </a:spcBef>
              </a:pPr>
              <a:r>
                <a:rPr sz="1400" b="1" dirty="0">
                  <a:solidFill>
                    <a:srgbClr val="58595B"/>
                  </a:solidFill>
                  <a:cs typeface="Arial"/>
                </a:rPr>
                <a:t>DMAB</a:t>
              </a:r>
              <a:endParaRPr sz="1400" dirty="0">
                <a:cs typeface="Arial"/>
              </a:endParaRPr>
            </a:p>
          </p:txBody>
        </p:sp>
        <p:sp>
          <p:nvSpPr>
            <p:cNvPr id="19" name="object 37">
              <a:extLst>
                <a:ext uri="{FF2B5EF4-FFF2-40B4-BE49-F238E27FC236}">
                  <a16:creationId xmlns:a16="http://schemas.microsoft.com/office/drawing/2014/main" id="{02C8222E-7789-40BB-982A-862395B08312}"/>
                </a:ext>
              </a:extLst>
            </p:cNvPr>
            <p:cNvSpPr txBox="1"/>
            <p:nvPr/>
          </p:nvSpPr>
          <p:spPr>
            <a:xfrm>
              <a:off x="7498070" y="5341693"/>
              <a:ext cx="495830" cy="228268"/>
            </a:xfrm>
            <a:prstGeom prst="rect">
              <a:avLst/>
            </a:prstGeom>
          </p:spPr>
          <p:txBody>
            <a:bodyPr vert="horz" wrap="square" lIns="0" tIns="12700" rIns="0" bIns="0" rtlCol="0">
              <a:spAutoFit/>
            </a:bodyPr>
            <a:lstStyle/>
            <a:p>
              <a:pPr>
                <a:lnSpc>
                  <a:spcPct val="100000"/>
                </a:lnSpc>
                <a:spcBef>
                  <a:spcPts val="100"/>
                </a:spcBef>
              </a:pPr>
              <a:r>
                <a:rPr sz="1400" b="1" dirty="0">
                  <a:solidFill>
                    <a:srgbClr val="58595B"/>
                  </a:solidFill>
                  <a:cs typeface="Arial"/>
                </a:rPr>
                <a:t>ODN</a:t>
              </a:r>
              <a:endParaRPr sz="1400" dirty="0">
                <a:cs typeface="Arial"/>
              </a:endParaRPr>
            </a:p>
          </p:txBody>
        </p:sp>
        <p:sp>
          <p:nvSpPr>
            <p:cNvPr id="20" name="object 38">
              <a:extLst>
                <a:ext uri="{FF2B5EF4-FFF2-40B4-BE49-F238E27FC236}">
                  <a16:creationId xmlns:a16="http://schemas.microsoft.com/office/drawing/2014/main" id="{C6D6D186-E39C-4102-927B-B2A8B5078F8D}"/>
                </a:ext>
              </a:extLst>
            </p:cNvPr>
            <p:cNvSpPr txBox="1"/>
            <p:nvPr/>
          </p:nvSpPr>
          <p:spPr>
            <a:xfrm>
              <a:off x="8502096" y="5341693"/>
              <a:ext cx="1600422" cy="228268"/>
            </a:xfrm>
            <a:prstGeom prst="rect">
              <a:avLst/>
            </a:prstGeom>
          </p:spPr>
          <p:txBody>
            <a:bodyPr vert="horz" wrap="square" lIns="0" tIns="12700" rIns="0" bIns="0" rtlCol="0">
              <a:spAutoFit/>
            </a:bodyPr>
            <a:lstStyle/>
            <a:p>
              <a:pPr>
                <a:lnSpc>
                  <a:spcPct val="100000"/>
                </a:lnSpc>
                <a:spcBef>
                  <a:spcPts val="100"/>
                </a:spcBef>
                <a:tabLst>
                  <a:tab pos="537210" algn="l"/>
                </a:tabLst>
              </a:pPr>
              <a:r>
                <a:rPr sz="1400" b="1" dirty="0">
                  <a:solidFill>
                    <a:srgbClr val="58595B"/>
                  </a:solidFill>
                  <a:cs typeface="Arial"/>
                </a:rPr>
                <a:t>TPTD	</a:t>
              </a:r>
              <a:r>
                <a:rPr lang="en-US" sz="1400" b="1" dirty="0">
                  <a:solidFill>
                    <a:srgbClr val="58595B"/>
                  </a:solidFill>
                  <a:cs typeface="Arial"/>
                </a:rPr>
                <a:t>	</a:t>
              </a:r>
              <a:r>
                <a:rPr sz="1400" b="1" dirty="0">
                  <a:solidFill>
                    <a:srgbClr val="58595B"/>
                  </a:solidFill>
                  <a:cs typeface="Arial"/>
                </a:rPr>
                <a:t>ROMO</a:t>
              </a:r>
              <a:endParaRPr sz="1400" dirty="0">
                <a:cs typeface="Arial"/>
              </a:endParaRPr>
            </a:p>
          </p:txBody>
        </p:sp>
        <p:sp>
          <p:nvSpPr>
            <p:cNvPr id="22" name="object 40">
              <a:extLst>
                <a:ext uri="{FF2B5EF4-FFF2-40B4-BE49-F238E27FC236}">
                  <a16:creationId xmlns:a16="http://schemas.microsoft.com/office/drawing/2014/main" id="{ECCB8C32-A927-460F-83CC-8C87F91E2EF3}"/>
                </a:ext>
              </a:extLst>
            </p:cNvPr>
            <p:cNvSpPr txBox="1"/>
            <p:nvPr/>
          </p:nvSpPr>
          <p:spPr>
            <a:xfrm>
              <a:off x="1730194" y="2833669"/>
              <a:ext cx="874424" cy="346249"/>
            </a:xfrm>
            <a:prstGeom prst="rect">
              <a:avLst/>
            </a:prstGeom>
          </p:spPr>
          <p:txBody>
            <a:bodyPr vert="horz" wrap="square" lIns="0" tIns="12700" rIns="0" bIns="0" rtlCol="0">
              <a:spAutoFit/>
            </a:bodyPr>
            <a:lstStyle/>
            <a:p>
              <a:pPr algn="r">
                <a:lnSpc>
                  <a:spcPts val="1260"/>
                </a:lnSpc>
                <a:spcBef>
                  <a:spcPts val="100"/>
                </a:spcBef>
              </a:pPr>
              <a:r>
                <a:rPr sz="1400" dirty="0">
                  <a:solidFill>
                    <a:srgbClr val="58595B"/>
                  </a:solidFill>
                  <a:cs typeface="Arial"/>
                </a:rPr>
                <a:t>BMD-</a:t>
              </a:r>
              <a:endParaRPr sz="1400" dirty="0">
                <a:cs typeface="Arial"/>
              </a:endParaRPr>
            </a:p>
            <a:p>
              <a:pPr algn="r">
                <a:lnSpc>
                  <a:spcPts val="1260"/>
                </a:lnSpc>
              </a:pPr>
              <a:r>
                <a:rPr sz="1400" dirty="0">
                  <a:solidFill>
                    <a:srgbClr val="58595B"/>
                  </a:solidFill>
                  <a:cs typeface="Arial"/>
                </a:rPr>
                <a:t>Gewinn</a:t>
              </a:r>
              <a:endParaRPr sz="1400" dirty="0">
                <a:cs typeface="Arial"/>
              </a:endParaRPr>
            </a:p>
          </p:txBody>
        </p:sp>
        <p:sp>
          <p:nvSpPr>
            <p:cNvPr id="23" name="object 41">
              <a:extLst>
                <a:ext uri="{FF2B5EF4-FFF2-40B4-BE49-F238E27FC236}">
                  <a16:creationId xmlns:a16="http://schemas.microsoft.com/office/drawing/2014/main" id="{5A8F0FD1-FF74-4607-A99F-9F29EFB4A537}"/>
                </a:ext>
              </a:extLst>
            </p:cNvPr>
            <p:cNvSpPr txBox="1"/>
            <p:nvPr/>
          </p:nvSpPr>
          <p:spPr>
            <a:xfrm>
              <a:off x="1344977" y="3671972"/>
              <a:ext cx="1445542" cy="228268"/>
            </a:xfrm>
            <a:prstGeom prst="rect">
              <a:avLst/>
            </a:prstGeom>
          </p:spPr>
          <p:txBody>
            <a:bodyPr vert="horz" wrap="square" lIns="0" tIns="12700" rIns="0" bIns="0" rtlCol="0">
              <a:spAutoFit/>
            </a:bodyPr>
            <a:lstStyle/>
            <a:p>
              <a:pPr marR="5080" algn="r">
                <a:lnSpc>
                  <a:spcPct val="100000"/>
                </a:lnSpc>
                <a:spcBef>
                  <a:spcPts val="100"/>
                </a:spcBef>
              </a:pPr>
              <a:r>
                <a:rPr sz="1400" dirty="0">
                  <a:solidFill>
                    <a:srgbClr val="231F20"/>
                  </a:solidFill>
                  <a:cs typeface="Arial"/>
                </a:rPr>
                <a:t>0</a:t>
              </a:r>
              <a:endParaRPr sz="1400" dirty="0">
                <a:cs typeface="Arial"/>
              </a:endParaRPr>
            </a:p>
          </p:txBody>
        </p:sp>
        <p:sp>
          <p:nvSpPr>
            <p:cNvPr id="47" name="object 41">
              <a:extLst>
                <a:ext uri="{FF2B5EF4-FFF2-40B4-BE49-F238E27FC236}">
                  <a16:creationId xmlns:a16="http://schemas.microsoft.com/office/drawing/2014/main" id="{2CF1F9AF-A23E-4212-80CB-729DB50EEF72}"/>
                </a:ext>
              </a:extLst>
            </p:cNvPr>
            <p:cNvSpPr txBox="1"/>
            <p:nvPr/>
          </p:nvSpPr>
          <p:spPr>
            <a:xfrm>
              <a:off x="1159076" y="4548028"/>
              <a:ext cx="1445542" cy="346249"/>
            </a:xfrm>
            <a:prstGeom prst="rect">
              <a:avLst/>
            </a:prstGeom>
          </p:spPr>
          <p:txBody>
            <a:bodyPr vert="horz" wrap="square" lIns="0" tIns="12700" rIns="0" bIns="0" rtlCol="0">
              <a:spAutoFit/>
            </a:bodyPr>
            <a:lstStyle/>
            <a:p>
              <a:pPr algn="r">
                <a:lnSpc>
                  <a:spcPts val="1260"/>
                </a:lnSpc>
              </a:pPr>
              <a:r>
                <a:rPr sz="1400" dirty="0">
                  <a:solidFill>
                    <a:srgbClr val="58595B"/>
                  </a:solidFill>
                  <a:cs typeface="Arial"/>
                </a:rPr>
                <a:t>BMD-</a:t>
              </a:r>
              <a:endParaRPr sz="1400" dirty="0">
                <a:cs typeface="Arial"/>
              </a:endParaRPr>
            </a:p>
            <a:p>
              <a:pPr algn="r">
                <a:lnSpc>
                  <a:spcPts val="1260"/>
                </a:lnSpc>
              </a:pPr>
              <a:r>
                <a:rPr sz="1400" dirty="0">
                  <a:solidFill>
                    <a:srgbClr val="58595B"/>
                  </a:solidFill>
                  <a:cs typeface="Arial"/>
                </a:rPr>
                <a:t>Verlust</a:t>
              </a:r>
              <a:endParaRPr sz="1400" dirty="0">
                <a:cs typeface="Arial"/>
              </a:endParaRPr>
            </a:p>
          </p:txBody>
        </p:sp>
        <p:cxnSp>
          <p:nvCxnSpPr>
            <p:cNvPr id="3" name="Gerade Verbindung mit Pfeil 2">
              <a:extLst>
                <a:ext uri="{FF2B5EF4-FFF2-40B4-BE49-F238E27FC236}">
                  <a16:creationId xmlns:a16="http://schemas.microsoft.com/office/drawing/2014/main" id="{F08BA924-3BCD-4820-B8B8-A91A1B1B3C4D}"/>
                </a:ext>
              </a:extLst>
            </p:cNvPr>
            <p:cNvCxnSpPr/>
            <p:nvPr/>
          </p:nvCxnSpPr>
          <p:spPr bwMode="auto">
            <a:xfrm flipV="1">
              <a:off x="2749624" y="2127075"/>
              <a:ext cx="0" cy="1522688"/>
            </a:xfrm>
            <a:prstGeom prst="straightConnector1">
              <a:avLst/>
            </a:prstGeom>
            <a:noFill/>
            <a:ln w="19050" cap="flat" cmpd="sng" algn="ctr">
              <a:solidFill>
                <a:srgbClr val="515151"/>
              </a:solidFill>
              <a:prstDash val="solid"/>
              <a:round/>
              <a:headEnd type="none" w="med" len="med"/>
              <a:tailEnd type="triangle"/>
            </a:ln>
            <a:effectLst/>
          </p:spPr>
        </p:cxnSp>
        <p:cxnSp>
          <p:nvCxnSpPr>
            <p:cNvPr id="48" name="Gerade Verbindung mit Pfeil 47">
              <a:extLst>
                <a:ext uri="{FF2B5EF4-FFF2-40B4-BE49-F238E27FC236}">
                  <a16:creationId xmlns:a16="http://schemas.microsoft.com/office/drawing/2014/main" id="{7A917847-CAAC-4649-AD3A-27022FF35B97}"/>
                </a:ext>
              </a:extLst>
            </p:cNvPr>
            <p:cNvCxnSpPr>
              <a:cxnSpLocks/>
            </p:cNvCxnSpPr>
            <p:nvPr/>
          </p:nvCxnSpPr>
          <p:spPr bwMode="auto">
            <a:xfrm flipV="1">
              <a:off x="2730372" y="3945803"/>
              <a:ext cx="0" cy="1733682"/>
            </a:xfrm>
            <a:prstGeom prst="straightConnector1">
              <a:avLst/>
            </a:prstGeom>
            <a:noFill/>
            <a:ln w="19050" cap="flat" cmpd="sng" algn="ctr">
              <a:solidFill>
                <a:srgbClr val="515151"/>
              </a:solidFill>
              <a:prstDash val="solid"/>
              <a:round/>
              <a:headEnd type="triangle" w="med" len="med"/>
              <a:tailEnd type="none" w="med" len="med"/>
            </a:ln>
            <a:effectLst/>
          </p:spPr>
        </p:cxnSp>
        <p:grpSp>
          <p:nvGrpSpPr>
            <p:cNvPr id="13" name="object 15">
              <a:extLst>
                <a:ext uri="{FF2B5EF4-FFF2-40B4-BE49-F238E27FC236}">
                  <a16:creationId xmlns:a16="http://schemas.microsoft.com/office/drawing/2014/main" id="{3E2E7698-B367-43CF-8FF7-09EFE0831238}"/>
                </a:ext>
              </a:extLst>
            </p:cNvPr>
            <p:cNvGrpSpPr/>
            <p:nvPr/>
          </p:nvGrpSpPr>
          <p:grpSpPr>
            <a:xfrm>
              <a:off x="3343658" y="3231119"/>
              <a:ext cx="6614518" cy="1719144"/>
              <a:chOff x="2156396" y="2230196"/>
              <a:chExt cx="3905174" cy="1116152"/>
            </a:xfrm>
          </p:grpSpPr>
          <p:sp>
            <p:nvSpPr>
              <p:cNvPr id="32" name="object 17">
                <a:extLst>
                  <a:ext uri="{FF2B5EF4-FFF2-40B4-BE49-F238E27FC236}">
                    <a16:creationId xmlns:a16="http://schemas.microsoft.com/office/drawing/2014/main" id="{473698DB-5665-455D-98D5-2D7C6A803775}"/>
                  </a:ext>
                </a:extLst>
              </p:cNvPr>
              <p:cNvSpPr/>
              <p:nvPr/>
            </p:nvSpPr>
            <p:spPr>
              <a:xfrm>
                <a:off x="2156396" y="2374201"/>
                <a:ext cx="252095" cy="207645"/>
              </a:xfrm>
              <a:custGeom>
                <a:avLst/>
                <a:gdLst/>
                <a:ahLst/>
                <a:cxnLst/>
                <a:rect l="l" t="t" r="r" b="b"/>
                <a:pathLst>
                  <a:path w="252094" h="207644">
                    <a:moveTo>
                      <a:pt x="0" y="207606"/>
                    </a:moveTo>
                    <a:lnTo>
                      <a:pt x="252006" y="207606"/>
                    </a:lnTo>
                    <a:lnTo>
                      <a:pt x="252006" y="0"/>
                    </a:lnTo>
                    <a:lnTo>
                      <a:pt x="0" y="0"/>
                    </a:lnTo>
                    <a:lnTo>
                      <a:pt x="0" y="207606"/>
                    </a:lnTo>
                    <a:close/>
                  </a:path>
                </a:pathLst>
              </a:custGeom>
              <a:solidFill>
                <a:schemeClr val="accent1"/>
              </a:solidFill>
            </p:spPr>
            <p:txBody>
              <a:bodyPr wrap="square" lIns="0" tIns="0" rIns="0" bIns="0" rtlCol="0"/>
              <a:lstStyle/>
              <a:p>
                <a:endParaRPr sz="1400" dirty="0"/>
              </a:p>
            </p:txBody>
          </p:sp>
          <p:sp>
            <p:nvSpPr>
              <p:cNvPr id="33" name="object 18">
                <a:extLst>
                  <a:ext uri="{FF2B5EF4-FFF2-40B4-BE49-F238E27FC236}">
                    <a16:creationId xmlns:a16="http://schemas.microsoft.com/office/drawing/2014/main" id="{05A89506-6529-4C5F-9D9C-687FA5F0ADCC}"/>
                  </a:ext>
                </a:extLst>
              </p:cNvPr>
              <p:cNvSpPr/>
              <p:nvPr/>
            </p:nvSpPr>
            <p:spPr>
              <a:xfrm>
                <a:off x="2156396" y="2581808"/>
                <a:ext cx="252095" cy="764540"/>
              </a:xfrm>
              <a:custGeom>
                <a:avLst/>
                <a:gdLst/>
                <a:ahLst/>
                <a:cxnLst/>
                <a:rect l="l" t="t" r="r" b="b"/>
                <a:pathLst>
                  <a:path w="252094" h="764539">
                    <a:moveTo>
                      <a:pt x="252006" y="0"/>
                    </a:moveTo>
                    <a:lnTo>
                      <a:pt x="0" y="0"/>
                    </a:lnTo>
                    <a:lnTo>
                      <a:pt x="0" y="764400"/>
                    </a:lnTo>
                    <a:lnTo>
                      <a:pt x="252006" y="764400"/>
                    </a:lnTo>
                    <a:lnTo>
                      <a:pt x="252006" y="0"/>
                    </a:lnTo>
                    <a:close/>
                  </a:path>
                </a:pathLst>
              </a:custGeom>
              <a:solidFill>
                <a:schemeClr val="bg2"/>
              </a:solidFill>
              <a:ln>
                <a:noFill/>
              </a:ln>
            </p:spPr>
            <p:txBody>
              <a:bodyPr wrap="square" lIns="0" tIns="0" rIns="0" bIns="0" rtlCol="0"/>
              <a:lstStyle/>
              <a:p>
                <a:endParaRPr sz="1400" dirty="0"/>
              </a:p>
            </p:txBody>
          </p:sp>
          <p:sp>
            <p:nvSpPr>
              <p:cNvPr id="34" name="object 19">
                <a:extLst>
                  <a:ext uri="{FF2B5EF4-FFF2-40B4-BE49-F238E27FC236}">
                    <a16:creationId xmlns:a16="http://schemas.microsoft.com/office/drawing/2014/main" id="{B0C66ED2-CEE2-4B22-AD07-D6F9E5EB0DE0}"/>
                  </a:ext>
                </a:extLst>
              </p:cNvPr>
              <p:cNvSpPr/>
              <p:nvPr/>
            </p:nvSpPr>
            <p:spPr>
              <a:xfrm>
                <a:off x="2772994" y="2377795"/>
                <a:ext cx="252095" cy="204470"/>
              </a:xfrm>
              <a:custGeom>
                <a:avLst/>
                <a:gdLst/>
                <a:ahLst/>
                <a:cxnLst/>
                <a:rect l="l" t="t" r="r" b="b"/>
                <a:pathLst>
                  <a:path w="252094" h="204469">
                    <a:moveTo>
                      <a:pt x="0" y="204000"/>
                    </a:moveTo>
                    <a:lnTo>
                      <a:pt x="252006" y="204000"/>
                    </a:lnTo>
                    <a:lnTo>
                      <a:pt x="252006" y="0"/>
                    </a:lnTo>
                    <a:lnTo>
                      <a:pt x="0" y="0"/>
                    </a:lnTo>
                    <a:lnTo>
                      <a:pt x="0" y="204000"/>
                    </a:lnTo>
                    <a:close/>
                  </a:path>
                </a:pathLst>
              </a:custGeom>
              <a:solidFill>
                <a:schemeClr val="accent1"/>
              </a:solidFill>
            </p:spPr>
            <p:txBody>
              <a:bodyPr wrap="square" lIns="0" tIns="0" rIns="0" bIns="0" rtlCol="0"/>
              <a:lstStyle/>
              <a:p>
                <a:endParaRPr sz="1400" dirty="0"/>
              </a:p>
            </p:txBody>
          </p:sp>
          <p:sp>
            <p:nvSpPr>
              <p:cNvPr id="35" name="object 20">
                <a:extLst>
                  <a:ext uri="{FF2B5EF4-FFF2-40B4-BE49-F238E27FC236}">
                    <a16:creationId xmlns:a16="http://schemas.microsoft.com/office/drawing/2014/main" id="{82484B9E-9075-413C-900B-4BCE3E80AB49}"/>
                  </a:ext>
                </a:extLst>
              </p:cNvPr>
              <p:cNvSpPr/>
              <p:nvPr/>
            </p:nvSpPr>
            <p:spPr>
              <a:xfrm>
                <a:off x="2772994" y="2581795"/>
                <a:ext cx="252095" cy="625475"/>
              </a:xfrm>
              <a:custGeom>
                <a:avLst/>
                <a:gdLst/>
                <a:ahLst/>
                <a:cxnLst/>
                <a:rect l="l" t="t" r="r" b="b"/>
                <a:pathLst>
                  <a:path w="252094" h="625475">
                    <a:moveTo>
                      <a:pt x="252006" y="0"/>
                    </a:moveTo>
                    <a:lnTo>
                      <a:pt x="0" y="0"/>
                    </a:lnTo>
                    <a:lnTo>
                      <a:pt x="0" y="625208"/>
                    </a:lnTo>
                    <a:lnTo>
                      <a:pt x="252006" y="625208"/>
                    </a:lnTo>
                    <a:lnTo>
                      <a:pt x="252006" y="0"/>
                    </a:lnTo>
                    <a:close/>
                  </a:path>
                </a:pathLst>
              </a:custGeom>
              <a:solidFill>
                <a:schemeClr val="bg2"/>
              </a:solidFill>
              <a:ln>
                <a:noFill/>
              </a:ln>
            </p:spPr>
            <p:txBody>
              <a:bodyPr wrap="square" lIns="0" tIns="0" rIns="0" bIns="0" rtlCol="0"/>
              <a:lstStyle/>
              <a:p>
                <a:endParaRPr sz="1400" dirty="0"/>
              </a:p>
            </p:txBody>
          </p:sp>
          <p:sp>
            <p:nvSpPr>
              <p:cNvPr id="36" name="object 21">
                <a:extLst>
                  <a:ext uri="{FF2B5EF4-FFF2-40B4-BE49-F238E27FC236}">
                    <a16:creationId xmlns:a16="http://schemas.microsoft.com/office/drawing/2014/main" id="{DC7A9FFF-18DA-4986-8771-77C6E28EA596}"/>
                  </a:ext>
                </a:extLst>
              </p:cNvPr>
              <p:cNvSpPr/>
              <p:nvPr/>
            </p:nvSpPr>
            <p:spPr>
              <a:xfrm>
                <a:off x="3389287" y="2496604"/>
                <a:ext cx="252095" cy="85725"/>
              </a:xfrm>
              <a:custGeom>
                <a:avLst/>
                <a:gdLst/>
                <a:ahLst/>
                <a:cxnLst/>
                <a:rect l="l" t="t" r="r" b="b"/>
                <a:pathLst>
                  <a:path w="252095" h="85725">
                    <a:moveTo>
                      <a:pt x="0" y="85191"/>
                    </a:moveTo>
                    <a:lnTo>
                      <a:pt x="251993" y="85191"/>
                    </a:lnTo>
                    <a:lnTo>
                      <a:pt x="251993" y="0"/>
                    </a:lnTo>
                    <a:lnTo>
                      <a:pt x="0" y="0"/>
                    </a:lnTo>
                    <a:lnTo>
                      <a:pt x="0" y="85191"/>
                    </a:lnTo>
                    <a:close/>
                  </a:path>
                </a:pathLst>
              </a:custGeom>
              <a:solidFill>
                <a:schemeClr val="accent1"/>
              </a:solidFill>
            </p:spPr>
            <p:txBody>
              <a:bodyPr wrap="square" lIns="0" tIns="0" rIns="0" bIns="0" rtlCol="0"/>
              <a:lstStyle/>
              <a:p>
                <a:endParaRPr sz="1400" dirty="0"/>
              </a:p>
            </p:txBody>
          </p:sp>
          <p:sp>
            <p:nvSpPr>
              <p:cNvPr id="37" name="object 22">
                <a:extLst>
                  <a:ext uri="{FF2B5EF4-FFF2-40B4-BE49-F238E27FC236}">
                    <a16:creationId xmlns:a16="http://schemas.microsoft.com/office/drawing/2014/main" id="{48BCDC42-1ADE-4E51-9FE6-5320E7F61436}"/>
                  </a:ext>
                </a:extLst>
              </p:cNvPr>
              <p:cNvSpPr/>
              <p:nvPr/>
            </p:nvSpPr>
            <p:spPr>
              <a:xfrm>
                <a:off x="3389287" y="2581795"/>
                <a:ext cx="252095" cy="153035"/>
              </a:xfrm>
              <a:custGeom>
                <a:avLst/>
                <a:gdLst/>
                <a:ahLst/>
                <a:cxnLst/>
                <a:rect l="l" t="t" r="r" b="b"/>
                <a:pathLst>
                  <a:path w="252095" h="153035">
                    <a:moveTo>
                      <a:pt x="251993" y="0"/>
                    </a:moveTo>
                    <a:lnTo>
                      <a:pt x="0" y="0"/>
                    </a:lnTo>
                    <a:lnTo>
                      <a:pt x="0" y="152412"/>
                    </a:lnTo>
                    <a:lnTo>
                      <a:pt x="251993" y="152412"/>
                    </a:lnTo>
                    <a:lnTo>
                      <a:pt x="251993" y="0"/>
                    </a:lnTo>
                    <a:close/>
                  </a:path>
                </a:pathLst>
              </a:custGeom>
              <a:solidFill>
                <a:schemeClr val="bg2"/>
              </a:solidFill>
              <a:ln>
                <a:noFill/>
              </a:ln>
            </p:spPr>
            <p:txBody>
              <a:bodyPr wrap="square" lIns="0" tIns="0" rIns="0" bIns="0" rtlCol="0"/>
              <a:lstStyle/>
              <a:p>
                <a:endParaRPr sz="1400" dirty="0"/>
              </a:p>
            </p:txBody>
          </p:sp>
          <p:sp>
            <p:nvSpPr>
              <p:cNvPr id="38" name="object 23">
                <a:extLst>
                  <a:ext uri="{FF2B5EF4-FFF2-40B4-BE49-F238E27FC236}">
                    <a16:creationId xmlns:a16="http://schemas.microsoft.com/office/drawing/2014/main" id="{36421F09-2F99-4132-AAAD-C20E761DCC99}"/>
                  </a:ext>
                </a:extLst>
              </p:cNvPr>
              <p:cNvSpPr/>
              <p:nvPr/>
            </p:nvSpPr>
            <p:spPr>
              <a:xfrm>
                <a:off x="4005579" y="2381402"/>
                <a:ext cx="252095" cy="200660"/>
              </a:xfrm>
              <a:custGeom>
                <a:avLst/>
                <a:gdLst/>
                <a:ahLst/>
                <a:cxnLst/>
                <a:rect l="l" t="t" r="r" b="b"/>
                <a:pathLst>
                  <a:path w="252095" h="200660">
                    <a:moveTo>
                      <a:pt x="0" y="200393"/>
                    </a:moveTo>
                    <a:lnTo>
                      <a:pt x="251993" y="200393"/>
                    </a:lnTo>
                    <a:lnTo>
                      <a:pt x="251993" y="0"/>
                    </a:lnTo>
                    <a:lnTo>
                      <a:pt x="0" y="0"/>
                    </a:lnTo>
                    <a:lnTo>
                      <a:pt x="0" y="200393"/>
                    </a:lnTo>
                    <a:close/>
                  </a:path>
                </a:pathLst>
              </a:custGeom>
              <a:solidFill>
                <a:schemeClr val="accent1"/>
              </a:solidFill>
            </p:spPr>
            <p:txBody>
              <a:bodyPr wrap="square" lIns="0" tIns="0" rIns="0" bIns="0" rtlCol="0"/>
              <a:lstStyle/>
              <a:p>
                <a:endParaRPr sz="1400" dirty="0"/>
              </a:p>
            </p:txBody>
          </p:sp>
          <p:sp>
            <p:nvSpPr>
              <p:cNvPr id="39" name="object 24">
                <a:extLst>
                  <a:ext uri="{FF2B5EF4-FFF2-40B4-BE49-F238E27FC236}">
                    <a16:creationId xmlns:a16="http://schemas.microsoft.com/office/drawing/2014/main" id="{9B13EEC7-0AB0-49D3-9308-73783D44D4DC}"/>
                  </a:ext>
                </a:extLst>
              </p:cNvPr>
              <p:cNvSpPr/>
              <p:nvPr/>
            </p:nvSpPr>
            <p:spPr>
              <a:xfrm>
                <a:off x="4005579" y="2581795"/>
                <a:ext cx="252095" cy="62865"/>
              </a:xfrm>
              <a:custGeom>
                <a:avLst/>
                <a:gdLst/>
                <a:ahLst/>
                <a:cxnLst/>
                <a:rect l="l" t="t" r="r" b="b"/>
                <a:pathLst>
                  <a:path w="252095" h="62864">
                    <a:moveTo>
                      <a:pt x="251993" y="0"/>
                    </a:moveTo>
                    <a:lnTo>
                      <a:pt x="0" y="0"/>
                    </a:lnTo>
                    <a:lnTo>
                      <a:pt x="0" y="62407"/>
                    </a:lnTo>
                    <a:lnTo>
                      <a:pt x="251993" y="62407"/>
                    </a:lnTo>
                    <a:lnTo>
                      <a:pt x="251993" y="0"/>
                    </a:lnTo>
                    <a:close/>
                  </a:path>
                </a:pathLst>
              </a:custGeom>
              <a:solidFill>
                <a:schemeClr val="bg2"/>
              </a:solidFill>
              <a:ln>
                <a:noFill/>
              </a:ln>
            </p:spPr>
            <p:txBody>
              <a:bodyPr wrap="square" lIns="0" tIns="0" rIns="0" bIns="0" rtlCol="0"/>
              <a:lstStyle/>
              <a:p>
                <a:endParaRPr sz="1400" dirty="0"/>
              </a:p>
            </p:txBody>
          </p:sp>
          <p:sp>
            <p:nvSpPr>
              <p:cNvPr id="40" name="object 25">
                <a:extLst>
                  <a:ext uri="{FF2B5EF4-FFF2-40B4-BE49-F238E27FC236}">
                    <a16:creationId xmlns:a16="http://schemas.microsoft.com/office/drawing/2014/main" id="{47F896EB-EC4E-42EC-92CA-EA7081DF3443}"/>
                  </a:ext>
                </a:extLst>
              </p:cNvPr>
              <p:cNvSpPr/>
              <p:nvPr/>
            </p:nvSpPr>
            <p:spPr>
              <a:xfrm>
                <a:off x="4621885" y="2341791"/>
                <a:ext cx="252095" cy="240029"/>
              </a:xfrm>
              <a:custGeom>
                <a:avLst/>
                <a:gdLst/>
                <a:ahLst/>
                <a:cxnLst/>
                <a:rect l="l" t="t" r="r" b="b"/>
                <a:pathLst>
                  <a:path w="252095" h="240030">
                    <a:moveTo>
                      <a:pt x="0" y="240004"/>
                    </a:moveTo>
                    <a:lnTo>
                      <a:pt x="251993" y="240004"/>
                    </a:lnTo>
                    <a:lnTo>
                      <a:pt x="251993" y="0"/>
                    </a:lnTo>
                    <a:lnTo>
                      <a:pt x="0" y="0"/>
                    </a:lnTo>
                    <a:lnTo>
                      <a:pt x="0" y="240004"/>
                    </a:lnTo>
                    <a:close/>
                  </a:path>
                </a:pathLst>
              </a:custGeom>
              <a:solidFill>
                <a:schemeClr val="accent1"/>
              </a:solidFill>
            </p:spPr>
            <p:txBody>
              <a:bodyPr wrap="square" lIns="0" tIns="0" rIns="0" bIns="0" rtlCol="0"/>
              <a:lstStyle/>
              <a:p>
                <a:endParaRPr sz="1400" dirty="0"/>
              </a:p>
            </p:txBody>
          </p:sp>
          <p:sp>
            <p:nvSpPr>
              <p:cNvPr id="41" name="object 26">
                <a:extLst>
                  <a:ext uri="{FF2B5EF4-FFF2-40B4-BE49-F238E27FC236}">
                    <a16:creationId xmlns:a16="http://schemas.microsoft.com/office/drawing/2014/main" id="{3CCE991B-2042-4F1E-AF34-F59211480657}"/>
                  </a:ext>
                </a:extLst>
              </p:cNvPr>
              <p:cNvSpPr/>
              <p:nvPr/>
            </p:nvSpPr>
            <p:spPr>
              <a:xfrm>
                <a:off x="4621885" y="2581795"/>
                <a:ext cx="252095" cy="149225"/>
              </a:xfrm>
              <a:custGeom>
                <a:avLst/>
                <a:gdLst/>
                <a:ahLst/>
                <a:cxnLst/>
                <a:rect l="l" t="t" r="r" b="b"/>
                <a:pathLst>
                  <a:path w="252095" h="149225">
                    <a:moveTo>
                      <a:pt x="251993" y="0"/>
                    </a:moveTo>
                    <a:lnTo>
                      <a:pt x="0" y="0"/>
                    </a:lnTo>
                    <a:lnTo>
                      <a:pt x="0" y="148805"/>
                    </a:lnTo>
                    <a:lnTo>
                      <a:pt x="251993" y="148805"/>
                    </a:lnTo>
                    <a:lnTo>
                      <a:pt x="251993" y="0"/>
                    </a:lnTo>
                    <a:close/>
                  </a:path>
                </a:pathLst>
              </a:custGeom>
              <a:solidFill>
                <a:schemeClr val="bg2"/>
              </a:solidFill>
              <a:ln>
                <a:noFill/>
              </a:ln>
            </p:spPr>
            <p:txBody>
              <a:bodyPr wrap="square" lIns="0" tIns="0" rIns="0" bIns="0" rtlCol="0"/>
              <a:lstStyle/>
              <a:p>
                <a:endParaRPr sz="1400" dirty="0"/>
              </a:p>
            </p:txBody>
          </p:sp>
          <p:sp>
            <p:nvSpPr>
              <p:cNvPr id="42" name="object 27">
                <a:extLst>
                  <a:ext uri="{FF2B5EF4-FFF2-40B4-BE49-F238E27FC236}">
                    <a16:creationId xmlns:a16="http://schemas.microsoft.com/office/drawing/2014/main" id="{86159526-F870-48F2-B4BB-757D1A21E860}"/>
                  </a:ext>
                </a:extLst>
              </p:cNvPr>
              <p:cNvSpPr/>
              <p:nvPr/>
            </p:nvSpPr>
            <p:spPr>
              <a:xfrm>
                <a:off x="5238178" y="2401201"/>
                <a:ext cx="252095" cy="100965"/>
              </a:xfrm>
              <a:custGeom>
                <a:avLst/>
                <a:gdLst/>
                <a:ahLst/>
                <a:cxnLst/>
                <a:rect l="l" t="t" r="r" b="b"/>
                <a:pathLst>
                  <a:path w="252095" h="100964">
                    <a:moveTo>
                      <a:pt x="252006" y="0"/>
                    </a:moveTo>
                    <a:lnTo>
                      <a:pt x="0" y="0"/>
                    </a:lnTo>
                    <a:lnTo>
                      <a:pt x="0" y="100799"/>
                    </a:lnTo>
                    <a:lnTo>
                      <a:pt x="252006" y="100799"/>
                    </a:lnTo>
                    <a:lnTo>
                      <a:pt x="252006" y="0"/>
                    </a:lnTo>
                    <a:close/>
                  </a:path>
                </a:pathLst>
              </a:custGeom>
              <a:solidFill>
                <a:schemeClr val="accent1"/>
              </a:solidFill>
            </p:spPr>
            <p:txBody>
              <a:bodyPr wrap="square" lIns="0" tIns="0" rIns="0" bIns="0" rtlCol="0"/>
              <a:lstStyle/>
              <a:p>
                <a:endParaRPr sz="1400" dirty="0"/>
              </a:p>
            </p:txBody>
          </p:sp>
          <p:sp>
            <p:nvSpPr>
              <p:cNvPr id="43" name="object 28">
                <a:extLst>
                  <a:ext uri="{FF2B5EF4-FFF2-40B4-BE49-F238E27FC236}">
                    <a16:creationId xmlns:a16="http://schemas.microsoft.com/office/drawing/2014/main" id="{7ED94B72-48E9-4EBA-9CD5-B2FDEB00EB12}"/>
                  </a:ext>
                </a:extLst>
              </p:cNvPr>
              <p:cNvSpPr/>
              <p:nvPr/>
            </p:nvSpPr>
            <p:spPr>
              <a:xfrm>
                <a:off x="5238178" y="2502001"/>
                <a:ext cx="252095" cy="90170"/>
              </a:xfrm>
              <a:custGeom>
                <a:avLst/>
                <a:gdLst/>
                <a:ahLst/>
                <a:cxnLst/>
                <a:rect l="l" t="t" r="r" b="b"/>
                <a:pathLst>
                  <a:path w="252095" h="90169">
                    <a:moveTo>
                      <a:pt x="252006" y="0"/>
                    </a:moveTo>
                    <a:lnTo>
                      <a:pt x="0" y="0"/>
                    </a:lnTo>
                    <a:lnTo>
                      <a:pt x="0" y="90004"/>
                    </a:lnTo>
                    <a:lnTo>
                      <a:pt x="252006" y="90004"/>
                    </a:lnTo>
                    <a:lnTo>
                      <a:pt x="252006" y="0"/>
                    </a:lnTo>
                    <a:close/>
                  </a:path>
                </a:pathLst>
              </a:custGeom>
              <a:solidFill>
                <a:schemeClr val="bg2"/>
              </a:solidFill>
              <a:ln>
                <a:noFill/>
              </a:ln>
            </p:spPr>
            <p:txBody>
              <a:bodyPr wrap="square" lIns="0" tIns="0" rIns="0" bIns="0" rtlCol="0"/>
              <a:lstStyle/>
              <a:p>
                <a:endParaRPr sz="1400" dirty="0"/>
              </a:p>
            </p:txBody>
          </p:sp>
          <p:sp>
            <p:nvSpPr>
              <p:cNvPr id="44" name="object 29">
                <a:extLst>
                  <a:ext uri="{FF2B5EF4-FFF2-40B4-BE49-F238E27FC236}">
                    <a16:creationId xmlns:a16="http://schemas.microsoft.com/office/drawing/2014/main" id="{4069FE46-5FBB-4359-B8E3-75DB90E17721}"/>
                  </a:ext>
                </a:extLst>
              </p:cNvPr>
              <p:cNvSpPr/>
              <p:nvPr/>
            </p:nvSpPr>
            <p:spPr>
              <a:xfrm>
                <a:off x="5809475" y="2230196"/>
                <a:ext cx="252095" cy="351790"/>
              </a:xfrm>
              <a:custGeom>
                <a:avLst/>
                <a:gdLst/>
                <a:ahLst/>
                <a:cxnLst/>
                <a:rect l="l" t="t" r="r" b="b"/>
                <a:pathLst>
                  <a:path w="252095" h="351789">
                    <a:moveTo>
                      <a:pt x="0" y="351599"/>
                    </a:moveTo>
                    <a:lnTo>
                      <a:pt x="252006" y="351599"/>
                    </a:lnTo>
                    <a:lnTo>
                      <a:pt x="252006" y="0"/>
                    </a:lnTo>
                    <a:lnTo>
                      <a:pt x="0" y="0"/>
                    </a:lnTo>
                    <a:lnTo>
                      <a:pt x="0" y="351599"/>
                    </a:lnTo>
                    <a:close/>
                  </a:path>
                </a:pathLst>
              </a:custGeom>
              <a:solidFill>
                <a:schemeClr val="accent1"/>
              </a:solidFill>
            </p:spPr>
            <p:txBody>
              <a:bodyPr wrap="square" lIns="0" tIns="0" rIns="0" bIns="0" rtlCol="0"/>
              <a:lstStyle/>
              <a:p>
                <a:endParaRPr sz="1400" dirty="0"/>
              </a:p>
            </p:txBody>
          </p:sp>
          <p:sp>
            <p:nvSpPr>
              <p:cNvPr id="45" name="object 30">
                <a:extLst>
                  <a:ext uri="{FF2B5EF4-FFF2-40B4-BE49-F238E27FC236}">
                    <a16:creationId xmlns:a16="http://schemas.microsoft.com/office/drawing/2014/main" id="{4B6D17E4-1A33-440B-918C-686AC3964039}"/>
                  </a:ext>
                </a:extLst>
              </p:cNvPr>
              <p:cNvSpPr/>
              <p:nvPr/>
            </p:nvSpPr>
            <p:spPr>
              <a:xfrm>
                <a:off x="5809475" y="2581795"/>
                <a:ext cx="252095" cy="161925"/>
              </a:xfrm>
              <a:custGeom>
                <a:avLst/>
                <a:gdLst/>
                <a:ahLst/>
                <a:cxnLst/>
                <a:rect l="l" t="t" r="r" b="b"/>
                <a:pathLst>
                  <a:path w="252095" h="161925">
                    <a:moveTo>
                      <a:pt x="252006" y="0"/>
                    </a:moveTo>
                    <a:lnTo>
                      <a:pt x="0" y="0"/>
                    </a:lnTo>
                    <a:lnTo>
                      <a:pt x="0" y="161404"/>
                    </a:lnTo>
                    <a:lnTo>
                      <a:pt x="252006" y="161404"/>
                    </a:lnTo>
                    <a:lnTo>
                      <a:pt x="252006" y="0"/>
                    </a:lnTo>
                    <a:close/>
                  </a:path>
                </a:pathLst>
              </a:custGeom>
              <a:solidFill>
                <a:schemeClr val="bg2"/>
              </a:solidFill>
              <a:ln>
                <a:noFill/>
              </a:ln>
            </p:spPr>
            <p:txBody>
              <a:bodyPr wrap="square" lIns="0" tIns="0" rIns="0" bIns="0" rtlCol="0"/>
              <a:lstStyle/>
              <a:p>
                <a:endParaRPr sz="1400" dirty="0"/>
              </a:p>
            </p:txBody>
          </p:sp>
        </p:grpSp>
        <p:grpSp>
          <p:nvGrpSpPr>
            <p:cNvPr id="24" name="object 42">
              <a:extLst>
                <a:ext uri="{FF2B5EF4-FFF2-40B4-BE49-F238E27FC236}">
                  <a16:creationId xmlns:a16="http://schemas.microsoft.com/office/drawing/2014/main" id="{49D47164-71EB-4D3E-B973-5028DE163D76}"/>
                </a:ext>
              </a:extLst>
            </p:cNvPr>
            <p:cNvGrpSpPr/>
            <p:nvPr/>
          </p:nvGrpSpPr>
          <p:grpSpPr>
            <a:xfrm>
              <a:off x="3220187" y="3448744"/>
              <a:ext cx="6931935" cy="569227"/>
              <a:chOff x="2083499" y="2371490"/>
              <a:chExt cx="4092575" cy="369570"/>
            </a:xfrm>
          </p:grpSpPr>
          <p:sp>
            <p:nvSpPr>
              <p:cNvPr id="29" name="object 47">
                <a:extLst>
                  <a:ext uri="{FF2B5EF4-FFF2-40B4-BE49-F238E27FC236}">
                    <a16:creationId xmlns:a16="http://schemas.microsoft.com/office/drawing/2014/main" id="{AD390A7A-8789-4A90-A982-27F7A15F197E}"/>
                  </a:ext>
                </a:extLst>
              </p:cNvPr>
              <p:cNvSpPr/>
              <p:nvPr/>
            </p:nvSpPr>
            <p:spPr>
              <a:xfrm>
                <a:off x="2083499" y="2579117"/>
                <a:ext cx="4092575" cy="0"/>
              </a:xfrm>
              <a:custGeom>
                <a:avLst/>
                <a:gdLst/>
                <a:ahLst/>
                <a:cxnLst/>
                <a:rect l="l" t="t" r="r" b="b"/>
                <a:pathLst>
                  <a:path w="4092575">
                    <a:moveTo>
                      <a:pt x="0" y="0"/>
                    </a:moveTo>
                    <a:lnTo>
                      <a:pt x="4092003" y="0"/>
                    </a:lnTo>
                  </a:path>
                </a:pathLst>
              </a:custGeom>
              <a:ln w="6350">
                <a:solidFill>
                  <a:srgbClr val="231F20"/>
                </a:solidFill>
              </a:ln>
            </p:spPr>
            <p:txBody>
              <a:bodyPr wrap="square" lIns="0" tIns="0" rIns="0" bIns="0" rtlCol="0"/>
              <a:lstStyle/>
              <a:p>
                <a:endParaRPr sz="1400" dirty="0"/>
              </a:p>
            </p:txBody>
          </p:sp>
          <p:sp>
            <p:nvSpPr>
              <p:cNvPr id="30" name="object 48">
                <a:extLst>
                  <a:ext uri="{FF2B5EF4-FFF2-40B4-BE49-F238E27FC236}">
                    <a16:creationId xmlns:a16="http://schemas.microsoft.com/office/drawing/2014/main" id="{667E2DD1-1AA6-4D76-BB90-406B773EBE28}"/>
                  </a:ext>
                </a:extLst>
              </p:cNvPr>
              <p:cNvSpPr/>
              <p:nvPr/>
            </p:nvSpPr>
            <p:spPr>
              <a:xfrm>
                <a:off x="2285999" y="2371490"/>
                <a:ext cx="3663315" cy="369570"/>
              </a:xfrm>
              <a:custGeom>
                <a:avLst/>
                <a:gdLst/>
                <a:ahLst/>
                <a:cxnLst/>
                <a:rect l="l" t="t" r="r" b="b"/>
                <a:pathLst>
                  <a:path w="3663315" h="369569">
                    <a:moveTo>
                      <a:pt x="0" y="368998"/>
                    </a:moveTo>
                    <a:lnTo>
                      <a:pt x="3662997" y="0"/>
                    </a:lnTo>
                  </a:path>
                </a:pathLst>
              </a:custGeom>
              <a:ln w="25400">
                <a:solidFill>
                  <a:srgbClr val="E5656B"/>
                </a:solidFill>
              </a:ln>
            </p:spPr>
            <p:txBody>
              <a:bodyPr wrap="square" lIns="0" tIns="0" rIns="0" bIns="0" rtlCol="0"/>
              <a:lstStyle/>
              <a:p>
                <a:endParaRPr sz="1400" dirty="0"/>
              </a:p>
            </p:txBody>
          </p:sp>
        </p:grpSp>
      </p:grpSp>
      <p:grpSp>
        <p:nvGrpSpPr>
          <p:cNvPr id="2" name="Gruppieren 1">
            <a:extLst>
              <a:ext uri="{FF2B5EF4-FFF2-40B4-BE49-F238E27FC236}">
                <a16:creationId xmlns:a16="http://schemas.microsoft.com/office/drawing/2014/main" id="{275EB8C3-E9B2-46E1-B489-2D9622E5C2C1}"/>
              </a:ext>
            </a:extLst>
          </p:cNvPr>
          <p:cNvGrpSpPr/>
          <p:nvPr/>
        </p:nvGrpSpPr>
        <p:grpSpPr>
          <a:xfrm>
            <a:off x="676585" y="5758856"/>
            <a:ext cx="4098840" cy="276999"/>
            <a:chOff x="676585" y="6064228"/>
            <a:chExt cx="4098840" cy="276999"/>
          </a:xfrm>
        </p:grpSpPr>
        <p:sp>
          <p:nvSpPr>
            <p:cNvPr id="50" name="TextBox 65">
              <a:extLst>
                <a:ext uri="{FF2B5EF4-FFF2-40B4-BE49-F238E27FC236}">
                  <a16:creationId xmlns:a16="http://schemas.microsoft.com/office/drawing/2014/main" id="{03789A11-C4EE-466E-8AF6-DEA8059B074D}"/>
                </a:ext>
              </a:extLst>
            </p:cNvPr>
            <p:cNvSpPr txBox="1"/>
            <p:nvPr/>
          </p:nvSpPr>
          <p:spPr>
            <a:xfrm>
              <a:off x="757432" y="6064228"/>
              <a:ext cx="4017993" cy="276999"/>
            </a:xfrm>
            <a:prstGeom prst="rect">
              <a:avLst/>
            </a:prstGeom>
            <a:noFill/>
          </p:spPr>
          <p:txBody>
            <a:bodyPr wrap="square" rtlCol="0">
              <a:spAutoFit/>
            </a:bodyPr>
            <a:lstStyle/>
            <a:p>
              <a:pPr defTabSz="727272">
                <a:defRPr/>
              </a:pPr>
              <a:r>
                <a:rPr lang="de-DE" sz="1200" dirty="0">
                  <a:solidFill>
                    <a:srgbClr val="515151"/>
                  </a:solidFill>
                </a:rPr>
                <a:t>Remodelling	Modelling		</a:t>
              </a:r>
              <a:r>
                <a:rPr lang="de-DE" sz="1200" dirty="0">
                  <a:solidFill>
                    <a:srgbClr val="58595B"/>
                  </a:solidFill>
                  <a:cs typeface="Arial"/>
                </a:rPr>
                <a:t>Hüft-BMD</a:t>
              </a:r>
              <a:endParaRPr lang="de-DE" sz="1200" dirty="0">
                <a:cs typeface="Arial"/>
              </a:endParaRPr>
            </a:p>
          </p:txBody>
        </p:sp>
        <p:sp>
          <p:nvSpPr>
            <p:cNvPr id="51" name="Rechteck 50">
              <a:extLst>
                <a:ext uri="{FF2B5EF4-FFF2-40B4-BE49-F238E27FC236}">
                  <a16:creationId xmlns:a16="http://schemas.microsoft.com/office/drawing/2014/main" id="{7DC1454D-2767-49CE-8674-51418AB6A514}"/>
                </a:ext>
              </a:extLst>
            </p:cNvPr>
            <p:cNvSpPr/>
            <p:nvPr/>
          </p:nvSpPr>
          <p:spPr bwMode="auto">
            <a:xfrm>
              <a:off x="676585" y="6146660"/>
              <a:ext cx="108000" cy="108000"/>
            </a:xfrm>
            <a:prstGeom prst="rect">
              <a:avLst/>
            </a:prstGeom>
            <a:solidFill>
              <a:schemeClr val="bg2"/>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2" name="Rechteck 51">
              <a:extLst>
                <a:ext uri="{FF2B5EF4-FFF2-40B4-BE49-F238E27FC236}">
                  <a16:creationId xmlns:a16="http://schemas.microsoft.com/office/drawing/2014/main" id="{1580789F-1CBA-488D-A5F9-92C9FA17405C}"/>
                </a:ext>
              </a:extLst>
            </p:cNvPr>
            <p:cNvSpPr/>
            <p:nvPr/>
          </p:nvSpPr>
          <p:spPr bwMode="auto">
            <a:xfrm>
              <a:off x="2130177" y="6146660"/>
              <a:ext cx="108000" cy="108000"/>
            </a:xfrm>
            <a:prstGeom prst="rect">
              <a:avLst/>
            </a:prstGeom>
            <a:solidFill>
              <a:schemeClr val="accent1"/>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sp>
          <p:nvSpPr>
            <p:cNvPr id="53" name="object 31">
              <a:extLst>
                <a:ext uri="{FF2B5EF4-FFF2-40B4-BE49-F238E27FC236}">
                  <a16:creationId xmlns:a16="http://schemas.microsoft.com/office/drawing/2014/main" id="{DE9070F0-3120-416F-B97A-C2972D5BA48A}"/>
                </a:ext>
              </a:extLst>
            </p:cNvPr>
            <p:cNvSpPr/>
            <p:nvPr/>
          </p:nvSpPr>
          <p:spPr>
            <a:xfrm>
              <a:off x="3368969" y="6211107"/>
              <a:ext cx="321350" cy="45719"/>
            </a:xfrm>
            <a:custGeom>
              <a:avLst/>
              <a:gdLst/>
              <a:ahLst/>
              <a:cxnLst/>
              <a:rect l="l" t="t" r="r" b="b"/>
              <a:pathLst>
                <a:path w="207010">
                  <a:moveTo>
                    <a:pt x="0" y="0"/>
                  </a:moveTo>
                  <a:lnTo>
                    <a:pt x="206997" y="0"/>
                  </a:lnTo>
                </a:path>
              </a:pathLst>
            </a:custGeom>
            <a:ln w="25400">
              <a:solidFill>
                <a:srgbClr val="E5656B"/>
              </a:solidFill>
            </a:ln>
          </p:spPr>
          <p:txBody>
            <a:bodyPr wrap="square" lIns="0" tIns="0" rIns="0" bIns="0" rtlCol="0"/>
            <a:lstStyle/>
            <a:p>
              <a:endParaRPr sz="1400" dirty="0"/>
            </a:p>
          </p:txBody>
        </p:sp>
      </p:grpSp>
    </p:spTree>
    <p:extLst>
      <p:ext uri="{BB962C8B-B14F-4D97-AF65-F5344CB8AC3E}">
        <p14:creationId xmlns:p14="http://schemas.microsoft.com/office/powerpoint/2010/main" val="31796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EAD6BC-5BC7-419F-8DB0-2BDD215CA078}"/>
              </a:ext>
            </a:extLst>
          </p:cNvPr>
          <p:cNvSpPr>
            <a:spLocks noGrp="1"/>
          </p:cNvSpPr>
          <p:nvPr>
            <p:ph type="title"/>
          </p:nvPr>
        </p:nvSpPr>
        <p:spPr/>
        <p:txBody>
          <a:bodyPr/>
          <a:lstStyle/>
          <a:p>
            <a:r>
              <a:rPr lang="de-AT" b="1" dirty="0"/>
              <a:t>Risikoreduktion für Wirbelkörperfrakturen verschiedener </a:t>
            </a:r>
            <a:r>
              <a:rPr lang="de-AT" b="1" dirty="0" err="1"/>
              <a:t>Osteoporosetherapeutika</a:t>
            </a:r>
            <a:r>
              <a:rPr lang="de-AT" b="1" dirty="0"/>
              <a:t>*</a:t>
            </a:r>
            <a:endParaRPr lang="de-DE" b="1" dirty="0"/>
          </a:p>
        </p:txBody>
      </p:sp>
      <p:sp>
        <p:nvSpPr>
          <p:cNvPr id="11" name="Textplatzhalter 10">
            <a:extLst>
              <a:ext uri="{FF2B5EF4-FFF2-40B4-BE49-F238E27FC236}">
                <a16:creationId xmlns:a16="http://schemas.microsoft.com/office/drawing/2014/main" id="{EC48A5C1-AD6F-4288-B8EF-E8C130C65E78}"/>
              </a:ext>
            </a:extLst>
          </p:cNvPr>
          <p:cNvSpPr>
            <a:spLocks noGrp="1"/>
          </p:cNvSpPr>
          <p:nvPr>
            <p:ph type="body" sz="quarter" idx="10"/>
          </p:nvPr>
        </p:nvSpPr>
        <p:spPr>
          <a:xfrm>
            <a:off x="661988" y="6114553"/>
            <a:ext cx="11131550" cy="676659"/>
          </a:xfrm>
        </p:spPr>
        <p:txBody>
          <a:bodyPr/>
          <a:lstStyle/>
          <a:p>
            <a:r>
              <a:rPr lang="de-DE" sz="800" dirty="0"/>
              <a:t>BONE = </a:t>
            </a:r>
            <a:r>
              <a:rPr lang="en-US" sz="800" dirty="0"/>
              <a:t>Oral Ibandronate Osteoporosis Vertebral Fracture Trial in North America and Europe</a:t>
            </a:r>
            <a:r>
              <a:rPr lang="de-DE" sz="800" dirty="0"/>
              <a:t>, FIT = Fracture Intervention Trial, HORIZON-PFT = </a:t>
            </a:r>
            <a:r>
              <a:rPr lang="en-US" sz="800" dirty="0"/>
              <a:t>HORIZON-Pivotal Fracture Trial</a:t>
            </a:r>
            <a:r>
              <a:rPr lang="de-DE" sz="800" dirty="0"/>
              <a:t>, Q6M = alle 6 Monate, SOTI = </a:t>
            </a:r>
            <a:r>
              <a:rPr lang="en-US" sz="800" dirty="0"/>
              <a:t>Spinal Osteoporosis Therapeutic Intervention Study</a:t>
            </a:r>
            <a:r>
              <a:rPr lang="de-DE" sz="800" dirty="0"/>
              <a:t>, VERT-NA = </a:t>
            </a:r>
            <a:r>
              <a:rPr lang="en-US" sz="800" dirty="0"/>
              <a:t>VERT-North America Trial. </a:t>
            </a:r>
          </a:p>
          <a:p>
            <a:r>
              <a:rPr lang="de-DE" sz="880" dirty="0">
                <a:solidFill>
                  <a:srgbClr val="3B839F"/>
                </a:solidFill>
              </a:rPr>
              <a:t>1. Black DM </a:t>
            </a:r>
            <a:r>
              <a:rPr lang="de-DE" dirty="0">
                <a:solidFill>
                  <a:srgbClr val="3B839F"/>
                </a:solidFill>
              </a:rPr>
              <a:t>e</a:t>
            </a:r>
            <a:r>
              <a:rPr lang="de-DE" sz="880" dirty="0">
                <a:solidFill>
                  <a:srgbClr val="3B839F"/>
                </a:solidFill>
              </a:rPr>
              <a:t>t al. NEJM 2007; 356: 1809</a:t>
            </a:r>
            <a:r>
              <a:rPr lang="de-DE" dirty="0">
                <a:solidFill>
                  <a:srgbClr val="3B839F"/>
                </a:solidFill>
              </a:rPr>
              <a:t>–</a:t>
            </a:r>
            <a:r>
              <a:rPr lang="de-DE" sz="880" dirty="0">
                <a:solidFill>
                  <a:srgbClr val="3B839F"/>
                </a:solidFill>
              </a:rPr>
              <a:t>22. 2. Harris ST </a:t>
            </a:r>
            <a:r>
              <a:rPr lang="de-DE" dirty="0">
                <a:solidFill>
                  <a:srgbClr val="3B839F"/>
                </a:solidFill>
              </a:rPr>
              <a:t>e</a:t>
            </a:r>
            <a:r>
              <a:rPr lang="de-DE" sz="880" dirty="0">
                <a:solidFill>
                  <a:srgbClr val="3B839F"/>
                </a:solidFill>
              </a:rPr>
              <a:t>t al. JAMA 1999; 282: 1344</a:t>
            </a:r>
            <a:r>
              <a:rPr lang="de-DE" dirty="0">
                <a:solidFill>
                  <a:srgbClr val="3B839F"/>
                </a:solidFill>
              </a:rPr>
              <a:t>–</a:t>
            </a:r>
            <a:r>
              <a:rPr lang="de-DE" sz="880" dirty="0">
                <a:solidFill>
                  <a:srgbClr val="3B839F"/>
                </a:solidFill>
              </a:rPr>
              <a:t>52. 3. Black DM </a:t>
            </a:r>
            <a:r>
              <a:rPr lang="de-DE" dirty="0">
                <a:solidFill>
                  <a:srgbClr val="3B839F"/>
                </a:solidFill>
              </a:rPr>
              <a:t>e</a:t>
            </a:r>
            <a:r>
              <a:rPr lang="de-DE" sz="880" dirty="0">
                <a:solidFill>
                  <a:srgbClr val="3B839F"/>
                </a:solidFill>
              </a:rPr>
              <a:t>t al. Lancet 1996; 348: 1535</a:t>
            </a:r>
            <a:r>
              <a:rPr lang="de-DE" dirty="0">
                <a:solidFill>
                  <a:srgbClr val="3B839F"/>
                </a:solidFill>
              </a:rPr>
              <a:t>–</a:t>
            </a:r>
            <a:r>
              <a:rPr lang="de-DE" sz="880" dirty="0">
                <a:solidFill>
                  <a:srgbClr val="3B839F"/>
                </a:solidFill>
              </a:rPr>
              <a:t>41. 4. Chesnut CH et al. J Bone Miner Res 2004; 19: 1241</a:t>
            </a:r>
            <a:r>
              <a:rPr lang="de-DE" dirty="0">
                <a:solidFill>
                  <a:srgbClr val="3B839F"/>
                </a:solidFill>
              </a:rPr>
              <a:t>–</a:t>
            </a:r>
            <a:r>
              <a:rPr lang="de-DE" sz="880" dirty="0">
                <a:solidFill>
                  <a:srgbClr val="3B839F"/>
                </a:solidFill>
              </a:rPr>
              <a:t>49. 5. Meunier PJ </a:t>
            </a:r>
            <a:r>
              <a:rPr lang="de-DE" dirty="0">
                <a:solidFill>
                  <a:srgbClr val="3B839F"/>
                </a:solidFill>
              </a:rPr>
              <a:t>e</a:t>
            </a:r>
            <a:r>
              <a:rPr lang="de-DE" sz="880" dirty="0">
                <a:solidFill>
                  <a:srgbClr val="3B839F"/>
                </a:solidFill>
              </a:rPr>
              <a:t>t al. NEJM 2004; 350: 459</a:t>
            </a:r>
            <a:r>
              <a:rPr lang="de-DE" dirty="0">
                <a:solidFill>
                  <a:srgbClr val="3B839F"/>
                </a:solidFill>
              </a:rPr>
              <a:t>–</a:t>
            </a:r>
            <a:r>
              <a:rPr lang="de-DE" sz="880" dirty="0">
                <a:solidFill>
                  <a:srgbClr val="3B839F"/>
                </a:solidFill>
              </a:rPr>
              <a:t>468. 6. Neer RM et al. NEJM 2001; 344: 1434</a:t>
            </a:r>
            <a:r>
              <a:rPr lang="de-DE" dirty="0">
                <a:solidFill>
                  <a:srgbClr val="3B839F"/>
                </a:solidFill>
              </a:rPr>
              <a:t>–</a:t>
            </a:r>
            <a:r>
              <a:rPr lang="de-DE" sz="880" dirty="0">
                <a:solidFill>
                  <a:srgbClr val="3B839F"/>
                </a:solidFill>
              </a:rPr>
              <a:t>41.</a:t>
            </a:r>
          </a:p>
        </p:txBody>
      </p:sp>
      <p:grpSp>
        <p:nvGrpSpPr>
          <p:cNvPr id="2" name="Gruppieren 1">
            <a:extLst>
              <a:ext uri="{FF2B5EF4-FFF2-40B4-BE49-F238E27FC236}">
                <a16:creationId xmlns:a16="http://schemas.microsoft.com/office/drawing/2014/main" id="{0EA6A28F-1A26-4C97-859E-D69E06E93C33}"/>
              </a:ext>
            </a:extLst>
          </p:cNvPr>
          <p:cNvGrpSpPr/>
          <p:nvPr/>
        </p:nvGrpSpPr>
        <p:grpSpPr>
          <a:xfrm>
            <a:off x="1310568" y="1383833"/>
            <a:ext cx="9654294" cy="4430204"/>
            <a:chOff x="2139243" y="1599295"/>
            <a:chExt cx="9654294" cy="4430204"/>
          </a:xfrm>
        </p:grpSpPr>
        <p:sp>
          <p:nvSpPr>
            <p:cNvPr id="7" name="Textfeld 6">
              <a:extLst>
                <a:ext uri="{FF2B5EF4-FFF2-40B4-BE49-F238E27FC236}">
                  <a16:creationId xmlns:a16="http://schemas.microsoft.com/office/drawing/2014/main" id="{D5D0457D-EF04-421A-933A-78D46E255652}"/>
                </a:ext>
              </a:extLst>
            </p:cNvPr>
            <p:cNvSpPr txBox="1"/>
            <p:nvPr/>
          </p:nvSpPr>
          <p:spPr>
            <a:xfrm>
              <a:off x="8099849" y="5454512"/>
              <a:ext cx="2042674" cy="287771"/>
            </a:xfrm>
            <a:prstGeom prst="rect">
              <a:avLst/>
            </a:prstGeom>
            <a:solidFill>
              <a:schemeClr val="bg1"/>
            </a:solidFill>
          </p:spPr>
          <p:txBody>
            <a:bodyPr wrap="square" rtlCol="0">
              <a:spAutoFit/>
            </a:bodyPr>
            <a:lstStyle/>
            <a:p>
              <a:pPr algn="l"/>
              <a:endParaRPr lang="de-DE" sz="1270" dirty="0">
                <a:latin typeface="Calibri" panose="020F0502020204030204" pitchFamily="34" charset="0"/>
                <a:cs typeface="Calibri" panose="020F0502020204030204" pitchFamily="34" charset="0"/>
              </a:endParaRPr>
            </a:p>
          </p:txBody>
        </p:sp>
        <p:graphicFrame>
          <p:nvGraphicFramePr>
            <p:cNvPr id="15" name="Chart 73">
              <a:extLst>
                <a:ext uri="{FF2B5EF4-FFF2-40B4-BE49-F238E27FC236}">
                  <a16:creationId xmlns:a16="http://schemas.microsoft.com/office/drawing/2014/main" id="{9483C689-D47F-403F-B04E-ADB0A04B5A96}"/>
                </a:ext>
              </a:extLst>
            </p:cNvPr>
            <p:cNvGraphicFramePr>
              <a:graphicFrameLocks/>
            </p:cNvGraphicFramePr>
            <p:nvPr>
              <p:extLst>
                <p:ext uri="{D42A27DB-BD31-4B8C-83A1-F6EECF244321}">
                  <p14:modId xmlns:p14="http://schemas.microsoft.com/office/powerpoint/2010/main" val="466032354"/>
                </p:ext>
              </p:extLst>
            </p:nvPr>
          </p:nvGraphicFramePr>
          <p:xfrm>
            <a:off x="4239491" y="1599295"/>
            <a:ext cx="7554046" cy="4430204"/>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2">
              <a:extLst>
                <a:ext uri="{FF2B5EF4-FFF2-40B4-BE49-F238E27FC236}">
                  <a16:creationId xmlns:a16="http://schemas.microsoft.com/office/drawing/2014/main" id="{F4F28BDB-EB4F-4D2E-84E7-7D996D58296B}"/>
                </a:ext>
              </a:extLst>
            </p:cNvPr>
            <p:cNvSpPr>
              <a:spLocks noChangeArrowheads="1"/>
            </p:cNvSpPr>
            <p:nvPr/>
          </p:nvSpPr>
          <p:spPr bwMode="auto">
            <a:xfrm>
              <a:off x="2139243" y="1731796"/>
              <a:ext cx="2367504" cy="3993401"/>
            </a:xfrm>
            <a:prstGeom prst="rect">
              <a:avLst/>
            </a:prstGeom>
            <a:noFill/>
            <a:ln w="9525">
              <a:noFill/>
              <a:miter lim="800000"/>
              <a:headEnd/>
              <a:tailEnd/>
            </a:ln>
          </p:spPr>
          <p:txBody>
            <a:bodyPr wrap="square">
              <a:spAutoFit/>
            </a:bodyPr>
            <a:lstStyle/>
            <a:p>
              <a:pPr algn="r">
                <a:spcBef>
                  <a:spcPts val="2400"/>
                </a:spcBef>
                <a:buClr>
                  <a:srgbClr val="54B948"/>
                </a:buClr>
              </a:pPr>
              <a:r>
                <a:rPr lang="de-DE" sz="1400" dirty="0">
                  <a:solidFill>
                    <a:srgbClr val="515151"/>
                  </a:solidFill>
                </a:rPr>
                <a:t>Zoledronsäure 5 mg</a:t>
              </a:r>
              <a:r>
                <a:rPr lang="de-DE" sz="1400" baseline="30000" dirty="0">
                  <a:solidFill>
                    <a:srgbClr val="515151"/>
                  </a:solidFill>
                </a:rPr>
                <a:t>1</a:t>
              </a:r>
              <a:br>
                <a:rPr lang="de-DE" sz="1400" dirty="0">
                  <a:solidFill>
                    <a:srgbClr val="515151"/>
                  </a:solidFill>
                </a:rPr>
              </a:br>
              <a:r>
                <a:rPr lang="de-DE" sz="1400" dirty="0">
                  <a:solidFill>
                    <a:srgbClr val="515151"/>
                  </a:solidFill>
                </a:rPr>
                <a:t>(HORIZON-PFT)</a:t>
              </a:r>
            </a:p>
            <a:p>
              <a:pPr algn="r">
                <a:spcBef>
                  <a:spcPts val="2000"/>
                </a:spcBef>
                <a:buClr>
                  <a:srgbClr val="54B948"/>
                </a:buClr>
              </a:pPr>
              <a:r>
                <a:rPr lang="de-DE" sz="1400" dirty="0">
                  <a:solidFill>
                    <a:srgbClr val="515151"/>
                  </a:solidFill>
                </a:rPr>
                <a:t>Denosumab 60 mg Q6M</a:t>
              </a:r>
            </a:p>
            <a:p>
              <a:pPr algn="r">
                <a:spcBef>
                  <a:spcPts val="2700"/>
                </a:spcBef>
                <a:buClr>
                  <a:srgbClr val="54B948"/>
                </a:buClr>
              </a:pPr>
              <a:r>
                <a:rPr lang="de-DE" sz="1400" dirty="0">
                  <a:solidFill>
                    <a:srgbClr val="515151"/>
                  </a:solidFill>
                </a:rPr>
                <a:t>Risedronat (VERT-NA)</a:t>
              </a:r>
              <a:r>
                <a:rPr lang="de-DE" sz="1400" baseline="30000" dirty="0">
                  <a:solidFill>
                    <a:srgbClr val="515151"/>
                  </a:solidFill>
                </a:rPr>
                <a:t>2</a:t>
              </a:r>
            </a:p>
            <a:p>
              <a:pPr algn="r">
                <a:spcBef>
                  <a:spcPts val="2600"/>
                </a:spcBef>
                <a:buClr>
                  <a:srgbClr val="54B948"/>
                </a:buClr>
              </a:pPr>
              <a:r>
                <a:rPr lang="de-DE" sz="1400" dirty="0">
                  <a:solidFill>
                    <a:srgbClr val="515151"/>
                  </a:solidFill>
                </a:rPr>
                <a:t>Alendronat (FIT I)</a:t>
              </a:r>
              <a:r>
                <a:rPr lang="de-DE" sz="1400" baseline="30000" dirty="0">
                  <a:solidFill>
                    <a:srgbClr val="515151"/>
                  </a:solidFill>
                </a:rPr>
                <a:t>3</a:t>
              </a:r>
            </a:p>
            <a:p>
              <a:pPr algn="r">
                <a:spcBef>
                  <a:spcPts val="2600"/>
                </a:spcBef>
                <a:buClr>
                  <a:srgbClr val="54B948"/>
                </a:buClr>
              </a:pPr>
              <a:r>
                <a:rPr lang="de-DE" sz="1400" dirty="0">
                  <a:solidFill>
                    <a:srgbClr val="515151"/>
                  </a:solidFill>
                </a:rPr>
                <a:t>Ibandronat (BONE)</a:t>
              </a:r>
              <a:r>
                <a:rPr lang="de-DE" sz="1400" baseline="30000" dirty="0">
                  <a:solidFill>
                    <a:srgbClr val="515151"/>
                  </a:solidFill>
                </a:rPr>
                <a:t>4</a:t>
              </a:r>
            </a:p>
            <a:p>
              <a:pPr algn="r">
                <a:spcBef>
                  <a:spcPts val="2600"/>
                </a:spcBef>
                <a:buClr>
                  <a:srgbClr val="54B948"/>
                </a:buClr>
              </a:pPr>
              <a:r>
                <a:rPr lang="de-DE" sz="1400" dirty="0">
                  <a:solidFill>
                    <a:srgbClr val="515151"/>
                  </a:solidFill>
                </a:rPr>
                <a:t>Strontium (SOTI)</a:t>
              </a:r>
              <a:r>
                <a:rPr lang="de-DE" sz="1400" baseline="30000" dirty="0">
                  <a:solidFill>
                    <a:srgbClr val="515151"/>
                  </a:solidFill>
                </a:rPr>
                <a:t>5</a:t>
              </a:r>
            </a:p>
            <a:p>
              <a:pPr algn="r">
                <a:spcBef>
                  <a:spcPts val="1800"/>
                </a:spcBef>
                <a:buClr>
                  <a:srgbClr val="54B948"/>
                </a:buClr>
              </a:pPr>
              <a:r>
                <a:rPr lang="de-DE" sz="1400" dirty="0">
                  <a:solidFill>
                    <a:srgbClr val="515151"/>
                  </a:solidFill>
                </a:rPr>
                <a:t>Teriparatid</a:t>
              </a:r>
              <a:r>
                <a:rPr lang="de-DE" sz="1400" baseline="30000" dirty="0">
                  <a:solidFill>
                    <a:srgbClr val="515151"/>
                  </a:solidFill>
                </a:rPr>
                <a:t>6</a:t>
              </a:r>
              <a:br>
                <a:rPr lang="de-DE" sz="1400" dirty="0">
                  <a:solidFill>
                    <a:srgbClr val="515151"/>
                  </a:solidFill>
                </a:rPr>
              </a:br>
              <a:r>
                <a:rPr lang="de-DE" sz="1400" dirty="0">
                  <a:solidFill>
                    <a:srgbClr val="515151"/>
                  </a:solidFill>
                </a:rPr>
                <a:t>(osteoanabole Wirkung)</a:t>
              </a:r>
            </a:p>
          </p:txBody>
        </p:sp>
        <p:sp>
          <p:nvSpPr>
            <p:cNvPr id="33" name="Rectangle 2">
              <a:extLst>
                <a:ext uri="{FF2B5EF4-FFF2-40B4-BE49-F238E27FC236}">
                  <a16:creationId xmlns:a16="http://schemas.microsoft.com/office/drawing/2014/main" id="{32A2997D-0C88-4169-8CB3-F0189FF80CFB}"/>
                </a:ext>
              </a:extLst>
            </p:cNvPr>
            <p:cNvSpPr>
              <a:spLocks noChangeArrowheads="1"/>
            </p:cNvSpPr>
            <p:nvPr/>
          </p:nvSpPr>
          <p:spPr bwMode="auto">
            <a:xfrm>
              <a:off x="5825281" y="4071597"/>
              <a:ext cx="2205522" cy="276999"/>
            </a:xfrm>
            <a:prstGeom prst="rect">
              <a:avLst/>
            </a:prstGeom>
            <a:noFill/>
            <a:ln w="9525">
              <a:noFill/>
              <a:miter lim="800000"/>
              <a:headEnd/>
              <a:tailEnd/>
            </a:ln>
          </p:spPr>
          <p:txBody>
            <a:bodyPr wrap="square">
              <a:spAutoFit/>
            </a:bodyPr>
            <a:lstStyle/>
            <a:p>
              <a:pPr algn="r">
                <a:spcBef>
                  <a:spcPts val="600"/>
                </a:spcBef>
                <a:buClr>
                  <a:srgbClr val="54B948"/>
                </a:buClr>
              </a:pPr>
              <a:r>
                <a:rPr lang="de-DE" sz="1200" dirty="0">
                  <a:solidFill>
                    <a:schemeClr val="bg1"/>
                  </a:solidFill>
                </a:rPr>
                <a:t>erst nach 2 Jahren signifikant</a:t>
              </a:r>
            </a:p>
          </p:txBody>
        </p:sp>
      </p:grpSp>
      <p:sp>
        <p:nvSpPr>
          <p:cNvPr id="3" name="TextBox 2">
            <a:extLst>
              <a:ext uri="{FF2B5EF4-FFF2-40B4-BE49-F238E27FC236}">
                <a16:creationId xmlns:a16="http://schemas.microsoft.com/office/drawing/2014/main" id="{D53B304F-308D-463E-900A-4662DC8AB7EB}"/>
              </a:ext>
            </a:extLst>
          </p:cNvPr>
          <p:cNvSpPr txBox="1"/>
          <p:nvPr/>
        </p:nvSpPr>
        <p:spPr>
          <a:xfrm>
            <a:off x="599849" y="5946538"/>
            <a:ext cx="11255828" cy="261610"/>
          </a:xfrm>
          <a:prstGeom prst="rect">
            <a:avLst/>
          </a:prstGeom>
          <a:noFill/>
        </p:spPr>
        <p:txBody>
          <a:bodyPr wrap="square" rtlCol="0">
            <a:spAutoFit/>
          </a:bodyPr>
          <a:lstStyle/>
          <a:p>
            <a:r>
              <a:rPr lang="de-AT" sz="1100" dirty="0"/>
              <a:t>*Vergleichbarkeit der Daten begrenzt, da es sich hierbei nicht um einen Head-</a:t>
            </a:r>
            <a:r>
              <a:rPr lang="de-AT" sz="1100" dirty="0" err="1"/>
              <a:t>to</a:t>
            </a:r>
            <a:r>
              <a:rPr lang="de-AT" sz="1100" dirty="0"/>
              <a:t>-</a:t>
            </a:r>
            <a:r>
              <a:rPr lang="de-AT" sz="1100" dirty="0" err="1"/>
              <a:t>head</a:t>
            </a:r>
            <a:r>
              <a:rPr lang="de-AT" sz="1100" dirty="0"/>
              <a:t>-Vergleich handelte. </a:t>
            </a:r>
            <a:endParaRPr lang="de-DE" sz="1100" dirty="0"/>
          </a:p>
        </p:txBody>
      </p:sp>
    </p:spTree>
    <p:extLst>
      <p:ext uri="{BB962C8B-B14F-4D97-AF65-F5344CB8AC3E}">
        <p14:creationId xmlns:p14="http://schemas.microsoft.com/office/powerpoint/2010/main" val="1881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B9EBEB-7194-445D-9371-FEDA32BAD392}"/>
              </a:ext>
            </a:extLst>
          </p:cNvPr>
          <p:cNvSpPr>
            <a:spLocks noGrp="1"/>
          </p:cNvSpPr>
          <p:nvPr>
            <p:ph type="title"/>
          </p:nvPr>
        </p:nvSpPr>
        <p:spPr/>
        <p:txBody>
          <a:bodyPr/>
          <a:lstStyle/>
          <a:p>
            <a:r>
              <a:rPr lang="de-AT" dirty="0"/>
              <a:t>Metaanalyse der Frakturwirksamkeit von Osteoporosetherapeutika</a:t>
            </a:r>
            <a:endParaRPr lang="de-DE" dirty="0"/>
          </a:p>
        </p:txBody>
      </p:sp>
      <p:sp>
        <p:nvSpPr>
          <p:cNvPr id="27" name="Textplatzhalter 26">
            <a:extLst>
              <a:ext uri="{FF2B5EF4-FFF2-40B4-BE49-F238E27FC236}">
                <a16:creationId xmlns:a16="http://schemas.microsoft.com/office/drawing/2014/main" id="{61D9ADC3-4551-487D-B660-BAC9B652E680}"/>
              </a:ext>
            </a:extLst>
          </p:cNvPr>
          <p:cNvSpPr>
            <a:spLocks noGrp="1"/>
          </p:cNvSpPr>
          <p:nvPr>
            <p:ph type="body" sz="quarter" idx="10"/>
          </p:nvPr>
        </p:nvSpPr>
        <p:spPr/>
        <p:txBody>
          <a:bodyPr/>
          <a:lstStyle/>
          <a:p>
            <a:r>
              <a:rPr lang="de-DE" sz="800" dirty="0"/>
              <a:t>BMD = Knochenmineraldichte (</a:t>
            </a:r>
            <a:r>
              <a:rPr lang="en-US" sz="800" dirty="0"/>
              <a:t>bone mineral density</a:t>
            </a:r>
            <a:r>
              <a:rPr lang="de-DE" sz="800" dirty="0"/>
              <a:t>), i. v. = intravenös, TE = Behandlungseffekt (</a:t>
            </a:r>
            <a:r>
              <a:rPr lang="en-US" sz="800" dirty="0"/>
              <a:t>treatment effect) </a:t>
            </a:r>
            <a:r>
              <a:rPr lang="de-DE" sz="800" dirty="0"/>
              <a:t>– Unterschied der mittleren prozentualen Veränderung der BMD gegenüber dem Ausgangswert im Vergleich zum Placebo nach 1,6 Jahren Follow-up, KI = Konfidenzintervall, PrI = Vorhersageintervall (</a:t>
            </a:r>
            <a:r>
              <a:rPr lang="en-US" sz="800" dirty="0"/>
              <a:t>prediction interval</a:t>
            </a:r>
            <a:r>
              <a:rPr lang="de-DE" sz="800" dirty="0"/>
              <a:t>), PB = Wahrscheinlichkeit für die beste Behandlungsoption im Vergleich mit den anderen Präparaten (</a:t>
            </a:r>
            <a:r>
              <a:rPr lang="en-US" sz="800" dirty="0"/>
              <a:t>probability of being the best ranking treatment</a:t>
            </a:r>
            <a:r>
              <a:rPr lang="de-DE" sz="800" dirty="0"/>
              <a:t>). </a:t>
            </a:r>
          </a:p>
          <a:p>
            <a:r>
              <a:rPr lang="de-DE" sz="880" dirty="0">
                <a:solidFill>
                  <a:srgbClr val="3B839F"/>
                </a:solidFill>
              </a:rPr>
              <a:t>Simpson EL et al. Bone 2020; 130: 115081. </a:t>
            </a:r>
          </a:p>
        </p:txBody>
      </p:sp>
      <p:sp>
        <p:nvSpPr>
          <p:cNvPr id="24" name="Freihandform 11">
            <a:extLst>
              <a:ext uri="{FF2B5EF4-FFF2-40B4-BE49-F238E27FC236}">
                <a16:creationId xmlns:a16="http://schemas.microsoft.com/office/drawing/2014/main" id="{5A9609F0-ACDC-40F0-98DF-F55B825642B1}"/>
              </a:ext>
            </a:extLst>
          </p:cNvPr>
          <p:cNvSpPr/>
          <p:nvPr/>
        </p:nvSpPr>
        <p:spPr bwMode="auto">
          <a:xfrm>
            <a:off x="-3907" y="839506"/>
            <a:ext cx="10315093" cy="457792"/>
          </a:xfrm>
          <a:custGeom>
            <a:avLst/>
            <a:gdLst>
              <a:gd name="connsiteX0" fmla="*/ 4709316 w 4712437"/>
              <a:gd name="connsiteY0" fmla="*/ 12484 h 440036"/>
              <a:gd name="connsiteX1" fmla="*/ 4263039 w 4712437"/>
              <a:gd name="connsiteY1" fmla="*/ 440036 h 440036"/>
              <a:gd name="connsiteX2" fmla="*/ 0 w 4712437"/>
              <a:gd name="connsiteY2" fmla="*/ 440036 h 440036"/>
              <a:gd name="connsiteX3" fmla="*/ 0 w 4712437"/>
              <a:gd name="connsiteY3" fmla="*/ 0 h 440036"/>
              <a:gd name="connsiteX4" fmla="*/ 4712437 w 4712437"/>
              <a:gd name="connsiteY4" fmla="*/ 0 h 440036"/>
              <a:gd name="connsiteX0" fmla="*/ 10331401 w 10334522"/>
              <a:gd name="connsiteY0" fmla="*/ 12484 h 457734"/>
              <a:gd name="connsiteX1" fmla="*/ 9885124 w 10334522"/>
              <a:gd name="connsiteY1" fmla="*/ 440036 h 457734"/>
              <a:gd name="connsiteX2" fmla="*/ 0 w 10334522"/>
              <a:gd name="connsiteY2" fmla="*/ 457734 h 457734"/>
              <a:gd name="connsiteX3" fmla="*/ 5622085 w 10334522"/>
              <a:gd name="connsiteY3" fmla="*/ 0 h 457734"/>
              <a:gd name="connsiteX4" fmla="*/ 10334522 w 10334522"/>
              <a:gd name="connsiteY4" fmla="*/ 0 h 457734"/>
              <a:gd name="connsiteX0" fmla="*/ 10331401 w 10334522"/>
              <a:gd name="connsiteY0" fmla="*/ 36082 h 481332"/>
              <a:gd name="connsiteX1" fmla="*/ 9885124 w 10334522"/>
              <a:gd name="connsiteY1" fmla="*/ 463634 h 481332"/>
              <a:gd name="connsiteX2" fmla="*/ 0 w 10334522"/>
              <a:gd name="connsiteY2" fmla="*/ 481332 h 481332"/>
              <a:gd name="connsiteX3" fmla="*/ 5899 w 10334522"/>
              <a:gd name="connsiteY3" fmla="*/ 0 h 481332"/>
              <a:gd name="connsiteX4" fmla="*/ 10334522 w 10334522"/>
              <a:gd name="connsiteY4" fmla="*/ 23598 h 481332"/>
              <a:gd name="connsiteX0" fmla="*/ 10325989 w 10329110"/>
              <a:gd name="connsiteY0" fmla="*/ 36082 h 474608"/>
              <a:gd name="connsiteX1" fmla="*/ 9879712 w 10329110"/>
              <a:gd name="connsiteY1" fmla="*/ 463634 h 474608"/>
              <a:gd name="connsiteX2" fmla="*/ 1312 w 10329110"/>
              <a:gd name="connsiteY2" fmla="*/ 474608 h 474608"/>
              <a:gd name="connsiteX3" fmla="*/ 487 w 10329110"/>
              <a:gd name="connsiteY3" fmla="*/ 0 h 474608"/>
              <a:gd name="connsiteX4" fmla="*/ 10329110 w 10329110"/>
              <a:gd name="connsiteY4" fmla="*/ 23598 h 474608"/>
              <a:gd name="connsiteX0" fmla="*/ 10325696 w 10328817"/>
              <a:gd name="connsiteY0" fmla="*/ 36082 h 474608"/>
              <a:gd name="connsiteX1" fmla="*/ 9879419 w 10328817"/>
              <a:gd name="connsiteY1" fmla="*/ 463634 h 474608"/>
              <a:gd name="connsiteX2" fmla="*/ 9984 w 10328817"/>
              <a:gd name="connsiteY2" fmla="*/ 474608 h 474608"/>
              <a:gd name="connsiteX3" fmla="*/ 194 w 10328817"/>
              <a:gd name="connsiteY3" fmla="*/ 0 h 474608"/>
              <a:gd name="connsiteX4" fmla="*/ 10328817 w 10328817"/>
              <a:gd name="connsiteY4" fmla="*/ 23598 h 474608"/>
              <a:gd name="connsiteX0" fmla="*/ 10315712 w 10318833"/>
              <a:gd name="connsiteY0" fmla="*/ 24876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7648 h 463402"/>
              <a:gd name="connsiteX1" fmla="*/ 9869435 w 10318833"/>
              <a:gd name="connsiteY1" fmla="*/ 452428 h 463402"/>
              <a:gd name="connsiteX2" fmla="*/ 0 w 10318833"/>
              <a:gd name="connsiteY2" fmla="*/ 463402 h 463402"/>
              <a:gd name="connsiteX3" fmla="*/ 5898 w 10318833"/>
              <a:gd name="connsiteY3" fmla="*/ 0 h 463402"/>
              <a:gd name="connsiteX4" fmla="*/ 10318833 w 10318833"/>
              <a:gd name="connsiteY4" fmla="*/ 12392 h 463402"/>
              <a:gd name="connsiteX0" fmla="*/ 10315712 w 10318833"/>
              <a:gd name="connsiteY0" fmla="*/ 12038 h 457792"/>
              <a:gd name="connsiteX1" fmla="*/ 9869435 w 10318833"/>
              <a:gd name="connsiteY1" fmla="*/ 446818 h 457792"/>
              <a:gd name="connsiteX2" fmla="*/ 0 w 10318833"/>
              <a:gd name="connsiteY2" fmla="*/ 457792 h 457792"/>
              <a:gd name="connsiteX3" fmla="*/ 5898 w 10318833"/>
              <a:gd name="connsiteY3" fmla="*/ 0 h 457792"/>
              <a:gd name="connsiteX4" fmla="*/ 10318833 w 10318833"/>
              <a:gd name="connsiteY4" fmla="*/ 6782 h 457792"/>
              <a:gd name="connsiteX0" fmla="*/ 10311972 w 10315093"/>
              <a:gd name="connsiteY0" fmla="*/ 12038 h 457792"/>
              <a:gd name="connsiteX1" fmla="*/ 9865695 w 10315093"/>
              <a:gd name="connsiteY1" fmla="*/ 446818 h 457792"/>
              <a:gd name="connsiteX2" fmla="*/ 0 w 10315093"/>
              <a:gd name="connsiteY2" fmla="*/ 457792 h 457792"/>
              <a:gd name="connsiteX3" fmla="*/ 2158 w 10315093"/>
              <a:gd name="connsiteY3" fmla="*/ 0 h 457792"/>
              <a:gd name="connsiteX4" fmla="*/ 10315093 w 10315093"/>
              <a:gd name="connsiteY4" fmla="*/ 6782 h 457792"/>
              <a:gd name="connsiteX0" fmla="*/ 10311972 w 10315093"/>
              <a:gd name="connsiteY0" fmla="*/ 12038 h 457792"/>
              <a:gd name="connsiteX1" fmla="*/ 9872605 w 10315093"/>
              <a:gd name="connsiteY1" fmla="*/ 449121 h 457792"/>
              <a:gd name="connsiteX2" fmla="*/ 0 w 10315093"/>
              <a:gd name="connsiteY2" fmla="*/ 457792 h 457792"/>
              <a:gd name="connsiteX3" fmla="*/ 2158 w 10315093"/>
              <a:gd name="connsiteY3" fmla="*/ 0 h 457792"/>
              <a:gd name="connsiteX4" fmla="*/ 10315093 w 10315093"/>
              <a:gd name="connsiteY4" fmla="*/ 6782 h 45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5093" h="457792">
                <a:moveTo>
                  <a:pt x="10311972" y="12038"/>
                </a:moveTo>
                <a:lnTo>
                  <a:pt x="9872605" y="449121"/>
                </a:lnTo>
                <a:lnTo>
                  <a:pt x="0" y="457792"/>
                </a:lnTo>
                <a:cubicBezTo>
                  <a:pt x="1966" y="297348"/>
                  <a:pt x="192" y="160444"/>
                  <a:pt x="2158" y="0"/>
                </a:cubicBezTo>
                <a:lnTo>
                  <a:pt x="10315093" y="6782"/>
                </a:lnTo>
              </a:path>
            </a:pathLst>
          </a:custGeom>
          <a:solidFill>
            <a:schemeClr val="bg1"/>
          </a:solidFill>
          <a:ln w="3175">
            <a:solidFill>
              <a:schemeClr val="bg1">
                <a:lumMod val="95000"/>
              </a:schemeClr>
            </a:solidFill>
            <a:headEnd type="none" w="med" len="med"/>
            <a:tailEnd type="none" w="med" len="me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648000" tIns="0" rIns="0" bIns="0" numCol="1" rtlCol="0" anchor="ctr" anchorCtr="0" compatLnSpc="1">
            <a:prstTxWarp prst="textNoShape">
              <a:avLst/>
            </a:prstTxWarp>
          </a:bodyPr>
          <a:lstStyle/>
          <a:p>
            <a:r>
              <a:rPr lang="de-DE" sz="1600" dirty="0">
                <a:solidFill>
                  <a:srgbClr val="3B839F"/>
                </a:solidFill>
              </a:rPr>
              <a:t>Behandlungseffekte auf die BMD an der Hüfte relativ zum Placebo </a:t>
            </a:r>
          </a:p>
        </p:txBody>
      </p:sp>
      <p:graphicFrame>
        <p:nvGraphicFramePr>
          <p:cNvPr id="26" name="Group 112">
            <a:extLst>
              <a:ext uri="{FF2B5EF4-FFF2-40B4-BE49-F238E27FC236}">
                <a16:creationId xmlns:a16="http://schemas.microsoft.com/office/drawing/2014/main" id="{FC0F5246-00CE-4E09-9DDA-C31F050D533D}"/>
              </a:ext>
            </a:extLst>
          </p:cNvPr>
          <p:cNvGraphicFramePr>
            <a:graphicFrameLocks noGrp="1"/>
          </p:cNvGraphicFramePr>
          <p:nvPr>
            <p:ph idx="1"/>
            <p:extLst>
              <p:ext uri="{D42A27DB-BD31-4B8C-83A1-F6EECF244321}">
                <p14:modId xmlns:p14="http://schemas.microsoft.com/office/powerpoint/2010/main" val="3532291949"/>
              </p:ext>
            </p:extLst>
          </p:nvPr>
        </p:nvGraphicFramePr>
        <p:xfrm>
          <a:off x="673100" y="1636117"/>
          <a:ext cx="11103741" cy="4153071"/>
        </p:xfrm>
        <a:graphic>
          <a:graphicData uri="http://schemas.openxmlformats.org/drawingml/2006/table">
            <a:tbl>
              <a:tblPr/>
              <a:tblGrid>
                <a:gridCol w="2822702">
                  <a:extLst>
                    <a:ext uri="{9D8B030D-6E8A-4147-A177-3AD203B41FA5}">
                      <a16:colId xmlns:a16="http://schemas.microsoft.com/office/drawing/2014/main" val="20000"/>
                    </a:ext>
                  </a:extLst>
                </a:gridCol>
                <a:gridCol w="133400">
                  <a:extLst>
                    <a:ext uri="{9D8B030D-6E8A-4147-A177-3AD203B41FA5}">
                      <a16:colId xmlns:a16="http://schemas.microsoft.com/office/drawing/2014/main" val="2855137600"/>
                    </a:ext>
                  </a:extLst>
                </a:gridCol>
                <a:gridCol w="3322510">
                  <a:extLst>
                    <a:ext uri="{9D8B030D-6E8A-4147-A177-3AD203B41FA5}">
                      <a16:colId xmlns:a16="http://schemas.microsoft.com/office/drawing/2014/main" val="2980393759"/>
                    </a:ext>
                  </a:extLst>
                </a:gridCol>
                <a:gridCol w="179557">
                  <a:extLst>
                    <a:ext uri="{9D8B030D-6E8A-4147-A177-3AD203B41FA5}">
                      <a16:colId xmlns:a16="http://schemas.microsoft.com/office/drawing/2014/main" val="1318300488"/>
                    </a:ext>
                  </a:extLst>
                </a:gridCol>
                <a:gridCol w="1161393">
                  <a:extLst>
                    <a:ext uri="{9D8B030D-6E8A-4147-A177-3AD203B41FA5}">
                      <a16:colId xmlns:a16="http://schemas.microsoft.com/office/drawing/2014/main" val="3071405829"/>
                    </a:ext>
                  </a:extLst>
                </a:gridCol>
                <a:gridCol w="1161393">
                  <a:extLst>
                    <a:ext uri="{9D8B030D-6E8A-4147-A177-3AD203B41FA5}">
                      <a16:colId xmlns:a16="http://schemas.microsoft.com/office/drawing/2014/main" val="3930549640"/>
                    </a:ext>
                  </a:extLst>
                </a:gridCol>
                <a:gridCol w="1161393">
                  <a:extLst>
                    <a:ext uri="{9D8B030D-6E8A-4147-A177-3AD203B41FA5}">
                      <a16:colId xmlns:a16="http://schemas.microsoft.com/office/drawing/2014/main" val="57668686"/>
                    </a:ext>
                  </a:extLst>
                </a:gridCol>
                <a:gridCol w="1161393">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400" b="1" i="0" u="none" strike="noStrike" cap="none" normalizeH="0" baseline="0" dirty="0">
                          <a:ln>
                            <a:noFill/>
                          </a:ln>
                          <a:solidFill>
                            <a:srgbClr val="515151"/>
                          </a:solidFill>
                          <a:effectLst/>
                          <a:latin typeface="+mj-lt"/>
                        </a:rPr>
                        <a:t>Behandlung</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B839F"/>
                      </a:solidFill>
                      <a:prstDash val="solid"/>
                      <a:round/>
                      <a:headEnd type="none" w="med" len="med"/>
                      <a:tailEnd type="none" w="med" len="med"/>
                    </a:lnB>
                    <a:lnTlToBr>
                      <a:noFill/>
                    </a:lnTlToBr>
                    <a:lnBlToTr>
                      <a:noFill/>
                    </a:lnBlToTr>
                    <a:noFill/>
                  </a:tcPr>
                </a:tc>
                <a:tc>
                  <a:txBody>
                    <a:bodyPr/>
                    <a:lstStyle/>
                    <a:p>
                      <a:endParaRPr lang="de-DE" sz="1400" dirty="0"/>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de-DE" sz="1400" dirty="0"/>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endParaRPr lang="de-DE" sz="1400" dirty="0"/>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b="1" kern="1200" dirty="0">
                          <a:solidFill>
                            <a:srgbClr val="515151"/>
                          </a:solidFill>
                          <a:latin typeface="+mn-lt"/>
                          <a:ea typeface="+mn-ea"/>
                          <a:cs typeface="+mn-cs"/>
                        </a:rPr>
                        <a:t>TE</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B839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b="1" kern="1200" dirty="0">
                          <a:solidFill>
                            <a:srgbClr val="515151"/>
                          </a:solidFill>
                          <a:latin typeface="+mn-lt"/>
                          <a:ea typeface="+mn-ea"/>
                          <a:cs typeface="+mn-cs"/>
                        </a:rPr>
                        <a:t>95-%-KI</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B839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b="1" kern="1200" dirty="0">
                          <a:solidFill>
                            <a:srgbClr val="515151"/>
                          </a:solidFill>
                          <a:latin typeface="+mn-lt"/>
                          <a:ea typeface="+mn-ea"/>
                          <a:cs typeface="+mn-cs"/>
                        </a:rPr>
                        <a:t>95-%-Prl</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B839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400" b="1" kern="1200" dirty="0">
                          <a:solidFill>
                            <a:srgbClr val="515151"/>
                          </a:solidFill>
                          <a:latin typeface="+mn-lt"/>
                          <a:ea typeface="+mn-ea"/>
                          <a:cs typeface="+mn-cs"/>
                        </a:rPr>
                        <a:t>Rank PB</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B839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8771827"/>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rgbClr val="3B839F"/>
                          </a:solidFill>
                          <a:effectLst/>
                          <a:latin typeface="+mj-lt"/>
                        </a:rPr>
                        <a:t>Romosozumab/Alendronat</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B839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CE7"/>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endParaRPr lang="de-DE" sz="1200" kern="120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endParaRPr lang="de-DE" sz="1200" kern="120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endParaRPr lang="de-DE" sz="1200" kern="120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dirty="0">
                          <a:solidFill>
                            <a:srgbClr val="515151"/>
                          </a:solidFill>
                          <a:latin typeface="+mn-lt"/>
                          <a:ea typeface="+mn-ea"/>
                          <a:cs typeface="+mn-cs"/>
                        </a:rPr>
                        <a:t>6,08</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B839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dirty="0">
                          <a:solidFill>
                            <a:srgbClr val="515151"/>
                          </a:solidFill>
                          <a:latin typeface="+mn-lt"/>
                          <a:ea typeface="+mn-ea"/>
                          <a:cs typeface="+mn-cs"/>
                        </a:rPr>
                        <a:t>4,25; 7,91</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B839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dirty="0">
                          <a:solidFill>
                            <a:srgbClr val="515151"/>
                          </a:solidFill>
                          <a:latin typeface="+mn-lt"/>
                          <a:ea typeface="+mn-ea"/>
                          <a:cs typeface="+mn-cs"/>
                        </a:rPr>
                        <a:t>3,55; 8,61</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B839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dirty="0">
                          <a:solidFill>
                            <a:srgbClr val="515151"/>
                          </a:solidFill>
                          <a:latin typeface="+mn-lt"/>
                          <a:ea typeface="+mn-ea"/>
                          <a:cs typeface="+mn-cs"/>
                        </a:rPr>
                        <a:t>1 (96 %)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B839F"/>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Romosozumab</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4,20</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3,23; 5,16</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2,24; 6,17</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2 (4 %)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Denosumab</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noProof="0" dirty="0">
                          <a:solidFill>
                            <a:srgbClr val="515151"/>
                          </a:solidFill>
                          <a:latin typeface="+mn-lt"/>
                          <a:ea typeface="+mn-ea"/>
                          <a:cs typeface="+mn-cs"/>
                        </a:rPr>
                        <a:t>3,36</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noProof="0" dirty="0">
                          <a:solidFill>
                            <a:srgbClr val="515151"/>
                          </a:solidFill>
                          <a:latin typeface="+mn-lt"/>
                          <a:ea typeface="+mn-ea"/>
                          <a:cs typeface="+mn-cs"/>
                        </a:rPr>
                        <a:t>2,74; 3,97</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Symbol" panose="05050102010706020507" pitchFamily="18" charset="2"/>
                        <a:buNone/>
                        <a:tabLst>
                          <a:tab pos="177800" algn="l"/>
                        </a:tabLst>
                        <a:defRPr/>
                      </a:pPr>
                      <a:r>
                        <a:rPr lang="de-DE" sz="1200" kern="1200" noProof="0" dirty="0">
                          <a:solidFill>
                            <a:srgbClr val="515151"/>
                          </a:solidFill>
                          <a:latin typeface="+mn-lt"/>
                          <a:ea typeface="+mn-ea"/>
                          <a:cs typeface="+mn-cs"/>
                        </a:rPr>
                        <a:t>1,51; 5,16</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3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4429717"/>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Zoledronat</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3,17</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2,38; 3,95</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1,27; 5,04</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4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7274792"/>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Teriparatid</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2,58</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2,00; 3,17</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0,77; 4,40</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6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0362832"/>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Alendronat</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2,49</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2,05; 2,91</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0,71; 4,25</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6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7505680"/>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Ibandronat (i. v.)</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2,39</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0,83; 3,78</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0,06; 4,58</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7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5804234"/>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Ibandronat (monatlich)</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2,32</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1,50; 3,13</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0,41; 4,24</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7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7082516"/>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Ibandronat (täglich)</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1,85</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0,53; 2,93</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-0,30; 3,85</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9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2408260"/>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Risedronat</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endParaRPr lang="de-DE" sz="1200" kern="1200" noProof="0" dirty="0">
                        <a:solidFill>
                          <a:srgbClr val="515151"/>
                        </a:solidFill>
                        <a:latin typeface="+mn-lt"/>
                        <a:ea typeface="+mn-ea"/>
                        <a:cs typeface="+mn-cs"/>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1,80</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1,22; 2,37</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schemeClr val="tx1"/>
                        </a:buClr>
                        <a:buSzPct val="75000"/>
                        <a:buFont typeface="Arial" panose="020B0604020202020204" pitchFamily="34" charset="0"/>
                        <a:buNone/>
                        <a:tabLst>
                          <a:tab pos="177800" algn="l"/>
                        </a:tabLst>
                        <a:defRPr/>
                      </a:pPr>
                      <a:r>
                        <a:rPr lang="de-DE" sz="1200" kern="1200" noProof="0" dirty="0">
                          <a:solidFill>
                            <a:srgbClr val="515151"/>
                          </a:solidFill>
                          <a:latin typeface="+mn-lt"/>
                          <a:ea typeface="+mn-ea"/>
                          <a:cs typeface="+mn-cs"/>
                        </a:rPr>
                        <a:t>0,01; 3,58</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10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0828003"/>
                  </a:ext>
                </a:extLst>
              </a:tr>
              <a:tr h="0">
                <a:tc>
                  <a:txBody>
                    <a:bodyPr/>
                    <a:lstStyle/>
                    <a:p>
                      <a:pPr marL="0" marR="0" lvl="0" indent="0" algn="l" defTabSz="914400" rtl="0" eaLnBrk="1" fontAlgn="base" latinLnBrk="0" hangingPunct="1">
                        <a:lnSpc>
                          <a:spcPct val="120000"/>
                        </a:lnSpc>
                        <a:spcBef>
                          <a:spcPct val="0"/>
                        </a:spcBef>
                        <a:spcAft>
                          <a:spcPct val="0"/>
                        </a:spcAft>
                        <a:buClrTx/>
                        <a:buSzPct val="130000"/>
                        <a:buFontTx/>
                        <a:buNone/>
                        <a:tabLst/>
                      </a:pPr>
                      <a:r>
                        <a:rPr kumimoji="0" lang="de-DE" sz="1200" b="1" i="0" u="none" strike="noStrike" cap="none" normalizeH="0" baseline="0" dirty="0">
                          <a:ln>
                            <a:noFill/>
                          </a:ln>
                          <a:solidFill>
                            <a:schemeClr val="bg1"/>
                          </a:solidFill>
                          <a:effectLst/>
                          <a:latin typeface="+mj-lt"/>
                        </a:rPr>
                        <a:t>Raloxifen</a:t>
                      </a:r>
                    </a:p>
                  </a:txBody>
                  <a:tcPr marL="108000" marR="0" marT="72000" marB="72000" anchor="b" horzOverflow="overflow">
                    <a:lnL w="6350" cap="flat" cmpd="sng" algn="ctr">
                      <a:solidFill>
                        <a:srgbClr val="93D5E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914400" rtl="0" eaLnBrk="1" fontAlgn="base" latinLnBrk="0" hangingPunct="1">
                        <a:lnSpc>
                          <a:spcPct val="100000"/>
                        </a:lnSpc>
                        <a:spcBef>
                          <a:spcPts val="300"/>
                        </a:spcBef>
                        <a:spcAft>
                          <a:spcPct val="0"/>
                        </a:spcAft>
                        <a:buClr>
                          <a:srgbClr val="0063C3"/>
                        </a:buClr>
                        <a:buSzPct val="75000"/>
                        <a:buFont typeface="Arial" panose="020B0604020202020204" pitchFamily="34" charset="0"/>
                        <a:buNone/>
                        <a:tabLst>
                          <a:tab pos="177800" algn="l"/>
                        </a:tabLst>
                        <a:defRPr/>
                      </a:pPr>
                      <a:endParaRPr kumimoji="0" lang="de-DE" sz="1200" b="0" i="0" u="none" strike="noStrike" cap="none" normalizeH="0" baseline="0" noProof="0" dirty="0">
                        <a:ln>
                          <a:noFill/>
                        </a:ln>
                        <a:solidFill>
                          <a:srgbClr val="515151"/>
                        </a:solidFill>
                        <a:effectLst/>
                        <a:latin typeface="+mn-lt"/>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0063C3"/>
                        </a:buClr>
                        <a:buSzPct val="75000"/>
                        <a:buFont typeface="Arial" panose="020B0604020202020204" pitchFamily="34" charset="0"/>
                        <a:buNone/>
                        <a:tabLst>
                          <a:tab pos="177800" algn="l"/>
                        </a:tabLst>
                        <a:defRPr/>
                      </a:pPr>
                      <a:endParaRPr kumimoji="0" lang="de-DE" sz="1200" b="0" i="0" u="none" strike="noStrike" cap="none" normalizeH="0" baseline="0" noProof="0" dirty="0">
                        <a:ln>
                          <a:noFill/>
                        </a:ln>
                        <a:solidFill>
                          <a:srgbClr val="515151"/>
                        </a:solidFill>
                        <a:effectLst/>
                        <a:latin typeface="+mn-lt"/>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0063C3"/>
                        </a:buClr>
                        <a:buSzPct val="75000"/>
                        <a:buFont typeface="Arial" panose="020B0604020202020204" pitchFamily="34" charset="0"/>
                        <a:buNone/>
                        <a:tabLst>
                          <a:tab pos="177800" algn="l"/>
                        </a:tabLst>
                        <a:defRPr/>
                      </a:pPr>
                      <a:endParaRPr kumimoji="0" lang="de-DE" sz="1200" b="0" i="0" u="none" strike="noStrike" cap="none" normalizeH="0" baseline="0" noProof="0" dirty="0">
                        <a:ln>
                          <a:noFill/>
                        </a:ln>
                        <a:solidFill>
                          <a:srgbClr val="515151"/>
                        </a:solidFill>
                        <a:effectLst/>
                        <a:latin typeface="+mn-lt"/>
                      </a:endParaRP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0063C3"/>
                        </a:buClr>
                        <a:buSzPct val="75000"/>
                        <a:buFont typeface="Arial" panose="020B0604020202020204" pitchFamily="34" charset="0"/>
                        <a:buNone/>
                        <a:tabLst>
                          <a:tab pos="177800" algn="l"/>
                        </a:tabLst>
                        <a:defRPr/>
                      </a:pPr>
                      <a:r>
                        <a:rPr kumimoji="0" lang="de-DE" sz="1200" b="0" i="0" u="none" strike="noStrike" cap="none" normalizeH="0" baseline="0" noProof="0" dirty="0">
                          <a:ln>
                            <a:noFill/>
                          </a:ln>
                          <a:solidFill>
                            <a:srgbClr val="515151"/>
                          </a:solidFill>
                          <a:effectLst/>
                          <a:latin typeface="+mn-lt"/>
                        </a:rPr>
                        <a:t>1,53</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0063C3"/>
                        </a:buClr>
                        <a:buSzPct val="75000"/>
                        <a:buFont typeface="Arial" panose="020B0604020202020204" pitchFamily="34" charset="0"/>
                        <a:buNone/>
                        <a:tabLst>
                          <a:tab pos="177800" algn="l"/>
                        </a:tabLst>
                        <a:defRPr/>
                      </a:pPr>
                      <a:r>
                        <a:rPr kumimoji="0" lang="de-DE" sz="1200" b="0" i="0" u="none" strike="noStrike" cap="none" normalizeH="0" baseline="0" noProof="0" dirty="0">
                          <a:ln>
                            <a:noFill/>
                          </a:ln>
                          <a:solidFill>
                            <a:srgbClr val="515151"/>
                          </a:solidFill>
                          <a:effectLst/>
                          <a:latin typeface="+mn-lt"/>
                        </a:rPr>
                        <a:t>0,78; 2,31</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
                          <a:srgbClr val="0063C3"/>
                        </a:buClr>
                        <a:buSzPct val="75000"/>
                        <a:buFont typeface="Arial" panose="020B0604020202020204" pitchFamily="34" charset="0"/>
                        <a:buNone/>
                        <a:tabLst>
                          <a:tab pos="177800" algn="l"/>
                        </a:tabLst>
                        <a:defRPr/>
                      </a:pPr>
                      <a:r>
                        <a:rPr kumimoji="0" lang="de-DE" sz="1200" b="0" i="0" u="none" strike="noStrike" cap="none" normalizeH="0" baseline="0" noProof="0" dirty="0">
                          <a:ln>
                            <a:noFill/>
                          </a:ln>
                          <a:solidFill>
                            <a:srgbClr val="515151"/>
                          </a:solidFill>
                          <a:effectLst/>
                          <a:latin typeface="+mn-lt"/>
                        </a:rPr>
                        <a:t>-0,33; 3,42</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0"/>
                        </a:spcAft>
                        <a:buClr>
                          <a:prstClr val="black"/>
                        </a:buClr>
                        <a:buSzPct val="75000"/>
                        <a:buFont typeface="Symbol" panose="05050102010706020507" pitchFamily="18" charset="2"/>
                        <a:buNone/>
                        <a:tabLst>
                          <a:tab pos="177800" algn="l"/>
                        </a:tabLst>
                        <a:defRPr/>
                      </a:pPr>
                      <a:r>
                        <a:rPr kumimoji="0" lang="de-DE" sz="1200" b="0" i="0" u="none" strike="noStrike" kern="1200" cap="none" spc="0" normalizeH="0" baseline="0" noProof="0" dirty="0">
                          <a:ln>
                            <a:noFill/>
                          </a:ln>
                          <a:solidFill>
                            <a:srgbClr val="515151"/>
                          </a:solidFill>
                          <a:effectLst/>
                          <a:uLnTx/>
                          <a:uFillTx/>
                          <a:latin typeface="Arial"/>
                          <a:ea typeface="+mn-ea"/>
                          <a:cs typeface="+mn-cs"/>
                        </a:rPr>
                        <a:t>11 (0 %)</a:t>
                      </a:r>
                    </a:p>
                  </a:txBody>
                  <a:tcPr marL="108000" marR="0" marT="72000" marB="72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3" name="Gruppieren 2">
            <a:extLst>
              <a:ext uri="{FF2B5EF4-FFF2-40B4-BE49-F238E27FC236}">
                <a16:creationId xmlns:a16="http://schemas.microsoft.com/office/drawing/2014/main" id="{BD1BCBDE-8E9C-40A2-94A5-58DB9D075995}"/>
              </a:ext>
            </a:extLst>
          </p:cNvPr>
          <p:cNvGrpSpPr/>
          <p:nvPr/>
        </p:nvGrpSpPr>
        <p:grpSpPr>
          <a:xfrm>
            <a:off x="3492175" y="2128471"/>
            <a:ext cx="3599850" cy="4025784"/>
            <a:chOff x="3492175" y="2128471"/>
            <a:chExt cx="3599850" cy="4025784"/>
          </a:xfrm>
        </p:grpSpPr>
        <p:grpSp>
          <p:nvGrpSpPr>
            <p:cNvPr id="66" name="Gruppieren 65">
              <a:extLst>
                <a:ext uri="{FF2B5EF4-FFF2-40B4-BE49-F238E27FC236}">
                  <a16:creationId xmlns:a16="http://schemas.microsoft.com/office/drawing/2014/main" id="{A8415913-EAED-4E77-A139-53784A04C0E7}"/>
                </a:ext>
              </a:extLst>
            </p:cNvPr>
            <p:cNvGrpSpPr/>
            <p:nvPr/>
          </p:nvGrpSpPr>
          <p:grpSpPr>
            <a:xfrm>
              <a:off x="3492175" y="5788651"/>
              <a:ext cx="3599850" cy="365604"/>
              <a:chOff x="3492175" y="5788651"/>
              <a:chExt cx="3599850" cy="365604"/>
            </a:xfrm>
          </p:grpSpPr>
          <p:cxnSp>
            <p:nvCxnSpPr>
              <p:cNvPr id="6" name="Gerader Verbinder 5">
                <a:extLst>
                  <a:ext uri="{FF2B5EF4-FFF2-40B4-BE49-F238E27FC236}">
                    <a16:creationId xmlns:a16="http://schemas.microsoft.com/office/drawing/2014/main" id="{37609555-7F1A-4CC4-B553-82635860BC72}"/>
                  </a:ext>
                </a:extLst>
              </p:cNvPr>
              <p:cNvCxnSpPr>
                <a:cxnSpLocks/>
              </p:cNvCxnSpPr>
              <p:nvPr/>
            </p:nvCxnSpPr>
            <p:spPr bwMode="auto">
              <a:xfrm>
                <a:off x="3634201" y="5788651"/>
                <a:ext cx="3315956" cy="0"/>
              </a:xfrm>
              <a:prstGeom prst="line">
                <a:avLst/>
              </a:prstGeom>
              <a:noFill/>
              <a:ln w="9525" cap="flat" cmpd="sng" algn="ctr">
                <a:solidFill>
                  <a:srgbClr val="515151"/>
                </a:solidFill>
                <a:prstDash val="solid"/>
                <a:round/>
                <a:headEnd type="none" w="med" len="med"/>
                <a:tailEnd type="none" w="med" len="med"/>
              </a:ln>
              <a:effectLst/>
            </p:spPr>
          </p:cxnSp>
          <p:sp>
            <p:nvSpPr>
              <p:cNvPr id="30" name="Textfeld 29">
                <a:extLst>
                  <a:ext uri="{FF2B5EF4-FFF2-40B4-BE49-F238E27FC236}">
                    <a16:creationId xmlns:a16="http://schemas.microsoft.com/office/drawing/2014/main" id="{B297FB1A-612C-445B-A65C-D0E5C8208C2F}"/>
                  </a:ext>
                </a:extLst>
              </p:cNvPr>
              <p:cNvSpPr txBox="1"/>
              <p:nvPr/>
            </p:nvSpPr>
            <p:spPr>
              <a:xfrm>
                <a:off x="3492175" y="5846478"/>
                <a:ext cx="284052" cy="307777"/>
              </a:xfrm>
              <a:prstGeom prst="rect">
                <a:avLst/>
              </a:prstGeom>
              <a:noFill/>
            </p:spPr>
            <p:txBody>
              <a:bodyPr wrap="none" rtlCol="0">
                <a:spAutoFit/>
              </a:bodyPr>
              <a:lstStyle/>
              <a:p>
                <a:r>
                  <a:rPr lang="de-DE" sz="1400" dirty="0">
                    <a:solidFill>
                      <a:srgbClr val="515151"/>
                    </a:solidFill>
                  </a:rPr>
                  <a:t>0</a:t>
                </a:r>
              </a:p>
            </p:txBody>
          </p:sp>
          <p:cxnSp>
            <p:nvCxnSpPr>
              <p:cNvPr id="32" name="Gerader Verbinder 31">
                <a:extLst>
                  <a:ext uri="{FF2B5EF4-FFF2-40B4-BE49-F238E27FC236}">
                    <a16:creationId xmlns:a16="http://schemas.microsoft.com/office/drawing/2014/main" id="{8A91D497-5192-4D4D-9652-F4D9EDF57595}"/>
                  </a:ext>
                </a:extLst>
              </p:cNvPr>
              <p:cNvCxnSpPr>
                <a:cxnSpLocks/>
              </p:cNvCxnSpPr>
              <p:nvPr/>
            </p:nvCxnSpPr>
            <p:spPr bwMode="auto">
              <a:xfrm>
                <a:off x="3634201" y="5788651"/>
                <a:ext cx="0" cy="98935"/>
              </a:xfrm>
              <a:prstGeom prst="line">
                <a:avLst/>
              </a:prstGeom>
              <a:noFill/>
              <a:ln w="9525" cap="flat" cmpd="sng" algn="ctr">
                <a:solidFill>
                  <a:srgbClr val="515151"/>
                </a:solidFill>
                <a:prstDash val="solid"/>
                <a:round/>
                <a:headEnd type="none" w="med" len="med"/>
                <a:tailEnd type="none" w="med" len="med"/>
              </a:ln>
              <a:effectLst/>
            </p:spPr>
          </p:cxnSp>
          <p:grpSp>
            <p:nvGrpSpPr>
              <p:cNvPr id="44" name="Gruppieren 43">
                <a:extLst>
                  <a:ext uri="{FF2B5EF4-FFF2-40B4-BE49-F238E27FC236}">
                    <a16:creationId xmlns:a16="http://schemas.microsoft.com/office/drawing/2014/main" id="{74EDC9CA-6C96-49D0-B253-75D61E0D92A7}"/>
                  </a:ext>
                </a:extLst>
              </p:cNvPr>
              <p:cNvGrpSpPr/>
              <p:nvPr/>
            </p:nvGrpSpPr>
            <p:grpSpPr>
              <a:xfrm>
                <a:off x="3965860" y="5788651"/>
                <a:ext cx="284052" cy="365604"/>
                <a:chOff x="3843004" y="5788651"/>
                <a:chExt cx="284052" cy="365604"/>
              </a:xfrm>
            </p:grpSpPr>
            <p:sp>
              <p:nvSpPr>
                <p:cNvPr id="41" name="Textfeld 40">
                  <a:extLst>
                    <a:ext uri="{FF2B5EF4-FFF2-40B4-BE49-F238E27FC236}">
                      <a16:creationId xmlns:a16="http://schemas.microsoft.com/office/drawing/2014/main" id="{8B3BBEF5-EFC7-4113-AAF2-3A2F426ED59E}"/>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1</a:t>
                  </a:r>
                </a:p>
              </p:txBody>
            </p:sp>
            <p:cxnSp>
              <p:nvCxnSpPr>
                <p:cNvPr id="42" name="Gerader Verbinder 41">
                  <a:extLst>
                    <a:ext uri="{FF2B5EF4-FFF2-40B4-BE49-F238E27FC236}">
                      <a16:creationId xmlns:a16="http://schemas.microsoft.com/office/drawing/2014/main" id="{CFFD067B-A53E-4D9B-A37C-B8E297C8DF7C}"/>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nvGrpSpPr>
              <p:cNvPr id="48" name="Gruppieren 47">
                <a:extLst>
                  <a:ext uri="{FF2B5EF4-FFF2-40B4-BE49-F238E27FC236}">
                    <a16:creationId xmlns:a16="http://schemas.microsoft.com/office/drawing/2014/main" id="{1660276B-B245-4A34-A88B-0FF4C753AD99}"/>
                  </a:ext>
                </a:extLst>
              </p:cNvPr>
              <p:cNvGrpSpPr/>
              <p:nvPr/>
            </p:nvGrpSpPr>
            <p:grpSpPr>
              <a:xfrm>
                <a:off x="4439545" y="5788651"/>
                <a:ext cx="284052" cy="365604"/>
                <a:chOff x="3843004" y="5788651"/>
                <a:chExt cx="284052" cy="365604"/>
              </a:xfrm>
            </p:grpSpPr>
            <p:sp>
              <p:nvSpPr>
                <p:cNvPr id="49" name="Textfeld 48">
                  <a:extLst>
                    <a:ext uri="{FF2B5EF4-FFF2-40B4-BE49-F238E27FC236}">
                      <a16:creationId xmlns:a16="http://schemas.microsoft.com/office/drawing/2014/main" id="{95699F83-44CD-4436-90F8-A9B7E347BA13}"/>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2</a:t>
                  </a:r>
                </a:p>
              </p:txBody>
            </p:sp>
            <p:cxnSp>
              <p:nvCxnSpPr>
                <p:cNvPr id="50" name="Gerader Verbinder 49">
                  <a:extLst>
                    <a:ext uri="{FF2B5EF4-FFF2-40B4-BE49-F238E27FC236}">
                      <a16:creationId xmlns:a16="http://schemas.microsoft.com/office/drawing/2014/main" id="{D654C679-AE7C-47C3-8D07-802FCF08A566}"/>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nvGrpSpPr>
              <p:cNvPr id="51" name="Gruppieren 50">
                <a:extLst>
                  <a:ext uri="{FF2B5EF4-FFF2-40B4-BE49-F238E27FC236}">
                    <a16:creationId xmlns:a16="http://schemas.microsoft.com/office/drawing/2014/main" id="{A90E1365-B231-4882-B790-7F9B7B0DC2CE}"/>
                  </a:ext>
                </a:extLst>
              </p:cNvPr>
              <p:cNvGrpSpPr/>
              <p:nvPr/>
            </p:nvGrpSpPr>
            <p:grpSpPr>
              <a:xfrm>
                <a:off x="4913230" y="5788651"/>
                <a:ext cx="284052" cy="365604"/>
                <a:chOff x="3843004" y="5788651"/>
                <a:chExt cx="284052" cy="365604"/>
              </a:xfrm>
            </p:grpSpPr>
            <p:sp>
              <p:nvSpPr>
                <p:cNvPr id="52" name="Textfeld 51">
                  <a:extLst>
                    <a:ext uri="{FF2B5EF4-FFF2-40B4-BE49-F238E27FC236}">
                      <a16:creationId xmlns:a16="http://schemas.microsoft.com/office/drawing/2014/main" id="{E2361B95-E8C1-4FD9-AFE2-1EA69062434E}"/>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3</a:t>
                  </a:r>
                </a:p>
              </p:txBody>
            </p:sp>
            <p:cxnSp>
              <p:nvCxnSpPr>
                <p:cNvPr id="53" name="Gerader Verbinder 52">
                  <a:extLst>
                    <a:ext uri="{FF2B5EF4-FFF2-40B4-BE49-F238E27FC236}">
                      <a16:creationId xmlns:a16="http://schemas.microsoft.com/office/drawing/2014/main" id="{98DE404A-9C71-444D-92BD-CED5E0498162}"/>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nvGrpSpPr>
              <p:cNvPr id="54" name="Gruppieren 53">
                <a:extLst>
                  <a:ext uri="{FF2B5EF4-FFF2-40B4-BE49-F238E27FC236}">
                    <a16:creationId xmlns:a16="http://schemas.microsoft.com/office/drawing/2014/main" id="{B98118C1-ABC8-412D-AB25-B88259C1E3D5}"/>
                  </a:ext>
                </a:extLst>
              </p:cNvPr>
              <p:cNvGrpSpPr/>
              <p:nvPr/>
            </p:nvGrpSpPr>
            <p:grpSpPr>
              <a:xfrm>
                <a:off x="5386915" y="5788651"/>
                <a:ext cx="284052" cy="365604"/>
                <a:chOff x="3843004" y="5788651"/>
                <a:chExt cx="284052" cy="365604"/>
              </a:xfrm>
            </p:grpSpPr>
            <p:sp>
              <p:nvSpPr>
                <p:cNvPr id="55" name="Textfeld 54">
                  <a:extLst>
                    <a:ext uri="{FF2B5EF4-FFF2-40B4-BE49-F238E27FC236}">
                      <a16:creationId xmlns:a16="http://schemas.microsoft.com/office/drawing/2014/main" id="{3AD317D2-9BE8-4D3A-8535-AA37635710CE}"/>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4</a:t>
                  </a:r>
                </a:p>
              </p:txBody>
            </p:sp>
            <p:cxnSp>
              <p:nvCxnSpPr>
                <p:cNvPr id="56" name="Gerader Verbinder 55">
                  <a:extLst>
                    <a:ext uri="{FF2B5EF4-FFF2-40B4-BE49-F238E27FC236}">
                      <a16:creationId xmlns:a16="http://schemas.microsoft.com/office/drawing/2014/main" id="{FC3953FD-0152-449E-AEC6-AAA67258D48E}"/>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nvGrpSpPr>
              <p:cNvPr id="57" name="Gruppieren 56">
                <a:extLst>
                  <a:ext uri="{FF2B5EF4-FFF2-40B4-BE49-F238E27FC236}">
                    <a16:creationId xmlns:a16="http://schemas.microsoft.com/office/drawing/2014/main" id="{48A01EDD-4576-43D5-A58C-2FF53148252D}"/>
                  </a:ext>
                </a:extLst>
              </p:cNvPr>
              <p:cNvGrpSpPr/>
              <p:nvPr/>
            </p:nvGrpSpPr>
            <p:grpSpPr>
              <a:xfrm>
                <a:off x="5860600" y="5788651"/>
                <a:ext cx="284052" cy="365604"/>
                <a:chOff x="3843004" y="5788651"/>
                <a:chExt cx="284052" cy="365604"/>
              </a:xfrm>
            </p:grpSpPr>
            <p:sp>
              <p:nvSpPr>
                <p:cNvPr id="58" name="Textfeld 57">
                  <a:extLst>
                    <a:ext uri="{FF2B5EF4-FFF2-40B4-BE49-F238E27FC236}">
                      <a16:creationId xmlns:a16="http://schemas.microsoft.com/office/drawing/2014/main" id="{8CF51C65-E775-496C-AF57-341BA86E4D72}"/>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5</a:t>
                  </a:r>
                </a:p>
              </p:txBody>
            </p:sp>
            <p:cxnSp>
              <p:nvCxnSpPr>
                <p:cNvPr id="59" name="Gerader Verbinder 58">
                  <a:extLst>
                    <a:ext uri="{FF2B5EF4-FFF2-40B4-BE49-F238E27FC236}">
                      <a16:creationId xmlns:a16="http://schemas.microsoft.com/office/drawing/2014/main" id="{D190F9D0-DA08-4F7B-92FA-580EE33543CE}"/>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nvGrpSpPr>
              <p:cNvPr id="60" name="Gruppieren 59">
                <a:extLst>
                  <a:ext uri="{FF2B5EF4-FFF2-40B4-BE49-F238E27FC236}">
                    <a16:creationId xmlns:a16="http://schemas.microsoft.com/office/drawing/2014/main" id="{A7D507F1-1BFD-484A-B7EE-9625A64E33E3}"/>
                  </a:ext>
                </a:extLst>
              </p:cNvPr>
              <p:cNvGrpSpPr/>
              <p:nvPr/>
            </p:nvGrpSpPr>
            <p:grpSpPr>
              <a:xfrm>
                <a:off x="6334285" y="5788651"/>
                <a:ext cx="284052" cy="365604"/>
                <a:chOff x="3843004" y="5788651"/>
                <a:chExt cx="284052" cy="365604"/>
              </a:xfrm>
            </p:grpSpPr>
            <p:sp>
              <p:nvSpPr>
                <p:cNvPr id="61" name="Textfeld 60">
                  <a:extLst>
                    <a:ext uri="{FF2B5EF4-FFF2-40B4-BE49-F238E27FC236}">
                      <a16:creationId xmlns:a16="http://schemas.microsoft.com/office/drawing/2014/main" id="{1C6B419E-EFFA-494F-8A39-012082A3D838}"/>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6</a:t>
                  </a:r>
                </a:p>
              </p:txBody>
            </p:sp>
            <p:cxnSp>
              <p:nvCxnSpPr>
                <p:cNvPr id="62" name="Gerader Verbinder 61">
                  <a:extLst>
                    <a:ext uri="{FF2B5EF4-FFF2-40B4-BE49-F238E27FC236}">
                      <a16:creationId xmlns:a16="http://schemas.microsoft.com/office/drawing/2014/main" id="{D5EA03D2-C6D9-4E3F-9FE0-6AF0F61FF66F}"/>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nvGrpSpPr>
              <p:cNvPr id="63" name="Gruppieren 62">
                <a:extLst>
                  <a:ext uri="{FF2B5EF4-FFF2-40B4-BE49-F238E27FC236}">
                    <a16:creationId xmlns:a16="http://schemas.microsoft.com/office/drawing/2014/main" id="{7771DCE3-7675-4A81-AE04-BDEF91869328}"/>
                  </a:ext>
                </a:extLst>
              </p:cNvPr>
              <p:cNvGrpSpPr/>
              <p:nvPr/>
            </p:nvGrpSpPr>
            <p:grpSpPr>
              <a:xfrm>
                <a:off x="6807973" y="5788651"/>
                <a:ext cx="284052" cy="365604"/>
                <a:chOff x="3843004" y="5788651"/>
                <a:chExt cx="284052" cy="365604"/>
              </a:xfrm>
            </p:grpSpPr>
            <p:sp>
              <p:nvSpPr>
                <p:cNvPr id="64" name="Textfeld 63">
                  <a:extLst>
                    <a:ext uri="{FF2B5EF4-FFF2-40B4-BE49-F238E27FC236}">
                      <a16:creationId xmlns:a16="http://schemas.microsoft.com/office/drawing/2014/main" id="{38275F43-3C50-4824-917E-03386D497245}"/>
                    </a:ext>
                  </a:extLst>
                </p:cNvPr>
                <p:cNvSpPr txBox="1"/>
                <p:nvPr/>
              </p:nvSpPr>
              <p:spPr>
                <a:xfrm>
                  <a:off x="3843004" y="5846478"/>
                  <a:ext cx="284052" cy="307777"/>
                </a:xfrm>
                <a:prstGeom prst="rect">
                  <a:avLst/>
                </a:prstGeom>
                <a:noFill/>
              </p:spPr>
              <p:txBody>
                <a:bodyPr wrap="none" rtlCol="0">
                  <a:spAutoFit/>
                </a:bodyPr>
                <a:lstStyle/>
                <a:p>
                  <a:r>
                    <a:rPr lang="de-DE" sz="1400" dirty="0">
                      <a:solidFill>
                        <a:srgbClr val="515151"/>
                      </a:solidFill>
                    </a:rPr>
                    <a:t>7</a:t>
                  </a:r>
                </a:p>
              </p:txBody>
            </p:sp>
            <p:cxnSp>
              <p:nvCxnSpPr>
                <p:cNvPr id="65" name="Gerader Verbinder 64">
                  <a:extLst>
                    <a:ext uri="{FF2B5EF4-FFF2-40B4-BE49-F238E27FC236}">
                      <a16:creationId xmlns:a16="http://schemas.microsoft.com/office/drawing/2014/main" id="{CA3356CE-4E1F-4207-93AA-98767987E10A}"/>
                    </a:ext>
                  </a:extLst>
                </p:cNvPr>
                <p:cNvCxnSpPr>
                  <a:cxnSpLocks/>
                </p:cNvCxnSpPr>
                <p:nvPr/>
              </p:nvCxnSpPr>
              <p:spPr bwMode="auto">
                <a:xfrm>
                  <a:off x="3985030" y="5788651"/>
                  <a:ext cx="0" cy="98935"/>
                </a:xfrm>
                <a:prstGeom prst="line">
                  <a:avLst/>
                </a:prstGeom>
                <a:noFill/>
                <a:ln w="9525" cap="flat" cmpd="sng" algn="ctr">
                  <a:solidFill>
                    <a:srgbClr val="515151"/>
                  </a:solidFill>
                  <a:prstDash val="solid"/>
                  <a:round/>
                  <a:headEnd type="none" w="med" len="med"/>
                  <a:tailEnd type="none" w="med" len="med"/>
                </a:ln>
                <a:effectLst/>
              </p:spPr>
            </p:cxnSp>
          </p:grpSp>
        </p:grpSp>
        <p:grpSp>
          <p:nvGrpSpPr>
            <p:cNvPr id="164" name="Gruppieren 163">
              <a:extLst>
                <a:ext uri="{FF2B5EF4-FFF2-40B4-BE49-F238E27FC236}">
                  <a16:creationId xmlns:a16="http://schemas.microsoft.com/office/drawing/2014/main" id="{0FEEBC14-7DF6-4277-B5B2-EDDB166B5BE1}"/>
                </a:ext>
              </a:extLst>
            </p:cNvPr>
            <p:cNvGrpSpPr/>
            <p:nvPr/>
          </p:nvGrpSpPr>
          <p:grpSpPr>
            <a:xfrm>
              <a:off x="4270212" y="3157771"/>
              <a:ext cx="1732414" cy="108000"/>
              <a:chOff x="4270212" y="3142583"/>
              <a:chExt cx="1732414" cy="108000"/>
            </a:xfrm>
          </p:grpSpPr>
          <p:cxnSp>
            <p:nvCxnSpPr>
              <p:cNvPr id="82" name="Gerader Verbinder 81">
                <a:extLst>
                  <a:ext uri="{FF2B5EF4-FFF2-40B4-BE49-F238E27FC236}">
                    <a16:creationId xmlns:a16="http://schemas.microsoft.com/office/drawing/2014/main" id="{0DA8EC67-8F07-4939-B9AC-1557A2E88135}"/>
                  </a:ext>
                </a:extLst>
              </p:cNvPr>
              <p:cNvCxnSpPr>
                <a:cxnSpLocks/>
              </p:cNvCxnSpPr>
              <p:nvPr/>
            </p:nvCxnSpPr>
            <p:spPr bwMode="auto">
              <a:xfrm flipH="1">
                <a:off x="4270212" y="3196583"/>
                <a:ext cx="1732414" cy="0"/>
              </a:xfrm>
              <a:prstGeom prst="line">
                <a:avLst/>
              </a:prstGeom>
              <a:noFill/>
              <a:ln w="25400" cap="flat" cmpd="sng" algn="ctr">
                <a:solidFill>
                  <a:srgbClr val="F4B183"/>
                </a:solidFill>
                <a:prstDash val="solid"/>
                <a:round/>
                <a:headEnd type="none" w="med" len="med"/>
                <a:tailEnd type="none" w="med" len="med"/>
              </a:ln>
              <a:effectLst/>
            </p:spPr>
          </p:cxnSp>
          <p:cxnSp>
            <p:nvCxnSpPr>
              <p:cNvPr id="88" name="Gerader Verbinder 87">
                <a:extLst>
                  <a:ext uri="{FF2B5EF4-FFF2-40B4-BE49-F238E27FC236}">
                    <a16:creationId xmlns:a16="http://schemas.microsoft.com/office/drawing/2014/main" id="{DD69438A-E1B1-404C-BE2C-22AD2B967118}"/>
                  </a:ext>
                </a:extLst>
              </p:cNvPr>
              <p:cNvCxnSpPr>
                <a:cxnSpLocks/>
              </p:cNvCxnSpPr>
              <p:nvPr/>
            </p:nvCxnSpPr>
            <p:spPr bwMode="auto">
              <a:xfrm flipH="1">
                <a:off x="4758993" y="3196583"/>
                <a:ext cx="769948"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90" name="Rechteck 89">
                <a:extLst>
                  <a:ext uri="{FF2B5EF4-FFF2-40B4-BE49-F238E27FC236}">
                    <a16:creationId xmlns:a16="http://schemas.microsoft.com/office/drawing/2014/main" id="{B387E2A3-4830-4398-8827-07EB5D81B2D4}"/>
                  </a:ext>
                </a:extLst>
              </p:cNvPr>
              <p:cNvSpPr/>
              <p:nvPr/>
            </p:nvSpPr>
            <p:spPr bwMode="auto">
              <a:xfrm>
                <a:off x="5083597" y="31425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3" name="Gruppieren 162">
              <a:extLst>
                <a:ext uri="{FF2B5EF4-FFF2-40B4-BE49-F238E27FC236}">
                  <a16:creationId xmlns:a16="http://schemas.microsoft.com/office/drawing/2014/main" id="{4A621943-8501-433E-B9E6-3B94D6102DBC}"/>
                </a:ext>
              </a:extLst>
            </p:cNvPr>
            <p:cNvGrpSpPr/>
            <p:nvPr/>
          </p:nvGrpSpPr>
          <p:grpSpPr>
            <a:xfrm>
              <a:off x="4006399" y="3500871"/>
              <a:ext cx="1732414" cy="108000"/>
              <a:chOff x="4006399" y="3486483"/>
              <a:chExt cx="1732414" cy="108000"/>
            </a:xfrm>
          </p:grpSpPr>
          <p:cxnSp>
            <p:nvCxnSpPr>
              <p:cNvPr id="80" name="Gerader Verbinder 79">
                <a:extLst>
                  <a:ext uri="{FF2B5EF4-FFF2-40B4-BE49-F238E27FC236}">
                    <a16:creationId xmlns:a16="http://schemas.microsoft.com/office/drawing/2014/main" id="{F3F235DC-5367-43AC-9087-E1363F75781D}"/>
                  </a:ext>
                </a:extLst>
              </p:cNvPr>
              <p:cNvCxnSpPr>
                <a:cxnSpLocks/>
              </p:cNvCxnSpPr>
              <p:nvPr/>
            </p:nvCxnSpPr>
            <p:spPr bwMode="auto">
              <a:xfrm flipH="1">
                <a:off x="4006399" y="3540483"/>
                <a:ext cx="1732414" cy="0"/>
              </a:xfrm>
              <a:prstGeom prst="line">
                <a:avLst/>
              </a:prstGeom>
              <a:noFill/>
              <a:ln w="25400" cap="flat" cmpd="sng" algn="ctr">
                <a:solidFill>
                  <a:srgbClr val="F4B183"/>
                </a:solidFill>
                <a:prstDash val="solid"/>
                <a:round/>
                <a:headEnd type="none" w="med" len="med"/>
                <a:tailEnd type="none" w="med" len="med"/>
              </a:ln>
              <a:effectLst/>
            </p:spPr>
          </p:cxnSp>
          <p:cxnSp>
            <p:nvCxnSpPr>
              <p:cNvPr id="93" name="Gerader Verbinder 92">
                <a:extLst>
                  <a:ext uri="{FF2B5EF4-FFF2-40B4-BE49-F238E27FC236}">
                    <a16:creationId xmlns:a16="http://schemas.microsoft.com/office/drawing/2014/main" id="{0BB3BAA5-FD82-442C-8555-D41269E13F2A}"/>
                  </a:ext>
                </a:extLst>
              </p:cNvPr>
              <p:cNvCxnSpPr>
                <a:cxnSpLocks/>
              </p:cNvCxnSpPr>
              <p:nvPr/>
            </p:nvCxnSpPr>
            <p:spPr bwMode="auto">
              <a:xfrm flipH="1">
                <a:off x="4583102" y="3540483"/>
                <a:ext cx="570537"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94" name="Rechteck 93">
                <a:extLst>
                  <a:ext uri="{FF2B5EF4-FFF2-40B4-BE49-F238E27FC236}">
                    <a16:creationId xmlns:a16="http://schemas.microsoft.com/office/drawing/2014/main" id="{EC8998E5-153F-47CF-B2F9-0EC5F325C4E1}"/>
                  </a:ext>
                </a:extLst>
              </p:cNvPr>
              <p:cNvSpPr/>
              <p:nvPr/>
            </p:nvSpPr>
            <p:spPr bwMode="auto">
              <a:xfrm>
                <a:off x="4798328" y="34864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0" name="Gruppieren 159">
              <a:extLst>
                <a:ext uri="{FF2B5EF4-FFF2-40B4-BE49-F238E27FC236}">
                  <a16:creationId xmlns:a16="http://schemas.microsoft.com/office/drawing/2014/main" id="{134BD86E-CDF1-414E-B8FF-A73F39369568}"/>
                </a:ext>
              </a:extLst>
            </p:cNvPr>
            <p:cNvGrpSpPr/>
            <p:nvPr/>
          </p:nvGrpSpPr>
          <p:grpSpPr>
            <a:xfrm>
              <a:off x="3857305" y="4530171"/>
              <a:ext cx="1813662" cy="108000"/>
              <a:chOff x="3857305" y="4518183"/>
              <a:chExt cx="1813662" cy="108000"/>
            </a:xfrm>
          </p:grpSpPr>
          <p:cxnSp>
            <p:nvCxnSpPr>
              <p:cNvPr id="74" name="Gerader Verbinder 73">
                <a:extLst>
                  <a:ext uri="{FF2B5EF4-FFF2-40B4-BE49-F238E27FC236}">
                    <a16:creationId xmlns:a16="http://schemas.microsoft.com/office/drawing/2014/main" id="{F7A9EFB6-4195-4C7B-875D-B076306C54BB}"/>
                  </a:ext>
                </a:extLst>
              </p:cNvPr>
              <p:cNvCxnSpPr>
                <a:cxnSpLocks/>
              </p:cNvCxnSpPr>
              <p:nvPr/>
            </p:nvCxnSpPr>
            <p:spPr bwMode="auto">
              <a:xfrm flipH="1">
                <a:off x="3857305" y="4572183"/>
                <a:ext cx="1813662" cy="0"/>
              </a:xfrm>
              <a:prstGeom prst="line">
                <a:avLst/>
              </a:prstGeom>
              <a:noFill/>
              <a:ln w="25400" cap="flat" cmpd="sng" algn="ctr">
                <a:solidFill>
                  <a:srgbClr val="F4B183"/>
                </a:solidFill>
                <a:prstDash val="solid"/>
                <a:round/>
                <a:headEnd type="none" w="med" len="med"/>
                <a:tailEnd type="none" w="med" len="med"/>
              </a:ln>
              <a:effectLst/>
            </p:spPr>
          </p:cxnSp>
          <p:cxnSp>
            <p:nvCxnSpPr>
              <p:cNvPr id="97" name="Gerader Verbinder 96">
                <a:extLst>
                  <a:ext uri="{FF2B5EF4-FFF2-40B4-BE49-F238E27FC236}">
                    <a16:creationId xmlns:a16="http://schemas.microsoft.com/office/drawing/2014/main" id="{63F7219C-F1F2-4712-AB8E-0D7877F175D5}"/>
                  </a:ext>
                </a:extLst>
              </p:cNvPr>
              <p:cNvCxnSpPr>
                <a:cxnSpLocks/>
              </p:cNvCxnSpPr>
              <p:nvPr/>
            </p:nvCxnSpPr>
            <p:spPr bwMode="auto">
              <a:xfrm flipH="1">
                <a:off x="4360905" y="4572183"/>
                <a:ext cx="792734"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98" name="Rechteck 97">
                <a:extLst>
                  <a:ext uri="{FF2B5EF4-FFF2-40B4-BE49-F238E27FC236}">
                    <a16:creationId xmlns:a16="http://schemas.microsoft.com/office/drawing/2014/main" id="{360F2F6F-ED03-4FC7-8BFE-4DD6AF91FB8C}"/>
                  </a:ext>
                </a:extLst>
              </p:cNvPr>
              <p:cNvSpPr/>
              <p:nvPr/>
            </p:nvSpPr>
            <p:spPr bwMode="auto">
              <a:xfrm>
                <a:off x="4687230" y="45181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57" name="Gruppieren 156">
              <a:extLst>
                <a:ext uri="{FF2B5EF4-FFF2-40B4-BE49-F238E27FC236}">
                  <a16:creationId xmlns:a16="http://schemas.microsoft.com/office/drawing/2014/main" id="{9F933210-1881-47EE-9AAB-F34F6B96BBE1}"/>
                </a:ext>
              </a:extLst>
            </p:cNvPr>
            <p:cNvGrpSpPr/>
            <p:nvPr/>
          </p:nvGrpSpPr>
          <p:grpSpPr>
            <a:xfrm>
              <a:off x="3681414" y="4873271"/>
              <a:ext cx="1847527" cy="108000"/>
              <a:chOff x="3681414" y="4862083"/>
              <a:chExt cx="1847527" cy="108000"/>
            </a:xfrm>
          </p:grpSpPr>
          <p:cxnSp>
            <p:nvCxnSpPr>
              <p:cNvPr id="72" name="Gerader Verbinder 71">
                <a:extLst>
                  <a:ext uri="{FF2B5EF4-FFF2-40B4-BE49-F238E27FC236}">
                    <a16:creationId xmlns:a16="http://schemas.microsoft.com/office/drawing/2014/main" id="{82819915-33DE-41A9-80B8-E9777FF93DFB}"/>
                  </a:ext>
                </a:extLst>
              </p:cNvPr>
              <p:cNvCxnSpPr>
                <a:cxnSpLocks/>
              </p:cNvCxnSpPr>
              <p:nvPr/>
            </p:nvCxnSpPr>
            <p:spPr bwMode="auto">
              <a:xfrm flipH="1">
                <a:off x="3681414" y="4916083"/>
                <a:ext cx="1847527" cy="0"/>
              </a:xfrm>
              <a:prstGeom prst="line">
                <a:avLst/>
              </a:prstGeom>
              <a:noFill/>
              <a:ln w="25400" cap="flat" cmpd="sng" algn="ctr">
                <a:solidFill>
                  <a:srgbClr val="F4B183"/>
                </a:solidFill>
                <a:prstDash val="solid"/>
                <a:round/>
                <a:headEnd type="none" w="med" len="med"/>
                <a:tailEnd type="arrow" w="med" len="med"/>
              </a:ln>
              <a:effectLst/>
            </p:spPr>
          </p:cxnSp>
          <p:cxnSp>
            <p:nvCxnSpPr>
              <p:cNvPr id="106" name="Gerader Verbinder 105">
                <a:extLst>
                  <a:ext uri="{FF2B5EF4-FFF2-40B4-BE49-F238E27FC236}">
                    <a16:creationId xmlns:a16="http://schemas.microsoft.com/office/drawing/2014/main" id="{394C8947-FA1D-4372-B8B5-8191FACE6C21}"/>
                  </a:ext>
                </a:extLst>
              </p:cNvPr>
              <p:cNvCxnSpPr>
                <a:cxnSpLocks/>
              </p:cNvCxnSpPr>
              <p:nvPr/>
            </p:nvCxnSpPr>
            <p:spPr bwMode="auto">
              <a:xfrm flipH="1">
                <a:off x="3920613" y="4916083"/>
                <a:ext cx="1134643"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07" name="Rechteck 106">
                <a:extLst>
                  <a:ext uri="{FF2B5EF4-FFF2-40B4-BE49-F238E27FC236}">
                    <a16:creationId xmlns:a16="http://schemas.microsoft.com/office/drawing/2014/main" id="{2D50D87F-65FE-4EF0-9556-4A434B559D44}"/>
                  </a:ext>
                </a:extLst>
              </p:cNvPr>
              <p:cNvSpPr/>
              <p:nvPr/>
            </p:nvSpPr>
            <p:spPr bwMode="auto">
              <a:xfrm>
                <a:off x="4417892" y="48620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58" name="Gruppieren 157">
              <a:extLst>
                <a:ext uri="{FF2B5EF4-FFF2-40B4-BE49-F238E27FC236}">
                  <a16:creationId xmlns:a16="http://schemas.microsoft.com/office/drawing/2014/main" id="{30D90E3F-CB5A-4BB4-BEB1-BAC1A9F85CA6}"/>
                </a:ext>
              </a:extLst>
            </p:cNvPr>
            <p:cNvGrpSpPr/>
            <p:nvPr/>
          </p:nvGrpSpPr>
          <p:grpSpPr>
            <a:xfrm>
              <a:off x="3681413" y="5216371"/>
              <a:ext cx="1671637" cy="108000"/>
              <a:chOff x="3681413" y="5205983"/>
              <a:chExt cx="1671637" cy="108000"/>
            </a:xfrm>
          </p:grpSpPr>
          <p:cxnSp>
            <p:nvCxnSpPr>
              <p:cNvPr id="70" name="Gerader Verbinder 69">
                <a:extLst>
                  <a:ext uri="{FF2B5EF4-FFF2-40B4-BE49-F238E27FC236}">
                    <a16:creationId xmlns:a16="http://schemas.microsoft.com/office/drawing/2014/main" id="{C830C203-DCA8-4C47-B914-444493F48413}"/>
                  </a:ext>
                </a:extLst>
              </p:cNvPr>
              <p:cNvCxnSpPr>
                <a:cxnSpLocks/>
              </p:cNvCxnSpPr>
              <p:nvPr/>
            </p:nvCxnSpPr>
            <p:spPr bwMode="auto">
              <a:xfrm flipH="1">
                <a:off x="3681413" y="5259983"/>
                <a:ext cx="1671637" cy="0"/>
              </a:xfrm>
              <a:prstGeom prst="line">
                <a:avLst/>
              </a:prstGeom>
              <a:noFill/>
              <a:ln w="25400" cap="flat" cmpd="sng" algn="ctr">
                <a:solidFill>
                  <a:srgbClr val="F4B183"/>
                </a:solidFill>
                <a:prstDash val="solid"/>
                <a:round/>
                <a:headEnd type="none" w="med" len="med"/>
                <a:tailEnd type="none" w="med" len="med"/>
              </a:ln>
              <a:effectLst/>
            </p:spPr>
          </p:cxnSp>
          <p:cxnSp>
            <p:nvCxnSpPr>
              <p:cNvPr id="110" name="Gerader Verbinder 109">
                <a:extLst>
                  <a:ext uri="{FF2B5EF4-FFF2-40B4-BE49-F238E27FC236}">
                    <a16:creationId xmlns:a16="http://schemas.microsoft.com/office/drawing/2014/main" id="{C735EA98-560E-474B-A91A-E52C19157D0C}"/>
                  </a:ext>
                </a:extLst>
              </p:cNvPr>
              <p:cNvCxnSpPr>
                <a:cxnSpLocks/>
              </p:cNvCxnSpPr>
              <p:nvPr/>
            </p:nvCxnSpPr>
            <p:spPr bwMode="auto">
              <a:xfrm flipH="1">
                <a:off x="4208810" y="5259983"/>
                <a:ext cx="589518"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11" name="Rechteck 110">
                <a:extLst>
                  <a:ext uri="{FF2B5EF4-FFF2-40B4-BE49-F238E27FC236}">
                    <a16:creationId xmlns:a16="http://schemas.microsoft.com/office/drawing/2014/main" id="{89D6D472-BC44-4872-A5E9-E97389469ED8}"/>
                  </a:ext>
                </a:extLst>
              </p:cNvPr>
              <p:cNvSpPr/>
              <p:nvPr/>
            </p:nvSpPr>
            <p:spPr bwMode="auto">
              <a:xfrm>
                <a:off x="4433527" y="52059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59" name="Gruppieren 158">
              <a:extLst>
                <a:ext uri="{FF2B5EF4-FFF2-40B4-BE49-F238E27FC236}">
                  <a16:creationId xmlns:a16="http://schemas.microsoft.com/office/drawing/2014/main" id="{CC619CA9-C147-40E5-B4FB-997F973FB166}"/>
                </a:ext>
              </a:extLst>
            </p:cNvPr>
            <p:cNvGrpSpPr/>
            <p:nvPr/>
          </p:nvGrpSpPr>
          <p:grpSpPr>
            <a:xfrm>
              <a:off x="3681413" y="5559474"/>
              <a:ext cx="1585912" cy="108000"/>
              <a:chOff x="3681413" y="5549880"/>
              <a:chExt cx="1585912" cy="108000"/>
            </a:xfrm>
          </p:grpSpPr>
          <p:cxnSp>
            <p:nvCxnSpPr>
              <p:cNvPr id="69" name="Gerader Verbinder 68">
                <a:extLst>
                  <a:ext uri="{FF2B5EF4-FFF2-40B4-BE49-F238E27FC236}">
                    <a16:creationId xmlns:a16="http://schemas.microsoft.com/office/drawing/2014/main" id="{D89A97BB-407F-4BCD-A469-0F304E6BB163}"/>
                  </a:ext>
                </a:extLst>
              </p:cNvPr>
              <p:cNvCxnSpPr/>
              <p:nvPr/>
            </p:nvCxnSpPr>
            <p:spPr bwMode="auto">
              <a:xfrm flipH="1">
                <a:off x="3681413" y="5603880"/>
                <a:ext cx="1585912" cy="0"/>
              </a:xfrm>
              <a:prstGeom prst="line">
                <a:avLst/>
              </a:prstGeom>
              <a:noFill/>
              <a:ln w="25400" cap="flat" cmpd="sng" algn="ctr">
                <a:solidFill>
                  <a:srgbClr val="F4B183"/>
                </a:solidFill>
                <a:prstDash val="solid"/>
                <a:round/>
                <a:headEnd type="none" w="med" len="med"/>
                <a:tailEnd type="arrow" w="med" len="med"/>
              </a:ln>
              <a:effectLst/>
            </p:spPr>
          </p:cxnSp>
          <p:cxnSp>
            <p:nvCxnSpPr>
              <p:cNvPr id="114" name="Gerader Verbinder 113">
                <a:extLst>
                  <a:ext uri="{FF2B5EF4-FFF2-40B4-BE49-F238E27FC236}">
                    <a16:creationId xmlns:a16="http://schemas.microsoft.com/office/drawing/2014/main" id="{D9463227-1FF0-46A0-BFAA-12B843473812}"/>
                  </a:ext>
                </a:extLst>
              </p:cNvPr>
              <p:cNvCxnSpPr>
                <a:cxnSpLocks/>
              </p:cNvCxnSpPr>
              <p:nvPr/>
            </p:nvCxnSpPr>
            <p:spPr bwMode="auto">
              <a:xfrm flipH="1">
                <a:off x="4015748" y="5603880"/>
                <a:ext cx="782580"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15" name="Rechteck 114">
                <a:extLst>
                  <a:ext uri="{FF2B5EF4-FFF2-40B4-BE49-F238E27FC236}">
                    <a16:creationId xmlns:a16="http://schemas.microsoft.com/office/drawing/2014/main" id="{3B4707E9-8467-447B-9E6E-CAAD5A890501}"/>
                  </a:ext>
                </a:extLst>
              </p:cNvPr>
              <p:cNvSpPr/>
              <p:nvPr/>
            </p:nvSpPr>
            <p:spPr bwMode="auto">
              <a:xfrm>
                <a:off x="4336996" y="5549880"/>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2" name="Gruppieren 161">
              <a:extLst>
                <a:ext uri="{FF2B5EF4-FFF2-40B4-BE49-F238E27FC236}">
                  <a16:creationId xmlns:a16="http://schemas.microsoft.com/office/drawing/2014/main" id="{E912E746-C6EF-4037-94BC-FD5F8587F8E3}"/>
                </a:ext>
              </a:extLst>
            </p:cNvPr>
            <p:cNvGrpSpPr/>
            <p:nvPr/>
          </p:nvGrpSpPr>
          <p:grpSpPr>
            <a:xfrm>
              <a:off x="4006399" y="3843971"/>
              <a:ext cx="1664568" cy="108000"/>
              <a:chOff x="4006399" y="3830383"/>
              <a:chExt cx="1664568" cy="108000"/>
            </a:xfrm>
          </p:grpSpPr>
          <p:cxnSp>
            <p:nvCxnSpPr>
              <p:cNvPr id="78" name="Gerader Verbinder 77">
                <a:extLst>
                  <a:ext uri="{FF2B5EF4-FFF2-40B4-BE49-F238E27FC236}">
                    <a16:creationId xmlns:a16="http://schemas.microsoft.com/office/drawing/2014/main" id="{D088049B-EDAF-4F6E-A1B4-B955649098CA}"/>
                  </a:ext>
                </a:extLst>
              </p:cNvPr>
              <p:cNvCxnSpPr>
                <a:cxnSpLocks/>
              </p:cNvCxnSpPr>
              <p:nvPr/>
            </p:nvCxnSpPr>
            <p:spPr bwMode="auto">
              <a:xfrm flipH="1">
                <a:off x="4006399" y="3884383"/>
                <a:ext cx="1664568" cy="0"/>
              </a:xfrm>
              <a:prstGeom prst="line">
                <a:avLst/>
              </a:prstGeom>
              <a:noFill/>
              <a:ln w="25400" cap="flat" cmpd="sng" algn="ctr">
                <a:solidFill>
                  <a:srgbClr val="F4B183"/>
                </a:solidFill>
                <a:prstDash val="solid"/>
                <a:round/>
                <a:headEnd type="none" w="med" len="med"/>
                <a:tailEnd type="none" w="med" len="med"/>
              </a:ln>
              <a:effectLst/>
            </p:spPr>
          </p:cxnSp>
          <p:cxnSp>
            <p:nvCxnSpPr>
              <p:cNvPr id="118" name="Gerader Verbinder 117">
                <a:extLst>
                  <a:ext uri="{FF2B5EF4-FFF2-40B4-BE49-F238E27FC236}">
                    <a16:creationId xmlns:a16="http://schemas.microsoft.com/office/drawing/2014/main" id="{9B78D1A4-75F7-4CEB-99DF-072CEB7CD8ED}"/>
                  </a:ext>
                </a:extLst>
              </p:cNvPr>
              <p:cNvCxnSpPr>
                <a:cxnSpLocks/>
              </p:cNvCxnSpPr>
              <p:nvPr/>
            </p:nvCxnSpPr>
            <p:spPr bwMode="auto">
              <a:xfrm flipH="1">
                <a:off x="4605178" y="3884383"/>
                <a:ext cx="414497"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19" name="Rechteck 118">
                <a:extLst>
                  <a:ext uri="{FF2B5EF4-FFF2-40B4-BE49-F238E27FC236}">
                    <a16:creationId xmlns:a16="http://schemas.microsoft.com/office/drawing/2014/main" id="{0CD785D1-AC1D-4E7F-A100-E54F1D5BFD49}"/>
                  </a:ext>
                </a:extLst>
              </p:cNvPr>
              <p:cNvSpPr/>
              <p:nvPr/>
            </p:nvSpPr>
            <p:spPr bwMode="auto">
              <a:xfrm>
                <a:off x="4742384" y="38303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5" name="Gruppieren 164">
              <a:extLst>
                <a:ext uri="{FF2B5EF4-FFF2-40B4-BE49-F238E27FC236}">
                  <a16:creationId xmlns:a16="http://schemas.microsoft.com/office/drawing/2014/main" id="{0E02DCD1-6337-4D20-AD20-A305A073C7D9}"/>
                </a:ext>
              </a:extLst>
            </p:cNvPr>
            <p:cNvGrpSpPr/>
            <p:nvPr/>
          </p:nvGrpSpPr>
          <p:grpSpPr>
            <a:xfrm>
              <a:off x="4378579" y="2814671"/>
              <a:ext cx="1732414" cy="108000"/>
              <a:chOff x="4378579" y="2798683"/>
              <a:chExt cx="1732414" cy="108000"/>
            </a:xfrm>
          </p:grpSpPr>
          <p:cxnSp>
            <p:nvCxnSpPr>
              <p:cNvPr id="83" name="Gerader Verbinder 82">
                <a:extLst>
                  <a:ext uri="{FF2B5EF4-FFF2-40B4-BE49-F238E27FC236}">
                    <a16:creationId xmlns:a16="http://schemas.microsoft.com/office/drawing/2014/main" id="{6357CD07-FBCD-4AA2-8D5E-82773D435A11}"/>
                  </a:ext>
                </a:extLst>
              </p:cNvPr>
              <p:cNvCxnSpPr>
                <a:cxnSpLocks/>
              </p:cNvCxnSpPr>
              <p:nvPr/>
            </p:nvCxnSpPr>
            <p:spPr bwMode="auto">
              <a:xfrm flipH="1">
                <a:off x="4378579" y="2852683"/>
                <a:ext cx="1732414" cy="0"/>
              </a:xfrm>
              <a:prstGeom prst="line">
                <a:avLst/>
              </a:prstGeom>
              <a:noFill/>
              <a:ln w="25400" cap="flat" cmpd="sng" algn="ctr">
                <a:solidFill>
                  <a:srgbClr val="F4B183"/>
                </a:solidFill>
                <a:prstDash val="solid"/>
                <a:round/>
                <a:headEnd type="none" w="med" len="med"/>
                <a:tailEnd type="none" w="med" len="med"/>
              </a:ln>
              <a:effectLst/>
            </p:spPr>
          </p:cxnSp>
          <p:cxnSp>
            <p:nvCxnSpPr>
              <p:cNvPr id="122" name="Gerader Verbinder 121">
                <a:extLst>
                  <a:ext uri="{FF2B5EF4-FFF2-40B4-BE49-F238E27FC236}">
                    <a16:creationId xmlns:a16="http://schemas.microsoft.com/office/drawing/2014/main" id="{69B5AA60-0138-4972-92D3-47C2D101C7B2}"/>
                  </a:ext>
                </a:extLst>
              </p:cNvPr>
              <p:cNvCxnSpPr>
                <a:cxnSpLocks/>
              </p:cNvCxnSpPr>
              <p:nvPr/>
            </p:nvCxnSpPr>
            <p:spPr bwMode="auto">
              <a:xfrm flipH="1">
                <a:off x="4938412" y="2852683"/>
                <a:ext cx="643238"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23" name="Rechteck 122">
                <a:extLst>
                  <a:ext uri="{FF2B5EF4-FFF2-40B4-BE49-F238E27FC236}">
                    <a16:creationId xmlns:a16="http://schemas.microsoft.com/office/drawing/2014/main" id="{B4EBAD86-8A7C-43D9-A705-28F00088E0BD}"/>
                  </a:ext>
                </a:extLst>
              </p:cNvPr>
              <p:cNvSpPr/>
              <p:nvPr/>
            </p:nvSpPr>
            <p:spPr bwMode="auto">
              <a:xfrm>
                <a:off x="5189989" y="27986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6" name="Gruppieren 165">
              <a:extLst>
                <a:ext uri="{FF2B5EF4-FFF2-40B4-BE49-F238E27FC236}">
                  <a16:creationId xmlns:a16="http://schemas.microsoft.com/office/drawing/2014/main" id="{D40C7B47-7987-4CBC-942C-75A34C1B3F85}"/>
                </a:ext>
              </a:extLst>
            </p:cNvPr>
            <p:cNvGrpSpPr/>
            <p:nvPr/>
          </p:nvGrpSpPr>
          <p:grpSpPr>
            <a:xfrm>
              <a:off x="4709067" y="2471571"/>
              <a:ext cx="1867946" cy="108000"/>
              <a:chOff x="4709067" y="2454783"/>
              <a:chExt cx="1867946" cy="108000"/>
            </a:xfrm>
          </p:grpSpPr>
          <p:cxnSp>
            <p:nvCxnSpPr>
              <p:cNvPr id="84" name="Gerader Verbinder 83">
                <a:extLst>
                  <a:ext uri="{FF2B5EF4-FFF2-40B4-BE49-F238E27FC236}">
                    <a16:creationId xmlns:a16="http://schemas.microsoft.com/office/drawing/2014/main" id="{BE6B8F93-C4E6-42FD-92F6-6EBC6798EB0B}"/>
                  </a:ext>
                </a:extLst>
              </p:cNvPr>
              <p:cNvCxnSpPr>
                <a:cxnSpLocks/>
              </p:cNvCxnSpPr>
              <p:nvPr/>
            </p:nvCxnSpPr>
            <p:spPr bwMode="auto">
              <a:xfrm flipH="1">
                <a:off x="4709067" y="2508783"/>
                <a:ext cx="1867946" cy="0"/>
              </a:xfrm>
              <a:prstGeom prst="line">
                <a:avLst/>
              </a:prstGeom>
              <a:noFill/>
              <a:ln w="25400" cap="flat" cmpd="sng" algn="ctr">
                <a:solidFill>
                  <a:srgbClr val="F4B183"/>
                </a:solidFill>
                <a:prstDash val="solid"/>
                <a:round/>
                <a:headEnd type="none" w="med" len="med"/>
                <a:tailEnd type="none" w="med" len="med"/>
              </a:ln>
              <a:effectLst/>
            </p:spPr>
          </p:cxnSp>
          <p:cxnSp>
            <p:nvCxnSpPr>
              <p:cNvPr id="125" name="Gerader Verbinder 124">
                <a:extLst>
                  <a:ext uri="{FF2B5EF4-FFF2-40B4-BE49-F238E27FC236}">
                    <a16:creationId xmlns:a16="http://schemas.microsoft.com/office/drawing/2014/main" id="{2ABCB3F0-5A1B-473B-95D4-4EC7E9364FB2}"/>
                  </a:ext>
                </a:extLst>
              </p:cNvPr>
              <p:cNvCxnSpPr>
                <a:cxnSpLocks/>
              </p:cNvCxnSpPr>
              <p:nvPr/>
            </p:nvCxnSpPr>
            <p:spPr bwMode="auto">
              <a:xfrm flipH="1">
                <a:off x="5184877" y="2508783"/>
                <a:ext cx="925411"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26" name="Rechteck 125">
                <a:extLst>
                  <a:ext uri="{FF2B5EF4-FFF2-40B4-BE49-F238E27FC236}">
                    <a16:creationId xmlns:a16="http://schemas.microsoft.com/office/drawing/2014/main" id="{290C085B-E301-4985-AAB2-FD1DC7FB1935}"/>
                  </a:ext>
                </a:extLst>
              </p:cNvPr>
              <p:cNvSpPr/>
              <p:nvPr/>
            </p:nvSpPr>
            <p:spPr bwMode="auto">
              <a:xfrm>
                <a:off x="5577540" y="24547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7" name="Gruppieren 166">
              <a:extLst>
                <a:ext uri="{FF2B5EF4-FFF2-40B4-BE49-F238E27FC236}">
                  <a16:creationId xmlns:a16="http://schemas.microsoft.com/office/drawing/2014/main" id="{1118C285-58A2-4990-AF5F-03357786E54B}"/>
                </a:ext>
              </a:extLst>
            </p:cNvPr>
            <p:cNvGrpSpPr/>
            <p:nvPr/>
          </p:nvGrpSpPr>
          <p:grpSpPr>
            <a:xfrm>
              <a:off x="5353050" y="2128471"/>
              <a:ext cx="1596949" cy="108000"/>
              <a:chOff x="5353050" y="2110883"/>
              <a:chExt cx="1596949" cy="108000"/>
            </a:xfrm>
          </p:grpSpPr>
          <p:cxnSp>
            <p:nvCxnSpPr>
              <p:cNvPr id="86" name="Gerader Verbinder 85">
                <a:extLst>
                  <a:ext uri="{FF2B5EF4-FFF2-40B4-BE49-F238E27FC236}">
                    <a16:creationId xmlns:a16="http://schemas.microsoft.com/office/drawing/2014/main" id="{EEE7322A-949F-4CA1-B2B6-6075EC0E8651}"/>
                  </a:ext>
                </a:extLst>
              </p:cNvPr>
              <p:cNvCxnSpPr>
                <a:cxnSpLocks/>
              </p:cNvCxnSpPr>
              <p:nvPr/>
            </p:nvCxnSpPr>
            <p:spPr bwMode="auto">
              <a:xfrm flipH="1">
                <a:off x="5353050" y="2164883"/>
                <a:ext cx="1371600" cy="0"/>
              </a:xfrm>
              <a:prstGeom prst="line">
                <a:avLst/>
              </a:prstGeom>
              <a:noFill/>
              <a:ln w="25400" cap="flat" cmpd="sng" algn="ctr">
                <a:solidFill>
                  <a:srgbClr val="F4B183"/>
                </a:solidFill>
                <a:prstDash val="solid"/>
                <a:round/>
                <a:headEnd type="none" w="med" len="med"/>
                <a:tailEnd type="none" w="med" len="med"/>
              </a:ln>
              <a:effectLst/>
            </p:spPr>
          </p:cxnSp>
          <p:cxnSp>
            <p:nvCxnSpPr>
              <p:cNvPr id="141" name="Gerader Verbinder 140">
                <a:extLst>
                  <a:ext uri="{FF2B5EF4-FFF2-40B4-BE49-F238E27FC236}">
                    <a16:creationId xmlns:a16="http://schemas.microsoft.com/office/drawing/2014/main" id="{44047C90-4518-4E32-96A7-297D7985EA33}"/>
                  </a:ext>
                </a:extLst>
              </p:cNvPr>
              <p:cNvCxnSpPr>
                <a:cxnSpLocks/>
              </p:cNvCxnSpPr>
              <p:nvPr/>
            </p:nvCxnSpPr>
            <p:spPr bwMode="auto">
              <a:xfrm flipH="1">
                <a:off x="5655843" y="2164883"/>
                <a:ext cx="1294156" cy="0"/>
              </a:xfrm>
              <a:prstGeom prst="line">
                <a:avLst/>
              </a:prstGeom>
              <a:solidFill>
                <a:srgbClr val="3B839F"/>
              </a:solidFill>
              <a:ln w="25400" cap="flat" cmpd="sng" algn="ctr">
                <a:solidFill>
                  <a:srgbClr val="3B839F"/>
                </a:solidFill>
                <a:prstDash val="solid"/>
                <a:round/>
                <a:headEnd type="arrow" w="med" len="med"/>
                <a:tailEnd type="none" w="med" len="med"/>
              </a:ln>
              <a:effectLst/>
            </p:spPr>
          </p:cxnSp>
          <p:sp>
            <p:nvSpPr>
              <p:cNvPr id="142" name="Rechteck 141">
                <a:extLst>
                  <a:ext uri="{FF2B5EF4-FFF2-40B4-BE49-F238E27FC236}">
                    <a16:creationId xmlns:a16="http://schemas.microsoft.com/office/drawing/2014/main" id="{54FA3666-0FD7-46E7-B6FF-CD00A1E1D7C3}"/>
                  </a:ext>
                </a:extLst>
              </p:cNvPr>
              <p:cNvSpPr/>
              <p:nvPr/>
            </p:nvSpPr>
            <p:spPr bwMode="auto">
              <a:xfrm>
                <a:off x="6048505" y="21108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1" name="Gruppieren 160">
              <a:extLst>
                <a:ext uri="{FF2B5EF4-FFF2-40B4-BE49-F238E27FC236}">
                  <a16:creationId xmlns:a16="http://schemas.microsoft.com/office/drawing/2014/main" id="{3C302C99-A403-4650-B346-ED538F9D4BEC}"/>
                </a:ext>
              </a:extLst>
            </p:cNvPr>
            <p:cNvGrpSpPr/>
            <p:nvPr/>
          </p:nvGrpSpPr>
          <p:grpSpPr>
            <a:xfrm>
              <a:off x="3674740" y="4187071"/>
              <a:ext cx="2135510" cy="108000"/>
              <a:chOff x="3674740" y="4174283"/>
              <a:chExt cx="2135510" cy="108000"/>
            </a:xfrm>
          </p:grpSpPr>
          <p:cxnSp>
            <p:nvCxnSpPr>
              <p:cNvPr id="76" name="Gerader Verbinder 75">
                <a:extLst>
                  <a:ext uri="{FF2B5EF4-FFF2-40B4-BE49-F238E27FC236}">
                    <a16:creationId xmlns:a16="http://schemas.microsoft.com/office/drawing/2014/main" id="{14B85AF8-FE87-4D3B-B954-8BADBCB5CC26}"/>
                  </a:ext>
                </a:extLst>
              </p:cNvPr>
              <p:cNvCxnSpPr>
                <a:cxnSpLocks/>
              </p:cNvCxnSpPr>
              <p:nvPr/>
            </p:nvCxnSpPr>
            <p:spPr bwMode="auto">
              <a:xfrm flipH="1">
                <a:off x="3674740" y="4228283"/>
                <a:ext cx="2135510" cy="0"/>
              </a:xfrm>
              <a:prstGeom prst="line">
                <a:avLst/>
              </a:prstGeom>
              <a:noFill/>
              <a:ln w="25400" cap="flat" cmpd="sng" algn="ctr">
                <a:solidFill>
                  <a:srgbClr val="F4B183"/>
                </a:solidFill>
                <a:prstDash val="solid"/>
                <a:round/>
                <a:headEnd type="none" w="med" len="med"/>
                <a:tailEnd type="none" w="med" len="med"/>
              </a:ln>
              <a:effectLst/>
            </p:spPr>
          </p:cxnSp>
          <p:cxnSp>
            <p:nvCxnSpPr>
              <p:cNvPr id="101" name="Gerader Verbinder 100">
                <a:extLst>
                  <a:ext uri="{FF2B5EF4-FFF2-40B4-BE49-F238E27FC236}">
                    <a16:creationId xmlns:a16="http://schemas.microsoft.com/office/drawing/2014/main" id="{AF340962-3F48-4C21-BEDE-6DEBC4F41AD1}"/>
                  </a:ext>
                </a:extLst>
              </p:cNvPr>
              <p:cNvCxnSpPr>
                <a:cxnSpLocks/>
              </p:cNvCxnSpPr>
              <p:nvPr/>
            </p:nvCxnSpPr>
            <p:spPr bwMode="auto">
              <a:xfrm flipH="1">
                <a:off x="4049887" y="4228283"/>
                <a:ext cx="1407938" cy="0"/>
              </a:xfrm>
              <a:prstGeom prst="line">
                <a:avLst/>
              </a:prstGeom>
              <a:solidFill>
                <a:srgbClr val="3B839F"/>
              </a:solidFill>
              <a:ln w="25400" cap="flat" cmpd="sng" algn="ctr">
                <a:solidFill>
                  <a:srgbClr val="3B839F"/>
                </a:solidFill>
                <a:prstDash val="solid"/>
                <a:round/>
                <a:headEnd type="none" w="med" len="med"/>
                <a:tailEnd type="none" w="med" len="med"/>
              </a:ln>
              <a:effectLst/>
            </p:spPr>
          </p:cxnSp>
          <p:sp>
            <p:nvSpPr>
              <p:cNvPr id="102" name="Rechteck 101">
                <a:extLst>
                  <a:ext uri="{FF2B5EF4-FFF2-40B4-BE49-F238E27FC236}">
                    <a16:creationId xmlns:a16="http://schemas.microsoft.com/office/drawing/2014/main" id="{F7ECB44C-50A9-47AB-9E2E-73765C0E7763}"/>
                  </a:ext>
                </a:extLst>
              </p:cNvPr>
              <p:cNvSpPr/>
              <p:nvPr/>
            </p:nvSpPr>
            <p:spPr bwMode="auto">
              <a:xfrm>
                <a:off x="4683814" y="4174283"/>
                <a:ext cx="108000" cy="108000"/>
              </a:xfrm>
              <a:prstGeom prst="rect">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spTree>
    <p:extLst>
      <p:ext uri="{BB962C8B-B14F-4D97-AF65-F5344CB8AC3E}">
        <p14:creationId xmlns:p14="http://schemas.microsoft.com/office/powerpoint/2010/main" val="46151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11A408-310B-40EB-AA3C-071471E1E5FF}"/>
              </a:ext>
            </a:extLst>
          </p:cNvPr>
          <p:cNvSpPr>
            <a:spLocks noGrp="1"/>
          </p:cNvSpPr>
          <p:nvPr>
            <p:ph type="title"/>
          </p:nvPr>
        </p:nvSpPr>
        <p:spPr/>
        <p:txBody>
          <a:bodyPr/>
          <a:lstStyle/>
          <a:p>
            <a:r>
              <a:rPr lang="de-AT" b="1" dirty="0"/>
              <a:t>Metaanalysen zur Effizienz von Osteoporosetherapeutika</a:t>
            </a:r>
            <a:endParaRPr lang="de-DE" b="1" dirty="0"/>
          </a:p>
        </p:txBody>
      </p:sp>
      <p:sp>
        <p:nvSpPr>
          <p:cNvPr id="17" name="Text Placeholder 2">
            <a:extLst>
              <a:ext uri="{FF2B5EF4-FFF2-40B4-BE49-F238E27FC236}">
                <a16:creationId xmlns:a16="http://schemas.microsoft.com/office/drawing/2014/main" id="{2E70A74F-5CB4-45C8-B634-67617BEF8563}"/>
              </a:ext>
            </a:extLst>
          </p:cNvPr>
          <p:cNvSpPr>
            <a:spLocks noGrp="1"/>
          </p:cNvSpPr>
          <p:nvPr>
            <p:ph type="body" sz="quarter" idx="10"/>
          </p:nvPr>
        </p:nvSpPr>
        <p:spPr/>
        <p:txBody>
          <a:bodyPr/>
          <a:lstStyle/>
          <a:p>
            <a:r>
              <a:rPr lang="en-US" sz="880" dirty="0" err="1">
                <a:solidFill>
                  <a:srgbClr val="3B839F"/>
                </a:solidFill>
              </a:rPr>
              <a:t>Eastell</a:t>
            </a:r>
            <a:r>
              <a:rPr lang="en-US" sz="880" dirty="0">
                <a:solidFill>
                  <a:srgbClr val="3B839F"/>
                </a:solidFill>
              </a:rPr>
              <a:t> R et al. J Clin Endocrinol </a:t>
            </a:r>
            <a:r>
              <a:rPr lang="en-US" sz="880" dirty="0" err="1">
                <a:solidFill>
                  <a:srgbClr val="3B839F"/>
                </a:solidFill>
              </a:rPr>
              <a:t>Metab</a:t>
            </a:r>
            <a:r>
              <a:rPr lang="en-US" sz="880" dirty="0">
                <a:solidFill>
                  <a:srgbClr val="3B839F"/>
                </a:solidFill>
              </a:rPr>
              <a:t> 2019; 104 (5): 1595</a:t>
            </a:r>
            <a:r>
              <a:rPr lang="de-DE" dirty="0">
                <a:solidFill>
                  <a:srgbClr val="3B839F"/>
                </a:solidFill>
              </a:rPr>
              <a:t>–</a:t>
            </a:r>
            <a:r>
              <a:rPr lang="en-US" sz="880" dirty="0">
                <a:solidFill>
                  <a:srgbClr val="3B839F"/>
                </a:solidFill>
              </a:rPr>
              <a:t>1622. Moreno PB et al. J Clin Endocrinol </a:t>
            </a:r>
            <a:r>
              <a:rPr lang="en-US" sz="880" dirty="0" err="1">
                <a:solidFill>
                  <a:srgbClr val="3B839F"/>
                </a:solidFill>
              </a:rPr>
              <a:t>Metab</a:t>
            </a:r>
            <a:r>
              <a:rPr lang="en-US" sz="880" dirty="0">
                <a:solidFill>
                  <a:srgbClr val="3B839F"/>
                </a:solidFill>
              </a:rPr>
              <a:t> 2019; 104 (5) 1623</a:t>
            </a:r>
            <a:r>
              <a:rPr lang="de-DE" dirty="0">
                <a:solidFill>
                  <a:srgbClr val="3B839F"/>
                </a:solidFill>
              </a:rPr>
              <a:t>–</a:t>
            </a:r>
            <a:r>
              <a:rPr lang="en-US" sz="880" dirty="0">
                <a:solidFill>
                  <a:srgbClr val="3B839F"/>
                </a:solidFill>
              </a:rPr>
              <a:t>1630. Tu YK et al. Med </a:t>
            </a:r>
            <a:r>
              <a:rPr lang="en-US" sz="880" dirty="0" err="1">
                <a:solidFill>
                  <a:srgbClr val="3B839F"/>
                </a:solidFill>
              </a:rPr>
              <a:t>Decis</a:t>
            </a:r>
            <a:r>
              <a:rPr lang="en-US" sz="880" dirty="0">
                <a:solidFill>
                  <a:srgbClr val="3B839F"/>
                </a:solidFill>
              </a:rPr>
              <a:t> </a:t>
            </a:r>
            <a:r>
              <a:rPr lang="en-US" sz="880" dirty="0" err="1">
                <a:solidFill>
                  <a:srgbClr val="3B839F"/>
                </a:solidFill>
              </a:rPr>
              <a:t>Mak</a:t>
            </a:r>
            <a:r>
              <a:rPr lang="en-US" sz="880" dirty="0">
                <a:solidFill>
                  <a:srgbClr val="3B839F"/>
                </a:solidFill>
              </a:rPr>
              <a:t> 2014; 34: 911</a:t>
            </a:r>
            <a:r>
              <a:rPr lang="de-DE" dirty="0">
                <a:solidFill>
                  <a:srgbClr val="3B839F"/>
                </a:solidFill>
              </a:rPr>
              <a:t>–</a:t>
            </a:r>
            <a:r>
              <a:rPr lang="en-US" sz="880" dirty="0">
                <a:solidFill>
                  <a:srgbClr val="3B839F"/>
                </a:solidFill>
              </a:rPr>
              <a:t>918.</a:t>
            </a:r>
            <a:endParaRPr lang="de-DE" sz="880" dirty="0">
              <a:solidFill>
                <a:srgbClr val="3B839F"/>
              </a:solidFill>
            </a:endParaRPr>
          </a:p>
        </p:txBody>
      </p:sp>
      <p:sp>
        <p:nvSpPr>
          <p:cNvPr id="8" name="Textfeld 7">
            <a:extLst>
              <a:ext uri="{FF2B5EF4-FFF2-40B4-BE49-F238E27FC236}">
                <a16:creationId xmlns:a16="http://schemas.microsoft.com/office/drawing/2014/main" id="{ABEA0F81-E59B-4D22-A459-FE4D7CC58C33}"/>
              </a:ext>
            </a:extLst>
          </p:cNvPr>
          <p:cNvSpPr txBox="1"/>
          <p:nvPr/>
        </p:nvSpPr>
        <p:spPr>
          <a:xfrm>
            <a:off x="8445340" y="5648241"/>
            <a:ext cx="2457264" cy="287771"/>
          </a:xfrm>
          <a:prstGeom prst="rect">
            <a:avLst/>
          </a:prstGeom>
          <a:solidFill>
            <a:schemeClr val="bg1"/>
          </a:solidFill>
        </p:spPr>
        <p:txBody>
          <a:bodyPr wrap="square" rtlCol="0">
            <a:spAutoFit/>
          </a:bodyPr>
          <a:lstStyle/>
          <a:p>
            <a:pPr algn="l"/>
            <a:endParaRPr lang="de-DE" sz="1270" dirty="0">
              <a:latin typeface="Calibri" panose="020F0502020204030204" pitchFamily="34" charset="0"/>
              <a:cs typeface="Calibri" panose="020F0502020204030204" pitchFamily="34" charset="0"/>
            </a:endParaRPr>
          </a:p>
        </p:txBody>
      </p:sp>
      <p:sp>
        <p:nvSpPr>
          <p:cNvPr id="19" name="Textfeld 18">
            <a:extLst>
              <a:ext uri="{FF2B5EF4-FFF2-40B4-BE49-F238E27FC236}">
                <a16:creationId xmlns:a16="http://schemas.microsoft.com/office/drawing/2014/main" id="{77D2A792-BD6F-460F-8B2B-C0028264BC54}"/>
              </a:ext>
            </a:extLst>
          </p:cNvPr>
          <p:cNvSpPr txBox="1"/>
          <p:nvPr/>
        </p:nvSpPr>
        <p:spPr>
          <a:xfrm>
            <a:off x="6002919" y="5123308"/>
            <a:ext cx="3547993" cy="287771"/>
          </a:xfrm>
          <a:prstGeom prst="rect">
            <a:avLst/>
          </a:prstGeom>
          <a:solidFill>
            <a:schemeClr val="bg1"/>
          </a:solidFill>
        </p:spPr>
        <p:txBody>
          <a:bodyPr wrap="square" rtlCol="0">
            <a:spAutoFit/>
          </a:bodyPr>
          <a:lstStyle/>
          <a:p>
            <a:pPr algn="l"/>
            <a:endParaRPr lang="de-DE" sz="1270" dirty="0">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09EDA35D-2EFD-4230-87F3-FE17385245F9}"/>
              </a:ext>
            </a:extLst>
          </p:cNvPr>
          <p:cNvSpPr txBox="1"/>
          <p:nvPr/>
        </p:nvSpPr>
        <p:spPr>
          <a:xfrm>
            <a:off x="6363101" y="4200102"/>
            <a:ext cx="5252248" cy="1732782"/>
          </a:xfrm>
          <a:prstGeom prst="rect">
            <a:avLst/>
          </a:prstGeom>
          <a:solidFill>
            <a:schemeClr val="bg1"/>
          </a:solidFill>
        </p:spPr>
        <p:txBody>
          <a:bodyPr wrap="square" rtlCol="0">
            <a:spAutoFit/>
          </a:bodyPr>
          <a:lstStyle/>
          <a:p>
            <a:r>
              <a:rPr lang="de-DE" sz="1270" i="1" dirty="0">
                <a:solidFill>
                  <a:srgbClr val="515151"/>
                </a:solidFill>
                <a:cs typeface="Calibri" panose="020F0502020204030204" pitchFamily="34" charset="0"/>
              </a:rPr>
              <a:t>„Beachten Sie, dass die vorliegende Evidenz auf einer direkten Metaanalyse von 107 Studien mit Arzneimitteln bei postmenopausalen Frauen mit primärer Osteoporose basiert, bei denen die Studiendauer 3 bis 120 Monate betrug. In dieser Analyse wurde jedes Therapeutikum mit Placebo verglichen, sodass keine direkten Vergleiche zwischen Behandlungen auf der Grundlage dieser Abbildung möglich sind.“ </a:t>
            </a:r>
          </a:p>
          <a:p>
            <a:pPr>
              <a:spcBef>
                <a:spcPts val="600"/>
              </a:spcBef>
            </a:pPr>
            <a:r>
              <a:rPr lang="en-US" sz="1270" dirty="0" err="1">
                <a:solidFill>
                  <a:srgbClr val="515151"/>
                </a:solidFill>
                <a:cs typeface="Calibri" panose="020F0502020204030204" pitchFamily="34" charset="0"/>
              </a:rPr>
              <a:t>Eastell</a:t>
            </a:r>
            <a:r>
              <a:rPr lang="en-US" sz="1270" dirty="0">
                <a:solidFill>
                  <a:srgbClr val="515151"/>
                </a:solidFill>
                <a:cs typeface="Calibri" panose="020F0502020204030204" pitchFamily="34" charset="0"/>
              </a:rPr>
              <a:t> R et al. J Clin Endocrinol </a:t>
            </a:r>
            <a:r>
              <a:rPr lang="en-US" sz="1270" dirty="0" err="1">
                <a:solidFill>
                  <a:srgbClr val="515151"/>
                </a:solidFill>
                <a:cs typeface="Calibri" panose="020F0502020204030204" pitchFamily="34" charset="0"/>
              </a:rPr>
              <a:t>Metab</a:t>
            </a:r>
            <a:r>
              <a:rPr lang="en-US" sz="1270" dirty="0">
                <a:solidFill>
                  <a:srgbClr val="515151"/>
                </a:solidFill>
                <a:cs typeface="Calibri" panose="020F0502020204030204" pitchFamily="34" charset="0"/>
              </a:rPr>
              <a:t> 2019; 104 (5): 1595–1622. </a:t>
            </a:r>
            <a:endParaRPr lang="de-DE" sz="1270" dirty="0">
              <a:solidFill>
                <a:srgbClr val="515151"/>
              </a:solidFill>
              <a:cs typeface="Calibri" panose="020F0502020204030204" pitchFamily="34" charset="0"/>
            </a:endParaRPr>
          </a:p>
        </p:txBody>
      </p:sp>
      <p:grpSp>
        <p:nvGrpSpPr>
          <p:cNvPr id="129" name="Gruppieren 128">
            <a:extLst>
              <a:ext uri="{FF2B5EF4-FFF2-40B4-BE49-F238E27FC236}">
                <a16:creationId xmlns:a16="http://schemas.microsoft.com/office/drawing/2014/main" id="{1CBB6F2A-6E77-4D4A-A2AD-8E7D7CFF3BC4}"/>
              </a:ext>
            </a:extLst>
          </p:cNvPr>
          <p:cNvGrpSpPr/>
          <p:nvPr/>
        </p:nvGrpSpPr>
        <p:grpSpPr>
          <a:xfrm>
            <a:off x="599769" y="3819912"/>
            <a:ext cx="5428828" cy="2807065"/>
            <a:chOff x="599769" y="3819912"/>
            <a:chExt cx="5428828" cy="2807065"/>
          </a:xfrm>
        </p:grpSpPr>
        <p:grpSp>
          <p:nvGrpSpPr>
            <p:cNvPr id="33" name="Gruppieren 32">
              <a:extLst>
                <a:ext uri="{FF2B5EF4-FFF2-40B4-BE49-F238E27FC236}">
                  <a16:creationId xmlns:a16="http://schemas.microsoft.com/office/drawing/2014/main" id="{2B00A84A-94D7-42D9-943B-78F5DCA901FB}"/>
                </a:ext>
              </a:extLst>
            </p:cNvPr>
            <p:cNvGrpSpPr/>
            <p:nvPr/>
          </p:nvGrpSpPr>
          <p:grpSpPr>
            <a:xfrm>
              <a:off x="599769" y="3897127"/>
              <a:ext cx="5428828" cy="2729850"/>
              <a:chOff x="620789" y="3802537"/>
              <a:chExt cx="5428828" cy="2729850"/>
            </a:xfrm>
          </p:grpSpPr>
          <p:graphicFrame>
            <p:nvGraphicFramePr>
              <p:cNvPr id="127" name="Diagramm 126">
                <a:extLst>
                  <a:ext uri="{FF2B5EF4-FFF2-40B4-BE49-F238E27FC236}">
                    <a16:creationId xmlns:a16="http://schemas.microsoft.com/office/drawing/2014/main" id="{96A45EC1-37EA-4821-9A55-6E84BFEF8D69}"/>
                  </a:ext>
                </a:extLst>
              </p:cNvPr>
              <p:cNvGraphicFramePr/>
              <p:nvPr>
                <p:extLst>
                  <p:ext uri="{D42A27DB-BD31-4B8C-83A1-F6EECF244321}">
                    <p14:modId xmlns:p14="http://schemas.microsoft.com/office/powerpoint/2010/main" val="4083382492"/>
                  </p:ext>
                </p:extLst>
              </p:nvPr>
            </p:nvGraphicFramePr>
            <p:xfrm>
              <a:off x="620789" y="3802537"/>
              <a:ext cx="5428828" cy="2729850"/>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uppieren 29">
                <a:extLst>
                  <a:ext uri="{FF2B5EF4-FFF2-40B4-BE49-F238E27FC236}">
                    <a16:creationId xmlns:a16="http://schemas.microsoft.com/office/drawing/2014/main" id="{8BB6FC6E-D4FD-4CFB-B7C2-9DEA8085D3FF}"/>
                  </a:ext>
                </a:extLst>
              </p:cNvPr>
              <p:cNvGrpSpPr/>
              <p:nvPr/>
            </p:nvGrpSpPr>
            <p:grpSpPr>
              <a:xfrm>
                <a:off x="2777044" y="4050096"/>
                <a:ext cx="2902846" cy="2088896"/>
                <a:chOff x="2777044" y="4050096"/>
                <a:chExt cx="2902846" cy="2088896"/>
              </a:xfrm>
            </p:grpSpPr>
            <p:grpSp>
              <p:nvGrpSpPr>
                <p:cNvPr id="2" name="Gruppieren 1">
                  <a:extLst>
                    <a:ext uri="{FF2B5EF4-FFF2-40B4-BE49-F238E27FC236}">
                      <a16:creationId xmlns:a16="http://schemas.microsoft.com/office/drawing/2014/main" id="{FD3A1A22-1FBD-46A4-8226-6274B7E5E76F}"/>
                    </a:ext>
                  </a:extLst>
                </p:cNvPr>
                <p:cNvGrpSpPr/>
                <p:nvPr/>
              </p:nvGrpSpPr>
              <p:grpSpPr>
                <a:xfrm>
                  <a:off x="4027375" y="6048098"/>
                  <a:ext cx="472841" cy="90894"/>
                  <a:chOff x="4027375" y="6048098"/>
                  <a:chExt cx="472841" cy="90894"/>
                </a:xfrm>
              </p:grpSpPr>
              <p:grpSp>
                <p:nvGrpSpPr>
                  <p:cNvPr id="225" name="Gruppieren 224">
                    <a:extLst>
                      <a:ext uri="{FF2B5EF4-FFF2-40B4-BE49-F238E27FC236}">
                        <a16:creationId xmlns:a16="http://schemas.microsoft.com/office/drawing/2014/main" id="{E8AE0ADB-9E49-4027-A29E-D7D4708FC455}"/>
                      </a:ext>
                    </a:extLst>
                  </p:cNvPr>
                  <p:cNvGrpSpPr/>
                  <p:nvPr/>
                </p:nvGrpSpPr>
                <p:grpSpPr>
                  <a:xfrm>
                    <a:off x="4027375" y="6048098"/>
                    <a:ext cx="472841" cy="90894"/>
                    <a:chOff x="2703206" y="3730316"/>
                    <a:chExt cx="443565" cy="90894"/>
                  </a:xfrm>
                </p:grpSpPr>
                <p:cxnSp>
                  <p:nvCxnSpPr>
                    <p:cNvPr id="227" name="Gerader Verbinder 226">
                      <a:extLst>
                        <a:ext uri="{FF2B5EF4-FFF2-40B4-BE49-F238E27FC236}">
                          <a16:creationId xmlns:a16="http://schemas.microsoft.com/office/drawing/2014/main" id="{DF8FB4D8-C446-4BC6-A3DF-608513DBB261}"/>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28" name="Gerader Verbinder 227">
                      <a:extLst>
                        <a:ext uri="{FF2B5EF4-FFF2-40B4-BE49-F238E27FC236}">
                          <a16:creationId xmlns:a16="http://schemas.microsoft.com/office/drawing/2014/main" id="{453A693D-FD92-4083-9696-040E966FC9D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29" name="Gerader Verbinder 228">
                      <a:extLst>
                        <a:ext uri="{FF2B5EF4-FFF2-40B4-BE49-F238E27FC236}">
                          <a16:creationId xmlns:a16="http://schemas.microsoft.com/office/drawing/2014/main" id="{5D91E386-A8B8-4BFA-935D-A5B36DBDED80}"/>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26" name="Ellipse 225">
                    <a:extLst>
                      <a:ext uri="{FF2B5EF4-FFF2-40B4-BE49-F238E27FC236}">
                        <a16:creationId xmlns:a16="http://schemas.microsoft.com/office/drawing/2014/main" id="{82318B14-DC2D-4AD9-B9C9-A8FC46EC7E21}"/>
                      </a:ext>
                    </a:extLst>
                  </p:cNvPr>
                  <p:cNvSpPr/>
                  <p:nvPr/>
                </p:nvSpPr>
                <p:spPr bwMode="auto">
                  <a:xfrm>
                    <a:off x="4210852" y="605173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4" name="Gruppieren 3">
                  <a:extLst>
                    <a:ext uri="{FF2B5EF4-FFF2-40B4-BE49-F238E27FC236}">
                      <a16:creationId xmlns:a16="http://schemas.microsoft.com/office/drawing/2014/main" id="{E38F7F8E-4512-4F96-84A4-5569A0091D20}"/>
                    </a:ext>
                  </a:extLst>
                </p:cNvPr>
                <p:cNvGrpSpPr/>
                <p:nvPr/>
              </p:nvGrpSpPr>
              <p:grpSpPr>
                <a:xfrm>
                  <a:off x="3981027" y="5905378"/>
                  <a:ext cx="428687" cy="90894"/>
                  <a:chOff x="3981027" y="5905378"/>
                  <a:chExt cx="428687" cy="90894"/>
                </a:xfrm>
              </p:grpSpPr>
              <p:grpSp>
                <p:nvGrpSpPr>
                  <p:cNvPr id="220" name="Gruppieren 219">
                    <a:extLst>
                      <a:ext uri="{FF2B5EF4-FFF2-40B4-BE49-F238E27FC236}">
                        <a16:creationId xmlns:a16="http://schemas.microsoft.com/office/drawing/2014/main" id="{CD19807A-7EF5-4819-8BD7-413C821E0A06}"/>
                      </a:ext>
                    </a:extLst>
                  </p:cNvPr>
                  <p:cNvGrpSpPr/>
                  <p:nvPr/>
                </p:nvGrpSpPr>
                <p:grpSpPr>
                  <a:xfrm>
                    <a:off x="3981027" y="5905378"/>
                    <a:ext cx="428687" cy="90894"/>
                    <a:chOff x="2703206" y="3730316"/>
                    <a:chExt cx="443565" cy="90894"/>
                  </a:xfrm>
                </p:grpSpPr>
                <p:cxnSp>
                  <p:nvCxnSpPr>
                    <p:cNvPr id="222" name="Gerader Verbinder 221">
                      <a:extLst>
                        <a:ext uri="{FF2B5EF4-FFF2-40B4-BE49-F238E27FC236}">
                          <a16:creationId xmlns:a16="http://schemas.microsoft.com/office/drawing/2014/main" id="{6AC2596E-A8A3-49B2-8B63-9C9B49F9F3E5}"/>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23" name="Gerader Verbinder 222">
                      <a:extLst>
                        <a:ext uri="{FF2B5EF4-FFF2-40B4-BE49-F238E27FC236}">
                          <a16:creationId xmlns:a16="http://schemas.microsoft.com/office/drawing/2014/main" id="{58F32779-EBB3-479A-8AA7-B195F4BE509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24" name="Gerader Verbinder 223">
                      <a:extLst>
                        <a:ext uri="{FF2B5EF4-FFF2-40B4-BE49-F238E27FC236}">
                          <a16:creationId xmlns:a16="http://schemas.microsoft.com/office/drawing/2014/main" id="{9EE77E0A-3414-4066-9201-2BE53BB59911}"/>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21" name="Ellipse 220">
                    <a:extLst>
                      <a:ext uri="{FF2B5EF4-FFF2-40B4-BE49-F238E27FC236}">
                        <a16:creationId xmlns:a16="http://schemas.microsoft.com/office/drawing/2014/main" id="{F7C2C0F8-BB13-4B27-AD69-9A9260C308D9}"/>
                      </a:ext>
                    </a:extLst>
                  </p:cNvPr>
                  <p:cNvSpPr/>
                  <p:nvPr/>
                </p:nvSpPr>
                <p:spPr bwMode="auto">
                  <a:xfrm>
                    <a:off x="4138194" y="590719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7" name="Gruppieren 6">
                  <a:extLst>
                    <a:ext uri="{FF2B5EF4-FFF2-40B4-BE49-F238E27FC236}">
                      <a16:creationId xmlns:a16="http://schemas.microsoft.com/office/drawing/2014/main" id="{5A8D5E8B-CBFF-4EFE-B620-DF2AEE52DFD6}"/>
                    </a:ext>
                  </a:extLst>
                </p:cNvPr>
                <p:cNvGrpSpPr/>
                <p:nvPr/>
              </p:nvGrpSpPr>
              <p:grpSpPr>
                <a:xfrm>
                  <a:off x="4322084" y="5762664"/>
                  <a:ext cx="1357806" cy="90894"/>
                  <a:chOff x="4322084" y="5762664"/>
                  <a:chExt cx="1357806" cy="90894"/>
                </a:xfrm>
              </p:grpSpPr>
              <p:grpSp>
                <p:nvGrpSpPr>
                  <p:cNvPr id="215" name="Gruppieren 214">
                    <a:extLst>
                      <a:ext uri="{FF2B5EF4-FFF2-40B4-BE49-F238E27FC236}">
                        <a16:creationId xmlns:a16="http://schemas.microsoft.com/office/drawing/2014/main" id="{F1E8656F-5CC5-43F9-9AD5-9682479295D9}"/>
                      </a:ext>
                    </a:extLst>
                  </p:cNvPr>
                  <p:cNvGrpSpPr/>
                  <p:nvPr/>
                </p:nvGrpSpPr>
                <p:grpSpPr>
                  <a:xfrm>
                    <a:off x="4322084" y="5762664"/>
                    <a:ext cx="1357806" cy="90894"/>
                    <a:chOff x="2703206" y="3730316"/>
                    <a:chExt cx="443565" cy="90894"/>
                  </a:xfrm>
                </p:grpSpPr>
                <p:cxnSp>
                  <p:nvCxnSpPr>
                    <p:cNvPr id="217" name="Gerader Verbinder 216">
                      <a:extLst>
                        <a:ext uri="{FF2B5EF4-FFF2-40B4-BE49-F238E27FC236}">
                          <a16:creationId xmlns:a16="http://schemas.microsoft.com/office/drawing/2014/main" id="{F0FED0B7-10A3-4FD5-B8E8-5A9A78BBED43}"/>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18" name="Gerader Verbinder 217">
                      <a:extLst>
                        <a:ext uri="{FF2B5EF4-FFF2-40B4-BE49-F238E27FC236}">
                          <a16:creationId xmlns:a16="http://schemas.microsoft.com/office/drawing/2014/main" id="{3D446FB9-271D-4ED8-870A-A6EEBC940B34}"/>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19" name="Gerader Verbinder 218">
                      <a:extLst>
                        <a:ext uri="{FF2B5EF4-FFF2-40B4-BE49-F238E27FC236}">
                          <a16:creationId xmlns:a16="http://schemas.microsoft.com/office/drawing/2014/main" id="{305D9B14-97AC-4839-A7AF-26A21249DC20}"/>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16" name="Ellipse 215">
                    <a:extLst>
                      <a:ext uri="{FF2B5EF4-FFF2-40B4-BE49-F238E27FC236}">
                        <a16:creationId xmlns:a16="http://schemas.microsoft.com/office/drawing/2014/main" id="{948EAFE6-532B-4C6A-8B90-A0C852E1F99E}"/>
                      </a:ext>
                    </a:extLst>
                  </p:cNvPr>
                  <p:cNvSpPr/>
                  <p:nvPr/>
                </p:nvSpPr>
                <p:spPr bwMode="auto">
                  <a:xfrm>
                    <a:off x="4867225" y="576448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9" name="Gruppieren 8">
                  <a:extLst>
                    <a:ext uri="{FF2B5EF4-FFF2-40B4-BE49-F238E27FC236}">
                      <a16:creationId xmlns:a16="http://schemas.microsoft.com/office/drawing/2014/main" id="{A2124CB0-4F82-4370-AB04-2123B71DBD42}"/>
                    </a:ext>
                  </a:extLst>
                </p:cNvPr>
                <p:cNvGrpSpPr/>
                <p:nvPr/>
              </p:nvGrpSpPr>
              <p:grpSpPr>
                <a:xfrm>
                  <a:off x="3746293" y="5619950"/>
                  <a:ext cx="1095652" cy="90894"/>
                  <a:chOff x="3746293" y="5619950"/>
                  <a:chExt cx="1095652" cy="90894"/>
                </a:xfrm>
              </p:grpSpPr>
              <p:grpSp>
                <p:nvGrpSpPr>
                  <p:cNvPr id="210" name="Gruppieren 209">
                    <a:extLst>
                      <a:ext uri="{FF2B5EF4-FFF2-40B4-BE49-F238E27FC236}">
                        <a16:creationId xmlns:a16="http://schemas.microsoft.com/office/drawing/2014/main" id="{26874F8A-7B89-43CE-992F-F20E78E599A4}"/>
                      </a:ext>
                    </a:extLst>
                  </p:cNvPr>
                  <p:cNvGrpSpPr/>
                  <p:nvPr/>
                </p:nvGrpSpPr>
                <p:grpSpPr>
                  <a:xfrm>
                    <a:off x="3746293" y="5619950"/>
                    <a:ext cx="1095652" cy="90894"/>
                    <a:chOff x="2703206" y="3730316"/>
                    <a:chExt cx="443565" cy="90894"/>
                  </a:xfrm>
                </p:grpSpPr>
                <p:cxnSp>
                  <p:nvCxnSpPr>
                    <p:cNvPr id="212" name="Gerader Verbinder 211">
                      <a:extLst>
                        <a:ext uri="{FF2B5EF4-FFF2-40B4-BE49-F238E27FC236}">
                          <a16:creationId xmlns:a16="http://schemas.microsoft.com/office/drawing/2014/main" id="{A6B9AA11-F282-4EC3-AFD2-1FEF5B8C6479}"/>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13" name="Gerader Verbinder 212">
                      <a:extLst>
                        <a:ext uri="{FF2B5EF4-FFF2-40B4-BE49-F238E27FC236}">
                          <a16:creationId xmlns:a16="http://schemas.microsoft.com/office/drawing/2014/main" id="{F41140A1-9614-4F6E-8BE6-2C35BF31F9ED}"/>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14" name="Gerader Verbinder 213">
                      <a:extLst>
                        <a:ext uri="{FF2B5EF4-FFF2-40B4-BE49-F238E27FC236}">
                          <a16:creationId xmlns:a16="http://schemas.microsoft.com/office/drawing/2014/main" id="{40A48B11-4D92-407F-9391-3753FF78BDA9}"/>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11" name="Ellipse 210">
                    <a:extLst>
                      <a:ext uri="{FF2B5EF4-FFF2-40B4-BE49-F238E27FC236}">
                        <a16:creationId xmlns:a16="http://schemas.microsoft.com/office/drawing/2014/main" id="{E49E7FAD-5C93-493C-B963-FE91583C20DB}"/>
                      </a:ext>
                    </a:extLst>
                  </p:cNvPr>
                  <p:cNvSpPr/>
                  <p:nvPr/>
                </p:nvSpPr>
                <p:spPr bwMode="auto">
                  <a:xfrm>
                    <a:off x="4180173" y="562176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 name="Gruppieren 10">
                  <a:extLst>
                    <a:ext uri="{FF2B5EF4-FFF2-40B4-BE49-F238E27FC236}">
                      <a16:creationId xmlns:a16="http://schemas.microsoft.com/office/drawing/2014/main" id="{DFF7BCF1-996A-4FFA-8F6E-F4F84DEB0009}"/>
                    </a:ext>
                  </a:extLst>
                </p:cNvPr>
                <p:cNvGrpSpPr/>
                <p:nvPr/>
              </p:nvGrpSpPr>
              <p:grpSpPr>
                <a:xfrm>
                  <a:off x="3927396" y="5477230"/>
                  <a:ext cx="611854" cy="90900"/>
                  <a:chOff x="3927396" y="5477230"/>
                  <a:chExt cx="611854" cy="90900"/>
                </a:xfrm>
              </p:grpSpPr>
              <p:grpSp>
                <p:nvGrpSpPr>
                  <p:cNvPr id="205" name="Gruppieren 204">
                    <a:extLst>
                      <a:ext uri="{FF2B5EF4-FFF2-40B4-BE49-F238E27FC236}">
                        <a16:creationId xmlns:a16="http://schemas.microsoft.com/office/drawing/2014/main" id="{70B73924-9895-443F-AB31-EA56346C3304}"/>
                      </a:ext>
                    </a:extLst>
                  </p:cNvPr>
                  <p:cNvGrpSpPr/>
                  <p:nvPr/>
                </p:nvGrpSpPr>
                <p:grpSpPr>
                  <a:xfrm>
                    <a:off x="3927396" y="5477236"/>
                    <a:ext cx="611854" cy="90894"/>
                    <a:chOff x="2703206" y="3730316"/>
                    <a:chExt cx="443565" cy="90894"/>
                  </a:xfrm>
                </p:grpSpPr>
                <p:cxnSp>
                  <p:nvCxnSpPr>
                    <p:cNvPr id="207" name="Gerader Verbinder 206">
                      <a:extLst>
                        <a:ext uri="{FF2B5EF4-FFF2-40B4-BE49-F238E27FC236}">
                          <a16:creationId xmlns:a16="http://schemas.microsoft.com/office/drawing/2014/main" id="{F42560C3-23BD-4BD3-9AAC-E8F975CCE31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08" name="Gerader Verbinder 207">
                      <a:extLst>
                        <a:ext uri="{FF2B5EF4-FFF2-40B4-BE49-F238E27FC236}">
                          <a16:creationId xmlns:a16="http://schemas.microsoft.com/office/drawing/2014/main" id="{984E0921-D0CD-4559-B8AA-1419B5FD61E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09" name="Gerader Verbinder 208">
                      <a:extLst>
                        <a:ext uri="{FF2B5EF4-FFF2-40B4-BE49-F238E27FC236}">
                          <a16:creationId xmlns:a16="http://schemas.microsoft.com/office/drawing/2014/main" id="{A1508854-E86D-4087-8976-AF27AFBBAB22}"/>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06" name="Ellipse 205">
                    <a:extLst>
                      <a:ext uri="{FF2B5EF4-FFF2-40B4-BE49-F238E27FC236}">
                        <a16:creationId xmlns:a16="http://schemas.microsoft.com/office/drawing/2014/main" id="{A564CB79-A781-4CC6-B997-474C340CDE9C}"/>
                      </a:ext>
                    </a:extLst>
                  </p:cNvPr>
                  <p:cNvSpPr/>
                  <p:nvPr/>
                </p:nvSpPr>
                <p:spPr bwMode="auto">
                  <a:xfrm>
                    <a:off x="4169041" y="547723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 name="Gruppieren 11">
                  <a:extLst>
                    <a:ext uri="{FF2B5EF4-FFF2-40B4-BE49-F238E27FC236}">
                      <a16:creationId xmlns:a16="http://schemas.microsoft.com/office/drawing/2014/main" id="{FE3C9E21-E538-4B40-9CA9-77B2421A59F2}"/>
                    </a:ext>
                  </a:extLst>
                </p:cNvPr>
                <p:cNvGrpSpPr/>
                <p:nvPr/>
              </p:nvGrpSpPr>
              <p:grpSpPr>
                <a:xfrm>
                  <a:off x="3311545" y="5334522"/>
                  <a:ext cx="989673" cy="90894"/>
                  <a:chOff x="3311545" y="5334522"/>
                  <a:chExt cx="989673" cy="90894"/>
                </a:xfrm>
              </p:grpSpPr>
              <p:grpSp>
                <p:nvGrpSpPr>
                  <p:cNvPr id="200" name="Gruppieren 199">
                    <a:extLst>
                      <a:ext uri="{FF2B5EF4-FFF2-40B4-BE49-F238E27FC236}">
                        <a16:creationId xmlns:a16="http://schemas.microsoft.com/office/drawing/2014/main" id="{F3FB8D69-1012-4CF7-BBE1-ADA3BAEE0168}"/>
                      </a:ext>
                    </a:extLst>
                  </p:cNvPr>
                  <p:cNvGrpSpPr/>
                  <p:nvPr/>
                </p:nvGrpSpPr>
                <p:grpSpPr>
                  <a:xfrm>
                    <a:off x="3311545" y="5334522"/>
                    <a:ext cx="989673" cy="90894"/>
                    <a:chOff x="2703206" y="3730316"/>
                    <a:chExt cx="443565" cy="90894"/>
                  </a:xfrm>
                </p:grpSpPr>
                <p:cxnSp>
                  <p:nvCxnSpPr>
                    <p:cNvPr id="202" name="Gerader Verbinder 201">
                      <a:extLst>
                        <a:ext uri="{FF2B5EF4-FFF2-40B4-BE49-F238E27FC236}">
                          <a16:creationId xmlns:a16="http://schemas.microsoft.com/office/drawing/2014/main" id="{41B57917-5D74-4C35-8F58-0449F26D614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03" name="Gerader Verbinder 202">
                      <a:extLst>
                        <a:ext uri="{FF2B5EF4-FFF2-40B4-BE49-F238E27FC236}">
                          <a16:creationId xmlns:a16="http://schemas.microsoft.com/office/drawing/2014/main" id="{69954DD1-FC54-4087-AEC4-3BE727B80E76}"/>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04" name="Gerader Verbinder 203">
                      <a:extLst>
                        <a:ext uri="{FF2B5EF4-FFF2-40B4-BE49-F238E27FC236}">
                          <a16:creationId xmlns:a16="http://schemas.microsoft.com/office/drawing/2014/main" id="{AAA0EBAC-418A-432E-A88D-38896BEAFBA7}"/>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01" name="Ellipse 200">
                    <a:extLst>
                      <a:ext uri="{FF2B5EF4-FFF2-40B4-BE49-F238E27FC236}">
                        <a16:creationId xmlns:a16="http://schemas.microsoft.com/office/drawing/2014/main" id="{09FAFB23-FD0E-4673-9174-3EB9C362C4CA}"/>
                      </a:ext>
                    </a:extLst>
                  </p:cNvPr>
                  <p:cNvSpPr/>
                  <p:nvPr/>
                </p:nvSpPr>
                <p:spPr bwMode="auto">
                  <a:xfrm>
                    <a:off x="3683178" y="533634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3" name="Gruppieren 12">
                  <a:extLst>
                    <a:ext uri="{FF2B5EF4-FFF2-40B4-BE49-F238E27FC236}">
                      <a16:creationId xmlns:a16="http://schemas.microsoft.com/office/drawing/2014/main" id="{0F9ABEA6-E3DA-447C-91B3-14C47CA5FD20}"/>
                    </a:ext>
                  </a:extLst>
                </p:cNvPr>
                <p:cNvGrpSpPr/>
                <p:nvPr/>
              </p:nvGrpSpPr>
              <p:grpSpPr>
                <a:xfrm>
                  <a:off x="2997727" y="5191808"/>
                  <a:ext cx="1574272" cy="90894"/>
                  <a:chOff x="2997727" y="5191808"/>
                  <a:chExt cx="1574272" cy="90894"/>
                </a:xfrm>
              </p:grpSpPr>
              <p:grpSp>
                <p:nvGrpSpPr>
                  <p:cNvPr id="195" name="Gruppieren 194">
                    <a:extLst>
                      <a:ext uri="{FF2B5EF4-FFF2-40B4-BE49-F238E27FC236}">
                        <a16:creationId xmlns:a16="http://schemas.microsoft.com/office/drawing/2014/main" id="{A6D1ED07-5A97-434F-AB5E-586B97C2D27D}"/>
                      </a:ext>
                    </a:extLst>
                  </p:cNvPr>
                  <p:cNvGrpSpPr/>
                  <p:nvPr/>
                </p:nvGrpSpPr>
                <p:grpSpPr>
                  <a:xfrm>
                    <a:off x="2997727" y="5191808"/>
                    <a:ext cx="1574272" cy="90894"/>
                    <a:chOff x="2703206" y="3730316"/>
                    <a:chExt cx="443565" cy="90894"/>
                  </a:xfrm>
                </p:grpSpPr>
                <p:cxnSp>
                  <p:nvCxnSpPr>
                    <p:cNvPr id="197" name="Gerader Verbinder 196">
                      <a:extLst>
                        <a:ext uri="{FF2B5EF4-FFF2-40B4-BE49-F238E27FC236}">
                          <a16:creationId xmlns:a16="http://schemas.microsoft.com/office/drawing/2014/main" id="{A13D3EE8-33EF-45F6-8B65-D5A3F40041F0}"/>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98" name="Gerader Verbinder 197">
                      <a:extLst>
                        <a:ext uri="{FF2B5EF4-FFF2-40B4-BE49-F238E27FC236}">
                          <a16:creationId xmlns:a16="http://schemas.microsoft.com/office/drawing/2014/main" id="{938A3495-75C1-4DB5-AFD3-4A8587266F88}"/>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99" name="Gerader Verbinder 198">
                      <a:extLst>
                        <a:ext uri="{FF2B5EF4-FFF2-40B4-BE49-F238E27FC236}">
                          <a16:creationId xmlns:a16="http://schemas.microsoft.com/office/drawing/2014/main" id="{8D69E95D-082C-4E2C-8EC2-D72E23176BF9}"/>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96" name="Ellipse 195">
                    <a:extLst>
                      <a:ext uri="{FF2B5EF4-FFF2-40B4-BE49-F238E27FC236}">
                        <a16:creationId xmlns:a16="http://schemas.microsoft.com/office/drawing/2014/main" id="{8AEFC371-90DC-4978-BF29-C2A6822FCFD0}"/>
                      </a:ext>
                    </a:extLst>
                  </p:cNvPr>
                  <p:cNvSpPr/>
                  <p:nvPr/>
                </p:nvSpPr>
                <p:spPr bwMode="auto">
                  <a:xfrm>
                    <a:off x="3512652" y="519362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4" name="Gruppieren 13">
                  <a:extLst>
                    <a:ext uri="{FF2B5EF4-FFF2-40B4-BE49-F238E27FC236}">
                      <a16:creationId xmlns:a16="http://schemas.microsoft.com/office/drawing/2014/main" id="{A4B3387B-F39E-40A1-86A8-5390EA6B196C}"/>
                    </a:ext>
                  </a:extLst>
                </p:cNvPr>
                <p:cNvGrpSpPr/>
                <p:nvPr/>
              </p:nvGrpSpPr>
              <p:grpSpPr>
                <a:xfrm>
                  <a:off x="4333866" y="5049094"/>
                  <a:ext cx="403533" cy="90894"/>
                  <a:chOff x="4333866" y="5049094"/>
                  <a:chExt cx="403533" cy="90894"/>
                </a:xfrm>
              </p:grpSpPr>
              <p:grpSp>
                <p:nvGrpSpPr>
                  <p:cNvPr id="190" name="Gruppieren 189">
                    <a:extLst>
                      <a:ext uri="{FF2B5EF4-FFF2-40B4-BE49-F238E27FC236}">
                        <a16:creationId xmlns:a16="http://schemas.microsoft.com/office/drawing/2014/main" id="{E6428092-0DE5-4BE2-8A18-5E64ACFD0147}"/>
                      </a:ext>
                    </a:extLst>
                  </p:cNvPr>
                  <p:cNvGrpSpPr/>
                  <p:nvPr/>
                </p:nvGrpSpPr>
                <p:grpSpPr>
                  <a:xfrm>
                    <a:off x="4333866" y="5049094"/>
                    <a:ext cx="403533" cy="90894"/>
                    <a:chOff x="2703206" y="3730316"/>
                    <a:chExt cx="443565" cy="90894"/>
                  </a:xfrm>
                </p:grpSpPr>
                <p:cxnSp>
                  <p:nvCxnSpPr>
                    <p:cNvPr id="192" name="Gerader Verbinder 191">
                      <a:extLst>
                        <a:ext uri="{FF2B5EF4-FFF2-40B4-BE49-F238E27FC236}">
                          <a16:creationId xmlns:a16="http://schemas.microsoft.com/office/drawing/2014/main" id="{D0623498-CA8F-48B2-B995-B58B22FBC9EC}"/>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93" name="Gerader Verbinder 192">
                      <a:extLst>
                        <a:ext uri="{FF2B5EF4-FFF2-40B4-BE49-F238E27FC236}">
                          <a16:creationId xmlns:a16="http://schemas.microsoft.com/office/drawing/2014/main" id="{10611918-3E87-460E-9C3E-91F74A758419}"/>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94" name="Gerader Verbinder 193">
                      <a:extLst>
                        <a:ext uri="{FF2B5EF4-FFF2-40B4-BE49-F238E27FC236}">
                          <a16:creationId xmlns:a16="http://schemas.microsoft.com/office/drawing/2014/main" id="{085A3A8A-29AB-449F-926B-818CD31128A7}"/>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91" name="Ellipse 190">
                    <a:extLst>
                      <a:ext uri="{FF2B5EF4-FFF2-40B4-BE49-F238E27FC236}">
                        <a16:creationId xmlns:a16="http://schemas.microsoft.com/office/drawing/2014/main" id="{5C0DB02E-66F0-475F-AE38-364755F71F50}"/>
                      </a:ext>
                    </a:extLst>
                  </p:cNvPr>
                  <p:cNvSpPr/>
                  <p:nvPr/>
                </p:nvSpPr>
                <p:spPr bwMode="auto">
                  <a:xfrm>
                    <a:off x="4475532" y="505091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5" name="Gruppieren 14">
                  <a:extLst>
                    <a:ext uri="{FF2B5EF4-FFF2-40B4-BE49-F238E27FC236}">
                      <a16:creationId xmlns:a16="http://schemas.microsoft.com/office/drawing/2014/main" id="{EE9AE7F8-DF86-4EEC-8E3C-0DAD337F7EB4}"/>
                    </a:ext>
                  </a:extLst>
                </p:cNvPr>
                <p:cNvGrpSpPr/>
                <p:nvPr/>
              </p:nvGrpSpPr>
              <p:grpSpPr>
                <a:xfrm>
                  <a:off x="3940454" y="4906380"/>
                  <a:ext cx="1013845" cy="90894"/>
                  <a:chOff x="3940454" y="4906380"/>
                  <a:chExt cx="1013845" cy="90894"/>
                </a:xfrm>
              </p:grpSpPr>
              <p:grpSp>
                <p:nvGrpSpPr>
                  <p:cNvPr id="185" name="Gruppieren 184">
                    <a:extLst>
                      <a:ext uri="{FF2B5EF4-FFF2-40B4-BE49-F238E27FC236}">
                        <a16:creationId xmlns:a16="http://schemas.microsoft.com/office/drawing/2014/main" id="{71F65E44-BC19-4A57-9007-4F23B631F9B9}"/>
                      </a:ext>
                    </a:extLst>
                  </p:cNvPr>
                  <p:cNvGrpSpPr/>
                  <p:nvPr/>
                </p:nvGrpSpPr>
                <p:grpSpPr>
                  <a:xfrm>
                    <a:off x="3940454" y="4906380"/>
                    <a:ext cx="1013845" cy="90894"/>
                    <a:chOff x="2703206" y="3730316"/>
                    <a:chExt cx="443565" cy="90894"/>
                  </a:xfrm>
                </p:grpSpPr>
                <p:cxnSp>
                  <p:nvCxnSpPr>
                    <p:cNvPr id="187" name="Gerader Verbinder 186">
                      <a:extLst>
                        <a:ext uri="{FF2B5EF4-FFF2-40B4-BE49-F238E27FC236}">
                          <a16:creationId xmlns:a16="http://schemas.microsoft.com/office/drawing/2014/main" id="{09CDC8FC-712C-434C-9115-C4BCD4F72FCA}"/>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88" name="Gerader Verbinder 187">
                      <a:extLst>
                        <a:ext uri="{FF2B5EF4-FFF2-40B4-BE49-F238E27FC236}">
                          <a16:creationId xmlns:a16="http://schemas.microsoft.com/office/drawing/2014/main" id="{1DBA5B2C-0F57-4F41-9E40-61CCB6CE271A}"/>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89" name="Gerader Verbinder 188">
                      <a:extLst>
                        <a:ext uri="{FF2B5EF4-FFF2-40B4-BE49-F238E27FC236}">
                          <a16:creationId xmlns:a16="http://schemas.microsoft.com/office/drawing/2014/main" id="{7ED2874A-BD64-4B13-994C-2297D2C565D4}"/>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86" name="Ellipse 185">
                    <a:extLst>
                      <a:ext uri="{FF2B5EF4-FFF2-40B4-BE49-F238E27FC236}">
                        <a16:creationId xmlns:a16="http://schemas.microsoft.com/office/drawing/2014/main" id="{ED8C3FAA-3D34-4119-BAF2-B8EF83A62838}"/>
                      </a:ext>
                    </a:extLst>
                  </p:cNvPr>
                  <p:cNvSpPr/>
                  <p:nvPr/>
                </p:nvSpPr>
                <p:spPr bwMode="auto">
                  <a:xfrm>
                    <a:off x="4363754" y="490819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6" name="Gruppieren 15">
                  <a:extLst>
                    <a:ext uri="{FF2B5EF4-FFF2-40B4-BE49-F238E27FC236}">
                      <a16:creationId xmlns:a16="http://schemas.microsoft.com/office/drawing/2014/main" id="{EDC1124D-9C76-4F76-9467-9809399DE45C}"/>
                    </a:ext>
                  </a:extLst>
                </p:cNvPr>
                <p:cNvGrpSpPr/>
                <p:nvPr/>
              </p:nvGrpSpPr>
              <p:grpSpPr>
                <a:xfrm>
                  <a:off x="3940455" y="4763666"/>
                  <a:ext cx="487970" cy="90894"/>
                  <a:chOff x="3940455" y="4763666"/>
                  <a:chExt cx="487970" cy="90894"/>
                </a:xfrm>
              </p:grpSpPr>
              <p:grpSp>
                <p:nvGrpSpPr>
                  <p:cNvPr id="180" name="Gruppieren 179">
                    <a:extLst>
                      <a:ext uri="{FF2B5EF4-FFF2-40B4-BE49-F238E27FC236}">
                        <a16:creationId xmlns:a16="http://schemas.microsoft.com/office/drawing/2014/main" id="{30FCAB69-3BA5-4915-9933-886F79C09DC2}"/>
                      </a:ext>
                    </a:extLst>
                  </p:cNvPr>
                  <p:cNvGrpSpPr/>
                  <p:nvPr/>
                </p:nvGrpSpPr>
                <p:grpSpPr>
                  <a:xfrm>
                    <a:off x="3940455" y="4763666"/>
                    <a:ext cx="487970" cy="90894"/>
                    <a:chOff x="2703206" y="3730316"/>
                    <a:chExt cx="443565" cy="90894"/>
                  </a:xfrm>
                </p:grpSpPr>
                <p:cxnSp>
                  <p:nvCxnSpPr>
                    <p:cNvPr id="182" name="Gerader Verbinder 181">
                      <a:extLst>
                        <a:ext uri="{FF2B5EF4-FFF2-40B4-BE49-F238E27FC236}">
                          <a16:creationId xmlns:a16="http://schemas.microsoft.com/office/drawing/2014/main" id="{C2D5236C-A2C9-4CFA-846D-0B82EAD19B81}"/>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83" name="Gerader Verbinder 182">
                      <a:extLst>
                        <a:ext uri="{FF2B5EF4-FFF2-40B4-BE49-F238E27FC236}">
                          <a16:creationId xmlns:a16="http://schemas.microsoft.com/office/drawing/2014/main" id="{775A2447-DAF7-49F0-9333-A39BA110D329}"/>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84" name="Gerader Verbinder 183">
                      <a:extLst>
                        <a:ext uri="{FF2B5EF4-FFF2-40B4-BE49-F238E27FC236}">
                          <a16:creationId xmlns:a16="http://schemas.microsoft.com/office/drawing/2014/main" id="{6006B6DD-2885-49ED-8526-366405A4834F}"/>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81" name="Ellipse 180">
                    <a:extLst>
                      <a:ext uri="{FF2B5EF4-FFF2-40B4-BE49-F238E27FC236}">
                        <a16:creationId xmlns:a16="http://schemas.microsoft.com/office/drawing/2014/main" id="{D6585CF9-F9F5-471D-9F52-AB5E993539BC}"/>
                      </a:ext>
                    </a:extLst>
                  </p:cNvPr>
                  <p:cNvSpPr/>
                  <p:nvPr/>
                </p:nvSpPr>
                <p:spPr bwMode="auto">
                  <a:xfrm>
                    <a:off x="4111748" y="476548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23" name="Gruppieren 22">
                  <a:extLst>
                    <a:ext uri="{FF2B5EF4-FFF2-40B4-BE49-F238E27FC236}">
                      <a16:creationId xmlns:a16="http://schemas.microsoft.com/office/drawing/2014/main" id="{05E77929-56A7-4F11-89E3-56CA20F5B9D2}"/>
                    </a:ext>
                  </a:extLst>
                </p:cNvPr>
                <p:cNvGrpSpPr/>
                <p:nvPr/>
              </p:nvGrpSpPr>
              <p:grpSpPr>
                <a:xfrm>
                  <a:off x="3676562" y="4620952"/>
                  <a:ext cx="798969" cy="90894"/>
                  <a:chOff x="3676562" y="4620952"/>
                  <a:chExt cx="798969" cy="90894"/>
                </a:xfrm>
              </p:grpSpPr>
              <p:grpSp>
                <p:nvGrpSpPr>
                  <p:cNvPr id="175" name="Gruppieren 174">
                    <a:extLst>
                      <a:ext uri="{FF2B5EF4-FFF2-40B4-BE49-F238E27FC236}">
                        <a16:creationId xmlns:a16="http://schemas.microsoft.com/office/drawing/2014/main" id="{3552F271-797C-4875-B3FB-9A7245F33AAC}"/>
                      </a:ext>
                    </a:extLst>
                  </p:cNvPr>
                  <p:cNvGrpSpPr/>
                  <p:nvPr/>
                </p:nvGrpSpPr>
                <p:grpSpPr>
                  <a:xfrm>
                    <a:off x="3676562" y="4620952"/>
                    <a:ext cx="798969" cy="90894"/>
                    <a:chOff x="2703206" y="3730316"/>
                    <a:chExt cx="443565" cy="90894"/>
                  </a:xfrm>
                </p:grpSpPr>
                <p:cxnSp>
                  <p:nvCxnSpPr>
                    <p:cNvPr id="177" name="Gerader Verbinder 176">
                      <a:extLst>
                        <a:ext uri="{FF2B5EF4-FFF2-40B4-BE49-F238E27FC236}">
                          <a16:creationId xmlns:a16="http://schemas.microsoft.com/office/drawing/2014/main" id="{17C14D38-F28E-49EB-AFB2-01527C23AEE7}"/>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78" name="Gerader Verbinder 177">
                      <a:extLst>
                        <a:ext uri="{FF2B5EF4-FFF2-40B4-BE49-F238E27FC236}">
                          <a16:creationId xmlns:a16="http://schemas.microsoft.com/office/drawing/2014/main" id="{76C929A8-5015-4F40-8E4E-7FDE96789E62}"/>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79" name="Gerader Verbinder 178">
                      <a:extLst>
                        <a:ext uri="{FF2B5EF4-FFF2-40B4-BE49-F238E27FC236}">
                          <a16:creationId xmlns:a16="http://schemas.microsoft.com/office/drawing/2014/main" id="{F436E2F6-07C1-4D2F-854C-5EBC9898B9F3}"/>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76" name="Ellipse 175">
                    <a:extLst>
                      <a:ext uri="{FF2B5EF4-FFF2-40B4-BE49-F238E27FC236}">
                        <a16:creationId xmlns:a16="http://schemas.microsoft.com/office/drawing/2014/main" id="{C7F7374E-5998-4442-8741-28A847964F3E}"/>
                      </a:ext>
                    </a:extLst>
                  </p:cNvPr>
                  <p:cNvSpPr/>
                  <p:nvPr/>
                </p:nvSpPr>
                <p:spPr bwMode="auto">
                  <a:xfrm>
                    <a:off x="3964177" y="462277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24" name="Gruppieren 23">
                  <a:extLst>
                    <a:ext uri="{FF2B5EF4-FFF2-40B4-BE49-F238E27FC236}">
                      <a16:creationId xmlns:a16="http://schemas.microsoft.com/office/drawing/2014/main" id="{4F477868-D363-4417-B2F6-73D8AF4FB958}"/>
                    </a:ext>
                  </a:extLst>
                </p:cNvPr>
                <p:cNvGrpSpPr/>
                <p:nvPr/>
              </p:nvGrpSpPr>
              <p:grpSpPr>
                <a:xfrm>
                  <a:off x="3885584" y="4478238"/>
                  <a:ext cx="880061" cy="90894"/>
                  <a:chOff x="3885584" y="4478238"/>
                  <a:chExt cx="880061" cy="90894"/>
                </a:xfrm>
              </p:grpSpPr>
              <p:grpSp>
                <p:nvGrpSpPr>
                  <p:cNvPr id="170" name="Gruppieren 169">
                    <a:extLst>
                      <a:ext uri="{FF2B5EF4-FFF2-40B4-BE49-F238E27FC236}">
                        <a16:creationId xmlns:a16="http://schemas.microsoft.com/office/drawing/2014/main" id="{8CF900B3-A152-4DE1-8BE3-810CAA1E0E05}"/>
                      </a:ext>
                    </a:extLst>
                  </p:cNvPr>
                  <p:cNvGrpSpPr/>
                  <p:nvPr/>
                </p:nvGrpSpPr>
                <p:grpSpPr>
                  <a:xfrm>
                    <a:off x="3885584" y="4478238"/>
                    <a:ext cx="880061" cy="90894"/>
                    <a:chOff x="2703206" y="3730316"/>
                    <a:chExt cx="443565" cy="90894"/>
                  </a:xfrm>
                </p:grpSpPr>
                <p:cxnSp>
                  <p:nvCxnSpPr>
                    <p:cNvPr id="172" name="Gerader Verbinder 171">
                      <a:extLst>
                        <a:ext uri="{FF2B5EF4-FFF2-40B4-BE49-F238E27FC236}">
                          <a16:creationId xmlns:a16="http://schemas.microsoft.com/office/drawing/2014/main" id="{48DD3F6B-2783-47B0-9A25-C250690AFE17}"/>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73" name="Gerader Verbinder 172">
                      <a:extLst>
                        <a:ext uri="{FF2B5EF4-FFF2-40B4-BE49-F238E27FC236}">
                          <a16:creationId xmlns:a16="http://schemas.microsoft.com/office/drawing/2014/main" id="{2700F78A-1392-4A31-A77D-17BE96299D4E}"/>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74" name="Gerader Verbinder 173">
                      <a:extLst>
                        <a:ext uri="{FF2B5EF4-FFF2-40B4-BE49-F238E27FC236}">
                          <a16:creationId xmlns:a16="http://schemas.microsoft.com/office/drawing/2014/main" id="{786D4E69-DD3C-474A-B7C7-420159ADFC82}"/>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71" name="Ellipse 170">
                    <a:extLst>
                      <a:ext uri="{FF2B5EF4-FFF2-40B4-BE49-F238E27FC236}">
                        <a16:creationId xmlns:a16="http://schemas.microsoft.com/office/drawing/2014/main" id="{7229586D-5E71-450D-8C95-6E2EBD35844F}"/>
                      </a:ext>
                    </a:extLst>
                  </p:cNvPr>
                  <p:cNvSpPr/>
                  <p:nvPr/>
                </p:nvSpPr>
                <p:spPr bwMode="auto">
                  <a:xfrm>
                    <a:off x="4238462" y="448005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25" name="Gruppieren 24">
                  <a:extLst>
                    <a:ext uri="{FF2B5EF4-FFF2-40B4-BE49-F238E27FC236}">
                      <a16:creationId xmlns:a16="http://schemas.microsoft.com/office/drawing/2014/main" id="{EF33BC96-17C8-4EEE-8D09-5D0B392EE565}"/>
                    </a:ext>
                  </a:extLst>
                </p:cNvPr>
                <p:cNvGrpSpPr/>
                <p:nvPr/>
              </p:nvGrpSpPr>
              <p:grpSpPr>
                <a:xfrm>
                  <a:off x="3329963" y="4335524"/>
                  <a:ext cx="1098461" cy="90894"/>
                  <a:chOff x="3329963" y="4335524"/>
                  <a:chExt cx="1098461" cy="90894"/>
                </a:xfrm>
              </p:grpSpPr>
              <p:grpSp>
                <p:nvGrpSpPr>
                  <p:cNvPr id="165" name="Gruppieren 164">
                    <a:extLst>
                      <a:ext uri="{FF2B5EF4-FFF2-40B4-BE49-F238E27FC236}">
                        <a16:creationId xmlns:a16="http://schemas.microsoft.com/office/drawing/2014/main" id="{581BF47C-5F74-4AC3-A198-7355E3F9B1E6}"/>
                      </a:ext>
                    </a:extLst>
                  </p:cNvPr>
                  <p:cNvGrpSpPr/>
                  <p:nvPr/>
                </p:nvGrpSpPr>
                <p:grpSpPr>
                  <a:xfrm>
                    <a:off x="3329963" y="4335524"/>
                    <a:ext cx="1098461" cy="90894"/>
                    <a:chOff x="2703206" y="3730316"/>
                    <a:chExt cx="443565" cy="90894"/>
                  </a:xfrm>
                </p:grpSpPr>
                <p:cxnSp>
                  <p:nvCxnSpPr>
                    <p:cNvPr id="167" name="Gerader Verbinder 166">
                      <a:extLst>
                        <a:ext uri="{FF2B5EF4-FFF2-40B4-BE49-F238E27FC236}">
                          <a16:creationId xmlns:a16="http://schemas.microsoft.com/office/drawing/2014/main" id="{F42F89CC-226D-44BE-942D-627699EA8646}"/>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68" name="Gerader Verbinder 167">
                      <a:extLst>
                        <a:ext uri="{FF2B5EF4-FFF2-40B4-BE49-F238E27FC236}">
                          <a16:creationId xmlns:a16="http://schemas.microsoft.com/office/drawing/2014/main" id="{E4E9FA6E-9604-4063-B60B-13A9A923F1D9}"/>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69" name="Gerader Verbinder 168">
                      <a:extLst>
                        <a:ext uri="{FF2B5EF4-FFF2-40B4-BE49-F238E27FC236}">
                          <a16:creationId xmlns:a16="http://schemas.microsoft.com/office/drawing/2014/main" id="{E37C7C59-6C9E-4032-B33D-28C59BB55D7E}"/>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66" name="Ellipse 165">
                    <a:extLst>
                      <a:ext uri="{FF2B5EF4-FFF2-40B4-BE49-F238E27FC236}">
                        <a16:creationId xmlns:a16="http://schemas.microsoft.com/office/drawing/2014/main" id="{BB029B0B-4F83-497B-98F7-7989A306F67B}"/>
                      </a:ext>
                    </a:extLst>
                  </p:cNvPr>
                  <p:cNvSpPr/>
                  <p:nvPr/>
                </p:nvSpPr>
                <p:spPr bwMode="auto">
                  <a:xfrm>
                    <a:off x="3738727" y="433734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26" name="Gruppieren 25">
                  <a:extLst>
                    <a:ext uri="{FF2B5EF4-FFF2-40B4-BE49-F238E27FC236}">
                      <a16:creationId xmlns:a16="http://schemas.microsoft.com/office/drawing/2014/main" id="{4CD87A22-5C74-49AC-BAE5-B8E212DDBB26}"/>
                    </a:ext>
                  </a:extLst>
                </p:cNvPr>
                <p:cNvGrpSpPr/>
                <p:nvPr/>
              </p:nvGrpSpPr>
              <p:grpSpPr>
                <a:xfrm>
                  <a:off x="2777044" y="4192810"/>
                  <a:ext cx="1596784" cy="90894"/>
                  <a:chOff x="2777044" y="4192810"/>
                  <a:chExt cx="1596784" cy="90894"/>
                </a:xfrm>
              </p:grpSpPr>
              <p:grpSp>
                <p:nvGrpSpPr>
                  <p:cNvPr id="160" name="Gruppieren 159">
                    <a:extLst>
                      <a:ext uri="{FF2B5EF4-FFF2-40B4-BE49-F238E27FC236}">
                        <a16:creationId xmlns:a16="http://schemas.microsoft.com/office/drawing/2014/main" id="{C2BE2340-7F13-4263-9ADA-B25900D853B6}"/>
                      </a:ext>
                    </a:extLst>
                  </p:cNvPr>
                  <p:cNvGrpSpPr/>
                  <p:nvPr/>
                </p:nvGrpSpPr>
                <p:grpSpPr>
                  <a:xfrm>
                    <a:off x="2777044" y="4192810"/>
                    <a:ext cx="1596784" cy="90894"/>
                    <a:chOff x="2703206" y="3730316"/>
                    <a:chExt cx="443565" cy="90894"/>
                  </a:xfrm>
                </p:grpSpPr>
                <p:cxnSp>
                  <p:nvCxnSpPr>
                    <p:cNvPr id="162" name="Gerader Verbinder 161">
                      <a:extLst>
                        <a:ext uri="{FF2B5EF4-FFF2-40B4-BE49-F238E27FC236}">
                          <a16:creationId xmlns:a16="http://schemas.microsoft.com/office/drawing/2014/main" id="{E306EE10-3C2E-4106-A96B-449E8D10A53E}"/>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63" name="Gerader Verbinder 162">
                      <a:extLst>
                        <a:ext uri="{FF2B5EF4-FFF2-40B4-BE49-F238E27FC236}">
                          <a16:creationId xmlns:a16="http://schemas.microsoft.com/office/drawing/2014/main" id="{AF7DE196-BAFD-44C1-AF23-1AF36CCB67E7}"/>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64" name="Gerader Verbinder 163">
                      <a:extLst>
                        <a:ext uri="{FF2B5EF4-FFF2-40B4-BE49-F238E27FC236}">
                          <a16:creationId xmlns:a16="http://schemas.microsoft.com/office/drawing/2014/main" id="{29145BC7-9E6E-41EF-8E30-DD7898795A5B}"/>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61" name="Ellipse 160">
                    <a:extLst>
                      <a:ext uri="{FF2B5EF4-FFF2-40B4-BE49-F238E27FC236}">
                        <a16:creationId xmlns:a16="http://schemas.microsoft.com/office/drawing/2014/main" id="{29C66F93-83FE-477A-BFE1-F839E7327349}"/>
                      </a:ext>
                    </a:extLst>
                  </p:cNvPr>
                  <p:cNvSpPr/>
                  <p:nvPr/>
                </p:nvSpPr>
                <p:spPr bwMode="auto">
                  <a:xfrm>
                    <a:off x="3266028" y="419462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27" name="Gruppieren 26">
                  <a:extLst>
                    <a:ext uri="{FF2B5EF4-FFF2-40B4-BE49-F238E27FC236}">
                      <a16:creationId xmlns:a16="http://schemas.microsoft.com/office/drawing/2014/main" id="{41E47534-2251-4D21-8D57-60817B36E6F0}"/>
                    </a:ext>
                  </a:extLst>
                </p:cNvPr>
                <p:cNvGrpSpPr/>
                <p:nvPr/>
              </p:nvGrpSpPr>
              <p:grpSpPr>
                <a:xfrm>
                  <a:off x="4428425" y="4050096"/>
                  <a:ext cx="234076" cy="90894"/>
                  <a:chOff x="4428425" y="4050096"/>
                  <a:chExt cx="234076" cy="90894"/>
                </a:xfrm>
              </p:grpSpPr>
              <p:grpSp>
                <p:nvGrpSpPr>
                  <p:cNvPr id="155" name="Gruppieren 154">
                    <a:extLst>
                      <a:ext uri="{FF2B5EF4-FFF2-40B4-BE49-F238E27FC236}">
                        <a16:creationId xmlns:a16="http://schemas.microsoft.com/office/drawing/2014/main" id="{A3A82CFA-BB64-4D8F-B23A-BD9F61E60E9C}"/>
                      </a:ext>
                    </a:extLst>
                  </p:cNvPr>
                  <p:cNvGrpSpPr/>
                  <p:nvPr/>
                </p:nvGrpSpPr>
                <p:grpSpPr>
                  <a:xfrm>
                    <a:off x="4428425" y="4050096"/>
                    <a:ext cx="234076" cy="90894"/>
                    <a:chOff x="2703206" y="3730316"/>
                    <a:chExt cx="443565" cy="90894"/>
                  </a:xfrm>
                </p:grpSpPr>
                <p:cxnSp>
                  <p:nvCxnSpPr>
                    <p:cNvPr id="157" name="Gerader Verbinder 156">
                      <a:extLst>
                        <a:ext uri="{FF2B5EF4-FFF2-40B4-BE49-F238E27FC236}">
                          <a16:creationId xmlns:a16="http://schemas.microsoft.com/office/drawing/2014/main" id="{38AE4FF0-4306-4745-B01D-D5C9916464F7}"/>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58" name="Gerader Verbinder 157">
                      <a:extLst>
                        <a:ext uri="{FF2B5EF4-FFF2-40B4-BE49-F238E27FC236}">
                          <a16:creationId xmlns:a16="http://schemas.microsoft.com/office/drawing/2014/main" id="{9EEF1C45-B6C0-4588-96CE-54D216DDE60A}"/>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59" name="Gerader Verbinder 158">
                      <a:extLst>
                        <a:ext uri="{FF2B5EF4-FFF2-40B4-BE49-F238E27FC236}">
                          <a16:creationId xmlns:a16="http://schemas.microsoft.com/office/drawing/2014/main" id="{F33984A3-2E50-4045-8276-1B8B5AECA6BD}"/>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56" name="Ellipse 155">
                    <a:extLst>
                      <a:ext uri="{FF2B5EF4-FFF2-40B4-BE49-F238E27FC236}">
                        <a16:creationId xmlns:a16="http://schemas.microsoft.com/office/drawing/2014/main" id="{3C7117DA-C963-48B2-9CF4-EF3D9CA80DF9}"/>
                      </a:ext>
                    </a:extLst>
                  </p:cNvPr>
                  <p:cNvSpPr/>
                  <p:nvPr/>
                </p:nvSpPr>
                <p:spPr bwMode="auto">
                  <a:xfrm>
                    <a:off x="4503652" y="405191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grpSp>
        <p:sp>
          <p:nvSpPr>
            <p:cNvPr id="329" name="Textfeld 328">
              <a:extLst>
                <a:ext uri="{FF2B5EF4-FFF2-40B4-BE49-F238E27FC236}">
                  <a16:creationId xmlns:a16="http://schemas.microsoft.com/office/drawing/2014/main" id="{A8980EB0-DA7A-403C-90B3-E8E9E10E5948}"/>
                </a:ext>
              </a:extLst>
            </p:cNvPr>
            <p:cNvSpPr txBox="1"/>
            <p:nvPr/>
          </p:nvSpPr>
          <p:spPr>
            <a:xfrm>
              <a:off x="673100" y="3819912"/>
              <a:ext cx="5202178" cy="203324"/>
            </a:xfrm>
            <a:prstGeom prst="rect">
              <a:avLst/>
            </a:prstGeom>
            <a:solidFill>
              <a:schemeClr val="accent1"/>
            </a:solidFill>
          </p:spPr>
          <p:txBody>
            <a:bodyPr wrap="square" tIns="0" bIns="0" rtlCol="0" anchor="ctr" anchorCtr="0">
              <a:noAutofit/>
            </a:bodyPr>
            <a:lstStyle/>
            <a:p>
              <a:r>
                <a:rPr lang="de-DE" sz="1300" b="1" dirty="0">
                  <a:solidFill>
                    <a:schemeClr val="bg1"/>
                  </a:solidFill>
                </a:rPr>
                <a:t>Nonvertebrale Fraktur</a:t>
              </a:r>
            </a:p>
          </p:txBody>
        </p:sp>
      </p:grpSp>
      <p:grpSp>
        <p:nvGrpSpPr>
          <p:cNvPr id="18" name="Gruppieren 17">
            <a:extLst>
              <a:ext uri="{FF2B5EF4-FFF2-40B4-BE49-F238E27FC236}">
                <a16:creationId xmlns:a16="http://schemas.microsoft.com/office/drawing/2014/main" id="{3A3DAA3B-9FC8-4877-B37E-CB4A7F77CC5B}"/>
              </a:ext>
            </a:extLst>
          </p:cNvPr>
          <p:cNvGrpSpPr/>
          <p:nvPr/>
        </p:nvGrpSpPr>
        <p:grpSpPr>
          <a:xfrm>
            <a:off x="561541" y="962488"/>
            <a:ext cx="5428828" cy="2780705"/>
            <a:chOff x="561541" y="962488"/>
            <a:chExt cx="5428828" cy="2780705"/>
          </a:xfrm>
        </p:grpSpPr>
        <p:grpSp>
          <p:nvGrpSpPr>
            <p:cNvPr id="140" name="Gruppieren 139">
              <a:extLst>
                <a:ext uri="{FF2B5EF4-FFF2-40B4-BE49-F238E27FC236}">
                  <a16:creationId xmlns:a16="http://schemas.microsoft.com/office/drawing/2014/main" id="{5AB81D72-6D34-4508-81DE-BAC74B463BFB}"/>
                </a:ext>
              </a:extLst>
            </p:cNvPr>
            <p:cNvGrpSpPr/>
            <p:nvPr/>
          </p:nvGrpSpPr>
          <p:grpSpPr>
            <a:xfrm>
              <a:off x="561541" y="1023895"/>
              <a:ext cx="5428828" cy="2719298"/>
              <a:chOff x="620789" y="1023939"/>
              <a:chExt cx="5428828" cy="2719298"/>
            </a:xfrm>
          </p:grpSpPr>
          <p:graphicFrame>
            <p:nvGraphicFramePr>
              <p:cNvPr id="21" name="Diagramm 20">
                <a:extLst>
                  <a:ext uri="{FF2B5EF4-FFF2-40B4-BE49-F238E27FC236}">
                    <a16:creationId xmlns:a16="http://schemas.microsoft.com/office/drawing/2014/main" id="{F311B5E9-FECF-4F56-ADAA-183986FC3BE7}"/>
                  </a:ext>
                </a:extLst>
              </p:cNvPr>
              <p:cNvGraphicFramePr/>
              <p:nvPr>
                <p:extLst>
                  <p:ext uri="{D42A27DB-BD31-4B8C-83A1-F6EECF244321}">
                    <p14:modId xmlns:p14="http://schemas.microsoft.com/office/powerpoint/2010/main" val="2180135113"/>
                  </p:ext>
                </p:extLst>
              </p:nvPr>
            </p:nvGraphicFramePr>
            <p:xfrm>
              <a:off x="620789" y="1023939"/>
              <a:ext cx="5428828" cy="2719298"/>
            </p:xfrm>
            <a:graphic>
              <a:graphicData uri="http://schemas.openxmlformats.org/drawingml/2006/chart">
                <c:chart xmlns:c="http://schemas.openxmlformats.org/drawingml/2006/chart" xmlns:r="http://schemas.openxmlformats.org/officeDocument/2006/relationships" r:id="rId4"/>
              </a:graphicData>
            </a:graphic>
          </p:graphicFrame>
          <p:grpSp>
            <p:nvGrpSpPr>
              <p:cNvPr id="139" name="Gruppieren 138">
                <a:extLst>
                  <a:ext uri="{FF2B5EF4-FFF2-40B4-BE49-F238E27FC236}">
                    <a16:creationId xmlns:a16="http://schemas.microsoft.com/office/drawing/2014/main" id="{2BC9DBCE-DE06-4258-B03C-E19490F561B0}"/>
                  </a:ext>
                </a:extLst>
              </p:cNvPr>
              <p:cNvGrpSpPr/>
              <p:nvPr/>
            </p:nvGrpSpPr>
            <p:grpSpPr>
              <a:xfrm>
                <a:off x="2349289" y="1260946"/>
                <a:ext cx="2601558" cy="2088896"/>
                <a:chOff x="2349289" y="1260946"/>
                <a:chExt cx="2601558" cy="2088896"/>
              </a:xfrm>
            </p:grpSpPr>
            <p:grpSp>
              <p:nvGrpSpPr>
                <p:cNvPr id="113" name="Gruppieren 112">
                  <a:extLst>
                    <a:ext uri="{FF2B5EF4-FFF2-40B4-BE49-F238E27FC236}">
                      <a16:creationId xmlns:a16="http://schemas.microsoft.com/office/drawing/2014/main" id="{96DF5B0B-C933-4963-ABFC-56A0C72D9CA5}"/>
                    </a:ext>
                  </a:extLst>
                </p:cNvPr>
                <p:cNvGrpSpPr/>
                <p:nvPr/>
              </p:nvGrpSpPr>
              <p:grpSpPr>
                <a:xfrm>
                  <a:off x="2721990" y="3258948"/>
                  <a:ext cx="188247" cy="90894"/>
                  <a:chOff x="2721990" y="3239940"/>
                  <a:chExt cx="188247" cy="90894"/>
                </a:xfrm>
              </p:grpSpPr>
              <p:grpSp>
                <p:nvGrpSpPr>
                  <p:cNvPr id="31" name="Gruppieren 30">
                    <a:extLst>
                      <a:ext uri="{FF2B5EF4-FFF2-40B4-BE49-F238E27FC236}">
                        <a16:creationId xmlns:a16="http://schemas.microsoft.com/office/drawing/2014/main" id="{957A82EE-D89C-44CA-9C65-37D21809909A}"/>
                      </a:ext>
                    </a:extLst>
                  </p:cNvPr>
                  <p:cNvGrpSpPr/>
                  <p:nvPr/>
                </p:nvGrpSpPr>
                <p:grpSpPr>
                  <a:xfrm>
                    <a:off x="2721990" y="3239940"/>
                    <a:ext cx="188247" cy="90894"/>
                    <a:chOff x="2703206" y="3730316"/>
                    <a:chExt cx="443565" cy="90894"/>
                  </a:xfrm>
                </p:grpSpPr>
                <p:cxnSp>
                  <p:nvCxnSpPr>
                    <p:cNvPr id="3" name="Gerader Verbinder 2">
                      <a:extLst>
                        <a:ext uri="{FF2B5EF4-FFF2-40B4-BE49-F238E27FC236}">
                          <a16:creationId xmlns:a16="http://schemas.microsoft.com/office/drawing/2014/main" id="{95A48884-7782-437B-8DDA-7846E1A36393}"/>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8" name="Gerader Verbinder 27">
                      <a:extLst>
                        <a:ext uri="{FF2B5EF4-FFF2-40B4-BE49-F238E27FC236}">
                          <a16:creationId xmlns:a16="http://schemas.microsoft.com/office/drawing/2014/main" id="{9EA316CA-2937-40EB-9622-15D73BF1C4A1}"/>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9" name="Gerader Verbinder 28">
                      <a:extLst>
                        <a:ext uri="{FF2B5EF4-FFF2-40B4-BE49-F238E27FC236}">
                          <a16:creationId xmlns:a16="http://schemas.microsoft.com/office/drawing/2014/main" id="{5509595F-72C6-4385-9E51-6681B905EAE8}"/>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32" name="Ellipse 31">
                    <a:extLst>
                      <a:ext uri="{FF2B5EF4-FFF2-40B4-BE49-F238E27FC236}">
                        <a16:creationId xmlns:a16="http://schemas.microsoft.com/office/drawing/2014/main" id="{202DD53D-F855-4422-A1CB-C2A1EF3AA070}"/>
                      </a:ext>
                    </a:extLst>
                  </p:cNvPr>
                  <p:cNvSpPr/>
                  <p:nvPr/>
                </p:nvSpPr>
                <p:spPr bwMode="auto">
                  <a:xfrm>
                    <a:off x="2774302" y="324357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7" name="Gruppieren 116">
                  <a:extLst>
                    <a:ext uri="{FF2B5EF4-FFF2-40B4-BE49-F238E27FC236}">
                      <a16:creationId xmlns:a16="http://schemas.microsoft.com/office/drawing/2014/main" id="{2690A1E0-FD9D-4F79-847A-76757150097A}"/>
                    </a:ext>
                  </a:extLst>
                </p:cNvPr>
                <p:cNvGrpSpPr/>
                <p:nvPr/>
              </p:nvGrpSpPr>
              <p:grpSpPr>
                <a:xfrm>
                  <a:off x="2773800" y="3116228"/>
                  <a:ext cx="234594" cy="90894"/>
                  <a:chOff x="2773800" y="3093726"/>
                  <a:chExt cx="234594" cy="90894"/>
                </a:xfrm>
              </p:grpSpPr>
              <p:grpSp>
                <p:nvGrpSpPr>
                  <p:cNvPr id="35" name="Gruppieren 34">
                    <a:extLst>
                      <a:ext uri="{FF2B5EF4-FFF2-40B4-BE49-F238E27FC236}">
                        <a16:creationId xmlns:a16="http://schemas.microsoft.com/office/drawing/2014/main" id="{AB098234-74B1-4739-B707-C11150355D37}"/>
                      </a:ext>
                    </a:extLst>
                  </p:cNvPr>
                  <p:cNvGrpSpPr/>
                  <p:nvPr/>
                </p:nvGrpSpPr>
                <p:grpSpPr>
                  <a:xfrm>
                    <a:off x="2773800" y="3093726"/>
                    <a:ext cx="234594" cy="90894"/>
                    <a:chOff x="2703206" y="3730316"/>
                    <a:chExt cx="443565" cy="90894"/>
                  </a:xfrm>
                </p:grpSpPr>
                <p:cxnSp>
                  <p:nvCxnSpPr>
                    <p:cNvPr id="37" name="Gerader Verbinder 36">
                      <a:extLst>
                        <a:ext uri="{FF2B5EF4-FFF2-40B4-BE49-F238E27FC236}">
                          <a16:creationId xmlns:a16="http://schemas.microsoft.com/office/drawing/2014/main" id="{7724B444-A7E0-4619-9789-F0BAA2399BEE}"/>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38" name="Gerader Verbinder 37">
                      <a:extLst>
                        <a:ext uri="{FF2B5EF4-FFF2-40B4-BE49-F238E27FC236}">
                          <a16:creationId xmlns:a16="http://schemas.microsoft.com/office/drawing/2014/main" id="{49BE74D0-2609-4D9F-B722-1DEAD567A726}"/>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39" name="Gerader Verbinder 38">
                      <a:extLst>
                        <a:ext uri="{FF2B5EF4-FFF2-40B4-BE49-F238E27FC236}">
                          <a16:creationId xmlns:a16="http://schemas.microsoft.com/office/drawing/2014/main" id="{48A7E280-B707-4224-8ECF-F60B6B808041}"/>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36" name="Ellipse 35">
                    <a:extLst>
                      <a:ext uri="{FF2B5EF4-FFF2-40B4-BE49-F238E27FC236}">
                        <a16:creationId xmlns:a16="http://schemas.microsoft.com/office/drawing/2014/main" id="{0ACBE088-FDE5-4FBC-A343-8F17C0438853}"/>
                      </a:ext>
                    </a:extLst>
                  </p:cNvPr>
                  <p:cNvSpPr/>
                  <p:nvPr/>
                </p:nvSpPr>
                <p:spPr bwMode="auto">
                  <a:xfrm>
                    <a:off x="2854985" y="309554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8" name="Gruppieren 117">
                  <a:extLst>
                    <a:ext uri="{FF2B5EF4-FFF2-40B4-BE49-F238E27FC236}">
                      <a16:creationId xmlns:a16="http://schemas.microsoft.com/office/drawing/2014/main" id="{B1455F66-5808-410B-9D56-52128F2C3B4B}"/>
                    </a:ext>
                  </a:extLst>
                </p:cNvPr>
                <p:cNvGrpSpPr/>
                <p:nvPr/>
              </p:nvGrpSpPr>
              <p:grpSpPr>
                <a:xfrm>
                  <a:off x="2747634" y="2973514"/>
                  <a:ext cx="443565" cy="90894"/>
                  <a:chOff x="2747634" y="2947512"/>
                  <a:chExt cx="443565" cy="90894"/>
                </a:xfrm>
              </p:grpSpPr>
              <p:grpSp>
                <p:nvGrpSpPr>
                  <p:cNvPr id="41" name="Gruppieren 40">
                    <a:extLst>
                      <a:ext uri="{FF2B5EF4-FFF2-40B4-BE49-F238E27FC236}">
                        <a16:creationId xmlns:a16="http://schemas.microsoft.com/office/drawing/2014/main" id="{41EBD7B7-72DC-4436-B57A-A7A0FE995D39}"/>
                      </a:ext>
                    </a:extLst>
                  </p:cNvPr>
                  <p:cNvGrpSpPr/>
                  <p:nvPr/>
                </p:nvGrpSpPr>
                <p:grpSpPr>
                  <a:xfrm>
                    <a:off x="2747634" y="2947512"/>
                    <a:ext cx="443565" cy="90894"/>
                    <a:chOff x="2703206" y="3730316"/>
                    <a:chExt cx="443565" cy="90894"/>
                  </a:xfrm>
                </p:grpSpPr>
                <p:cxnSp>
                  <p:nvCxnSpPr>
                    <p:cNvPr id="43" name="Gerader Verbinder 42">
                      <a:extLst>
                        <a:ext uri="{FF2B5EF4-FFF2-40B4-BE49-F238E27FC236}">
                          <a16:creationId xmlns:a16="http://schemas.microsoft.com/office/drawing/2014/main" id="{281BC6EA-CE82-4B57-836D-B5EA6E39A68B}"/>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44" name="Gerader Verbinder 43">
                      <a:extLst>
                        <a:ext uri="{FF2B5EF4-FFF2-40B4-BE49-F238E27FC236}">
                          <a16:creationId xmlns:a16="http://schemas.microsoft.com/office/drawing/2014/main" id="{25B10D80-2157-4C2E-8C3F-781027DE00BD}"/>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45" name="Gerader Verbinder 44">
                      <a:extLst>
                        <a:ext uri="{FF2B5EF4-FFF2-40B4-BE49-F238E27FC236}">
                          <a16:creationId xmlns:a16="http://schemas.microsoft.com/office/drawing/2014/main" id="{A22BA1FE-F8EF-4A6F-9197-FE231F2E388D}"/>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42" name="Ellipse 41">
                    <a:extLst>
                      <a:ext uri="{FF2B5EF4-FFF2-40B4-BE49-F238E27FC236}">
                        <a16:creationId xmlns:a16="http://schemas.microsoft.com/office/drawing/2014/main" id="{E3C87BED-7A87-456E-97E3-7F543A6EFA5F}"/>
                      </a:ext>
                    </a:extLst>
                  </p:cNvPr>
                  <p:cNvSpPr/>
                  <p:nvPr/>
                </p:nvSpPr>
                <p:spPr bwMode="auto">
                  <a:xfrm>
                    <a:off x="2894231" y="294933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9" name="Gruppieren 118">
                  <a:extLst>
                    <a:ext uri="{FF2B5EF4-FFF2-40B4-BE49-F238E27FC236}">
                      <a16:creationId xmlns:a16="http://schemas.microsoft.com/office/drawing/2014/main" id="{849BCFB7-ED78-4577-BDF5-1AB4C536A42F}"/>
                    </a:ext>
                  </a:extLst>
                </p:cNvPr>
                <p:cNvGrpSpPr/>
                <p:nvPr/>
              </p:nvGrpSpPr>
              <p:grpSpPr>
                <a:xfrm>
                  <a:off x="2507967" y="2830800"/>
                  <a:ext cx="552087" cy="90894"/>
                  <a:chOff x="2507967" y="2801298"/>
                  <a:chExt cx="552087" cy="90894"/>
                </a:xfrm>
              </p:grpSpPr>
              <p:grpSp>
                <p:nvGrpSpPr>
                  <p:cNvPr id="47" name="Gruppieren 46">
                    <a:extLst>
                      <a:ext uri="{FF2B5EF4-FFF2-40B4-BE49-F238E27FC236}">
                        <a16:creationId xmlns:a16="http://schemas.microsoft.com/office/drawing/2014/main" id="{E1D9C2C2-7C75-421F-A006-D17D7113595D}"/>
                      </a:ext>
                    </a:extLst>
                  </p:cNvPr>
                  <p:cNvGrpSpPr/>
                  <p:nvPr/>
                </p:nvGrpSpPr>
                <p:grpSpPr>
                  <a:xfrm>
                    <a:off x="2507967" y="2801298"/>
                    <a:ext cx="552087" cy="90894"/>
                    <a:chOff x="2703206" y="3730316"/>
                    <a:chExt cx="443565" cy="90894"/>
                  </a:xfrm>
                </p:grpSpPr>
                <p:cxnSp>
                  <p:nvCxnSpPr>
                    <p:cNvPr id="49" name="Gerader Verbinder 48">
                      <a:extLst>
                        <a:ext uri="{FF2B5EF4-FFF2-40B4-BE49-F238E27FC236}">
                          <a16:creationId xmlns:a16="http://schemas.microsoft.com/office/drawing/2014/main" id="{EEF2F4D5-B77B-44C2-82BE-45CD340FBFD9}"/>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50" name="Gerader Verbinder 49">
                      <a:extLst>
                        <a:ext uri="{FF2B5EF4-FFF2-40B4-BE49-F238E27FC236}">
                          <a16:creationId xmlns:a16="http://schemas.microsoft.com/office/drawing/2014/main" id="{979F1174-C845-4499-9A05-4B5D46FAD5BB}"/>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51" name="Gerader Verbinder 50">
                      <a:extLst>
                        <a:ext uri="{FF2B5EF4-FFF2-40B4-BE49-F238E27FC236}">
                          <a16:creationId xmlns:a16="http://schemas.microsoft.com/office/drawing/2014/main" id="{401AEECD-BA7E-4588-9292-2D1E8160908F}"/>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48" name="Ellipse 47">
                    <a:extLst>
                      <a:ext uri="{FF2B5EF4-FFF2-40B4-BE49-F238E27FC236}">
                        <a16:creationId xmlns:a16="http://schemas.microsoft.com/office/drawing/2014/main" id="{4F998E9E-5BA9-4CB6-B31F-AB1D5B0F7CEC}"/>
                      </a:ext>
                    </a:extLst>
                  </p:cNvPr>
                  <p:cNvSpPr/>
                  <p:nvPr/>
                </p:nvSpPr>
                <p:spPr bwMode="auto">
                  <a:xfrm>
                    <a:off x="2653499" y="280311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6" name="Gruppieren 115">
                  <a:extLst>
                    <a:ext uri="{FF2B5EF4-FFF2-40B4-BE49-F238E27FC236}">
                      <a16:creationId xmlns:a16="http://schemas.microsoft.com/office/drawing/2014/main" id="{BB3147D0-3509-4A5E-90FC-3AB15B63907B}"/>
                    </a:ext>
                  </a:extLst>
                </p:cNvPr>
                <p:cNvGrpSpPr/>
                <p:nvPr/>
              </p:nvGrpSpPr>
              <p:grpSpPr>
                <a:xfrm>
                  <a:off x="2529260" y="2688086"/>
                  <a:ext cx="143337" cy="90894"/>
                  <a:chOff x="2529260" y="2655084"/>
                  <a:chExt cx="143337" cy="90894"/>
                </a:xfrm>
              </p:grpSpPr>
              <p:grpSp>
                <p:nvGrpSpPr>
                  <p:cNvPr id="53" name="Gruppieren 52">
                    <a:extLst>
                      <a:ext uri="{FF2B5EF4-FFF2-40B4-BE49-F238E27FC236}">
                        <a16:creationId xmlns:a16="http://schemas.microsoft.com/office/drawing/2014/main" id="{2EC63377-E60C-4D4D-8D0A-E23270B145EF}"/>
                      </a:ext>
                    </a:extLst>
                  </p:cNvPr>
                  <p:cNvGrpSpPr/>
                  <p:nvPr/>
                </p:nvGrpSpPr>
                <p:grpSpPr>
                  <a:xfrm>
                    <a:off x="2529260" y="2655084"/>
                    <a:ext cx="143337" cy="90894"/>
                    <a:chOff x="2703206" y="3730316"/>
                    <a:chExt cx="443565" cy="90894"/>
                  </a:xfrm>
                </p:grpSpPr>
                <p:cxnSp>
                  <p:nvCxnSpPr>
                    <p:cNvPr id="55" name="Gerader Verbinder 54">
                      <a:extLst>
                        <a:ext uri="{FF2B5EF4-FFF2-40B4-BE49-F238E27FC236}">
                          <a16:creationId xmlns:a16="http://schemas.microsoft.com/office/drawing/2014/main" id="{0DB03FE4-1E3C-4FDB-8F41-08BAB71A62F6}"/>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56" name="Gerader Verbinder 55">
                      <a:extLst>
                        <a:ext uri="{FF2B5EF4-FFF2-40B4-BE49-F238E27FC236}">
                          <a16:creationId xmlns:a16="http://schemas.microsoft.com/office/drawing/2014/main" id="{0611ADD4-CCC6-4DF2-96A6-07CCAA91A23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57" name="Gerader Verbinder 56">
                      <a:extLst>
                        <a:ext uri="{FF2B5EF4-FFF2-40B4-BE49-F238E27FC236}">
                          <a16:creationId xmlns:a16="http://schemas.microsoft.com/office/drawing/2014/main" id="{56C7F20F-E968-4665-836A-56B50ED017B1}"/>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54" name="Ellipse 53">
                    <a:extLst>
                      <a:ext uri="{FF2B5EF4-FFF2-40B4-BE49-F238E27FC236}">
                        <a16:creationId xmlns:a16="http://schemas.microsoft.com/office/drawing/2014/main" id="{1F7DAB5B-3591-495E-9C8B-E167CF04A2F7}"/>
                      </a:ext>
                    </a:extLst>
                  </p:cNvPr>
                  <p:cNvSpPr/>
                  <p:nvPr/>
                </p:nvSpPr>
                <p:spPr bwMode="auto">
                  <a:xfrm>
                    <a:off x="2555315" y="265690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5" name="Gruppieren 114">
                  <a:extLst>
                    <a:ext uri="{FF2B5EF4-FFF2-40B4-BE49-F238E27FC236}">
                      <a16:creationId xmlns:a16="http://schemas.microsoft.com/office/drawing/2014/main" id="{167296B8-A206-4D8E-A07D-AB425AFA8F77}"/>
                    </a:ext>
                  </a:extLst>
                </p:cNvPr>
                <p:cNvGrpSpPr/>
                <p:nvPr/>
              </p:nvGrpSpPr>
              <p:grpSpPr>
                <a:xfrm>
                  <a:off x="2466157" y="2545372"/>
                  <a:ext cx="199552" cy="90894"/>
                  <a:chOff x="2466157" y="2508870"/>
                  <a:chExt cx="199552" cy="90894"/>
                </a:xfrm>
              </p:grpSpPr>
              <p:grpSp>
                <p:nvGrpSpPr>
                  <p:cNvPr id="59" name="Gruppieren 58">
                    <a:extLst>
                      <a:ext uri="{FF2B5EF4-FFF2-40B4-BE49-F238E27FC236}">
                        <a16:creationId xmlns:a16="http://schemas.microsoft.com/office/drawing/2014/main" id="{827FC1A4-4D60-4BD4-AFF7-68EDBB29D3E4}"/>
                      </a:ext>
                    </a:extLst>
                  </p:cNvPr>
                  <p:cNvGrpSpPr/>
                  <p:nvPr/>
                </p:nvGrpSpPr>
                <p:grpSpPr>
                  <a:xfrm>
                    <a:off x="2466157" y="2508870"/>
                    <a:ext cx="199552" cy="90894"/>
                    <a:chOff x="2703206" y="3730316"/>
                    <a:chExt cx="443565" cy="90894"/>
                  </a:xfrm>
                </p:grpSpPr>
                <p:cxnSp>
                  <p:nvCxnSpPr>
                    <p:cNvPr id="61" name="Gerader Verbinder 60">
                      <a:extLst>
                        <a:ext uri="{FF2B5EF4-FFF2-40B4-BE49-F238E27FC236}">
                          <a16:creationId xmlns:a16="http://schemas.microsoft.com/office/drawing/2014/main" id="{816F9CE4-A60D-424C-8C69-A698CF3D1D6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62" name="Gerader Verbinder 61">
                      <a:extLst>
                        <a:ext uri="{FF2B5EF4-FFF2-40B4-BE49-F238E27FC236}">
                          <a16:creationId xmlns:a16="http://schemas.microsoft.com/office/drawing/2014/main" id="{C6177428-1407-4334-A7A1-766E3D76E019}"/>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63" name="Gerader Verbinder 62">
                      <a:extLst>
                        <a:ext uri="{FF2B5EF4-FFF2-40B4-BE49-F238E27FC236}">
                          <a16:creationId xmlns:a16="http://schemas.microsoft.com/office/drawing/2014/main" id="{0A6D8F10-3FB3-417C-8528-1D60357C9C0C}"/>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60" name="Ellipse 59">
                    <a:extLst>
                      <a:ext uri="{FF2B5EF4-FFF2-40B4-BE49-F238E27FC236}">
                        <a16:creationId xmlns:a16="http://schemas.microsoft.com/office/drawing/2014/main" id="{0D2BAFFA-B999-475E-9B8F-BB21E7DFC994}"/>
                      </a:ext>
                    </a:extLst>
                  </p:cNvPr>
                  <p:cNvSpPr/>
                  <p:nvPr/>
                </p:nvSpPr>
                <p:spPr bwMode="auto">
                  <a:xfrm>
                    <a:off x="2496058" y="251068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14" name="Gruppieren 113">
                  <a:extLst>
                    <a:ext uri="{FF2B5EF4-FFF2-40B4-BE49-F238E27FC236}">
                      <a16:creationId xmlns:a16="http://schemas.microsoft.com/office/drawing/2014/main" id="{C1BC5BF9-39E5-4322-9A28-D5C215617D84}"/>
                    </a:ext>
                  </a:extLst>
                </p:cNvPr>
                <p:cNvGrpSpPr/>
                <p:nvPr/>
              </p:nvGrpSpPr>
              <p:grpSpPr>
                <a:xfrm>
                  <a:off x="2349289" y="2402658"/>
                  <a:ext cx="297477" cy="90894"/>
                  <a:chOff x="2349289" y="2362656"/>
                  <a:chExt cx="297477" cy="90894"/>
                </a:xfrm>
              </p:grpSpPr>
              <p:grpSp>
                <p:nvGrpSpPr>
                  <p:cNvPr id="65" name="Gruppieren 64">
                    <a:extLst>
                      <a:ext uri="{FF2B5EF4-FFF2-40B4-BE49-F238E27FC236}">
                        <a16:creationId xmlns:a16="http://schemas.microsoft.com/office/drawing/2014/main" id="{94D0336A-2292-4262-A836-F447707E8D27}"/>
                      </a:ext>
                    </a:extLst>
                  </p:cNvPr>
                  <p:cNvGrpSpPr/>
                  <p:nvPr/>
                </p:nvGrpSpPr>
                <p:grpSpPr>
                  <a:xfrm>
                    <a:off x="2349289" y="2362656"/>
                    <a:ext cx="297477" cy="90894"/>
                    <a:chOff x="2703206" y="3730316"/>
                    <a:chExt cx="443565" cy="90894"/>
                  </a:xfrm>
                </p:grpSpPr>
                <p:cxnSp>
                  <p:nvCxnSpPr>
                    <p:cNvPr id="67" name="Gerader Verbinder 66">
                      <a:extLst>
                        <a:ext uri="{FF2B5EF4-FFF2-40B4-BE49-F238E27FC236}">
                          <a16:creationId xmlns:a16="http://schemas.microsoft.com/office/drawing/2014/main" id="{9AE2E033-C0E3-4FDE-BAA5-8A4F10AAD4A1}"/>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68" name="Gerader Verbinder 67">
                      <a:extLst>
                        <a:ext uri="{FF2B5EF4-FFF2-40B4-BE49-F238E27FC236}">
                          <a16:creationId xmlns:a16="http://schemas.microsoft.com/office/drawing/2014/main" id="{84717530-010F-4D77-A2B9-88E1C6562F7B}"/>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69" name="Gerader Verbinder 68">
                      <a:extLst>
                        <a:ext uri="{FF2B5EF4-FFF2-40B4-BE49-F238E27FC236}">
                          <a16:creationId xmlns:a16="http://schemas.microsoft.com/office/drawing/2014/main" id="{7DB9798F-B764-442B-9F48-16F37E98E093}"/>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66" name="Ellipse 65">
                    <a:extLst>
                      <a:ext uri="{FF2B5EF4-FFF2-40B4-BE49-F238E27FC236}">
                        <a16:creationId xmlns:a16="http://schemas.microsoft.com/office/drawing/2014/main" id="{25DDA87B-37CB-40DE-BB5D-A14C75B56157}"/>
                      </a:ext>
                    </a:extLst>
                  </p:cNvPr>
                  <p:cNvSpPr/>
                  <p:nvPr/>
                </p:nvSpPr>
                <p:spPr bwMode="auto">
                  <a:xfrm>
                    <a:off x="2391845" y="236447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0" name="Gruppieren 119">
                  <a:extLst>
                    <a:ext uri="{FF2B5EF4-FFF2-40B4-BE49-F238E27FC236}">
                      <a16:creationId xmlns:a16="http://schemas.microsoft.com/office/drawing/2014/main" id="{D33A966D-5210-4F49-A12B-E933AE28F1B4}"/>
                    </a:ext>
                  </a:extLst>
                </p:cNvPr>
                <p:cNvGrpSpPr/>
                <p:nvPr/>
              </p:nvGrpSpPr>
              <p:grpSpPr>
                <a:xfrm>
                  <a:off x="2771562" y="2259944"/>
                  <a:ext cx="153030" cy="90894"/>
                  <a:chOff x="2771562" y="2216442"/>
                  <a:chExt cx="153030" cy="90894"/>
                </a:xfrm>
              </p:grpSpPr>
              <p:grpSp>
                <p:nvGrpSpPr>
                  <p:cNvPr id="71" name="Gruppieren 70">
                    <a:extLst>
                      <a:ext uri="{FF2B5EF4-FFF2-40B4-BE49-F238E27FC236}">
                        <a16:creationId xmlns:a16="http://schemas.microsoft.com/office/drawing/2014/main" id="{36C79650-106B-4607-9AA1-F370DFFA12C7}"/>
                      </a:ext>
                    </a:extLst>
                  </p:cNvPr>
                  <p:cNvGrpSpPr/>
                  <p:nvPr/>
                </p:nvGrpSpPr>
                <p:grpSpPr>
                  <a:xfrm>
                    <a:off x="2771562" y="2216442"/>
                    <a:ext cx="153030" cy="90894"/>
                    <a:chOff x="2703206" y="3730316"/>
                    <a:chExt cx="443565" cy="90894"/>
                  </a:xfrm>
                </p:grpSpPr>
                <p:cxnSp>
                  <p:nvCxnSpPr>
                    <p:cNvPr id="73" name="Gerader Verbinder 72">
                      <a:extLst>
                        <a:ext uri="{FF2B5EF4-FFF2-40B4-BE49-F238E27FC236}">
                          <a16:creationId xmlns:a16="http://schemas.microsoft.com/office/drawing/2014/main" id="{AB6AB6A0-E1F8-4223-B868-49812D40C3DA}"/>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74" name="Gerader Verbinder 73">
                      <a:extLst>
                        <a:ext uri="{FF2B5EF4-FFF2-40B4-BE49-F238E27FC236}">
                          <a16:creationId xmlns:a16="http://schemas.microsoft.com/office/drawing/2014/main" id="{121D3850-C404-4CB3-A0AB-B3A6C240504A}"/>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75" name="Gerader Verbinder 74">
                      <a:extLst>
                        <a:ext uri="{FF2B5EF4-FFF2-40B4-BE49-F238E27FC236}">
                          <a16:creationId xmlns:a16="http://schemas.microsoft.com/office/drawing/2014/main" id="{85066FEF-DF24-4B99-849B-B4693F5DA052}"/>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72" name="Ellipse 71">
                    <a:extLst>
                      <a:ext uri="{FF2B5EF4-FFF2-40B4-BE49-F238E27FC236}">
                        <a16:creationId xmlns:a16="http://schemas.microsoft.com/office/drawing/2014/main" id="{265FA837-0016-41CF-9223-05AF467F93CD}"/>
                      </a:ext>
                    </a:extLst>
                  </p:cNvPr>
                  <p:cNvSpPr/>
                  <p:nvPr/>
                </p:nvSpPr>
                <p:spPr bwMode="auto">
                  <a:xfrm>
                    <a:off x="2806266" y="221826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1" name="Gruppieren 120">
                  <a:extLst>
                    <a:ext uri="{FF2B5EF4-FFF2-40B4-BE49-F238E27FC236}">
                      <a16:creationId xmlns:a16="http://schemas.microsoft.com/office/drawing/2014/main" id="{1ED44256-5FCF-4B56-82FB-029C0C78A5ED}"/>
                    </a:ext>
                  </a:extLst>
                </p:cNvPr>
                <p:cNvGrpSpPr/>
                <p:nvPr/>
              </p:nvGrpSpPr>
              <p:grpSpPr>
                <a:xfrm>
                  <a:off x="2729750" y="2117230"/>
                  <a:ext cx="278464" cy="90894"/>
                  <a:chOff x="2729750" y="2070228"/>
                  <a:chExt cx="278464" cy="90894"/>
                </a:xfrm>
              </p:grpSpPr>
              <p:grpSp>
                <p:nvGrpSpPr>
                  <p:cNvPr id="77" name="Gruppieren 76">
                    <a:extLst>
                      <a:ext uri="{FF2B5EF4-FFF2-40B4-BE49-F238E27FC236}">
                        <a16:creationId xmlns:a16="http://schemas.microsoft.com/office/drawing/2014/main" id="{0B65E134-7414-4BB8-85ED-31138658089F}"/>
                      </a:ext>
                    </a:extLst>
                  </p:cNvPr>
                  <p:cNvGrpSpPr/>
                  <p:nvPr/>
                </p:nvGrpSpPr>
                <p:grpSpPr>
                  <a:xfrm>
                    <a:off x="2729750" y="2070228"/>
                    <a:ext cx="278464" cy="90894"/>
                    <a:chOff x="2703206" y="3730316"/>
                    <a:chExt cx="443565" cy="90894"/>
                  </a:xfrm>
                </p:grpSpPr>
                <p:cxnSp>
                  <p:nvCxnSpPr>
                    <p:cNvPr id="79" name="Gerader Verbinder 78">
                      <a:extLst>
                        <a:ext uri="{FF2B5EF4-FFF2-40B4-BE49-F238E27FC236}">
                          <a16:creationId xmlns:a16="http://schemas.microsoft.com/office/drawing/2014/main" id="{409C6CCA-5B0A-44CF-B670-2596A90AB5B1}"/>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80" name="Gerader Verbinder 79">
                      <a:extLst>
                        <a:ext uri="{FF2B5EF4-FFF2-40B4-BE49-F238E27FC236}">
                          <a16:creationId xmlns:a16="http://schemas.microsoft.com/office/drawing/2014/main" id="{8474F2C0-CA33-4BB1-90D4-CFC7044C3C5F}"/>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81" name="Gerader Verbinder 80">
                      <a:extLst>
                        <a:ext uri="{FF2B5EF4-FFF2-40B4-BE49-F238E27FC236}">
                          <a16:creationId xmlns:a16="http://schemas.microsoft.com/office/drawing/2014/main" id="{4ADFF538-96A2-4C2C-8F5A-6447396CD318}"/>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78" name="Ellipse 77">
                    <a:extLst>
                      <a:ext uri="{FF2B5EF4-FFF2-40B4-BE49-F238E27FC236}">
                        <a16:creationId xmlns:a16="http://schemas.microsoft.com/office/drawing/2014/main" id="{DF8C2BD7-6384-45D1-9B81-D54389359BA4}"/>
                      </a:ext>
                    </a:extLst>
                  </p:cNvPr>
                  <p:cNvSpPr/>
                  <p:nvPr/>
                </p:nvSpPr>
                <p:spPr bwMode="auto">
                  <a:xfrm>
                    <a:off x="2806266" y="207204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2" name="Gruppieren 121">
                  <a:extLst>
                    <a:ext uri="{FF2B5EF4-FFF2-40B4-BE49-F238E27FC236}">
                      <a16:creationId xmlns:a16="http://schemas.microsoft.com/office/drawing/2014/main" id="{376302E1-3C67-4098-8A06-1AC7A170536F}"/>
                    </a:ext>
                  </a:extLst>
                </p:cNvPr>
                <p:cNvGrpSpPr/>
                <p:nvPr/>
              </p:nvGrpSpPr>
              <p:grpSpPr>
                <a:xfrm>
                  <a:off x="2744620" y="1974516"/>
                  <a:ext cx="351598" cy="90894"/>
                  <a:chOff x="2744620" y="1924014"/>
                  <a:chExt cx="351598" cy="90894"/>
                </a:xfrm>
              </p:grpSpPr>
              <p:grpSp>
                <p:nvGrpSpPr>
                  <p:cNvPr id="83" name="Gruppieren 82">
                    <a:extLst>
                      <a:ext uri="{FF2B5EF4-FFF2-40B4-BE49-F238E27FC236}">
                        <a16:creationId xmlns:a16="http://schemas.microsoft.com/office/drawing/2014/main" id="{37388170-76EA-4B36-B944-B9407A364403}"/>
                      </a:ext>
                    </a:extLst>
                  </p:cNvPr>
                  <p:cNvGrpSpPr/>
                  <p:nvPr/>
                </p:nvGrpSpPr>
                <p:grpSpPr>
                  <a:xfrm>
                    <a:off x="2744620" y="1924014"/>
                    <a:ext cx="351598" cy="90894"/>
                    <a:chOff x="2703206" y="3730316"/>
                    <a:chExt cx="443565" cy="90894"/>
                  </a:xfrm>
                </p:grpSpPr>
                <p:cxnSp>
                  <p:nvCxnSpPr>
                    <p:cNvPr id="85" name="Gerader Verbinder 84">
                      <a:extLst>
                        <a:ext uri="{FF2B5EF4-FFF2-40B4-BE49-F238E27FC236}">
                          <a16:creationId xmlns:a16="http://schemas.microsoft.com/office/drawing/2014/main" id="{173C507D-2863-489B-B50B-9778EBD52C82}"/>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86" name="Gerader Verbinder 85">
                      <a:extLst>
                        <a:ext uri="{FF2B5EF4-FFF2-40B4-BE49-F238E27FC236}">
                          <a16:creationId xmlns:a16="http://schemas.microsoft.com/office/drawing/2014/main" id="{58657E78-F6C9-439F-B690-D8FF9A1924D8}"/>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87" name="Gerader Verbinder 86">
                      <a:extLst>
                        <a:ext uri="{FF2B5EF4-FFF2-40B4-BE49-F238E27FC236}">
                          <a16:creationId xmlns:a16="http://schemas.microsoft.com/office/drawing/2014/main" id="{A9BB00E6-B36F-45F8-9F5B-30B5090709D5}"/>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84" name="Ellipse 83">
                    <a:extLst>
                      <a:ext uri="{FF2B5EF4-FFF2-40B4-BE49-F238E27FC236}">
                        <a16:creationId xmlns:a16="http://schemas.microsoft.com/office/drawing/2014/main" id="{8D35D25E-FC09-48D1-9F62-509927A4C58D}"/>
                      </a:ext>
                    </a:extLst>
                  </p:cNvPr>
                  <p:cNvSpPr/>
                  <p:nvPr/>
                </p:nvSpPr>
                <p:spPr bwMode="auto">
                  <a:xfrm>
                    <a:off x="2854985" y="192583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3" name="Gruppieren 122">
                  <a:extLst>
                    <a:ext uri="{FF2B5EF4-FFF2-40B4-BE49-F238E27FC236}">
                      <a16:creationId xmlns:a16="http://schemas.microsoft.com/office/drawing/2014/main" id="{C89F6FF2-146E-411F-96B1-2AAD65903070}"/>
                    </a:ext>
                  </a:extLst>
                </p:cNvPr>
                <p:cNvGrpSpPr/>
                <p:nvPr/>
              </p:nvGrpSpPr>
              <p:grpSpPr>
                <a:xfrm>
                  <a:off x="2680179" y="1831802"/>
                  <a:ext cx="292645" cy="90894"/>
                  <a:chOff x="2680179" y="1777800"/>
                  <a:chExt cx="292645" cy="90894"/>
                </a:xfrm>
              </p:grpSpPr>
              <p:grpSp>
                <p:nvGrpSpPr>
                  <p:cNvPr id="89" name="Gruppieren 88">
                    <a:extLst>
                      <a:ext uri="{FF2B5EF4-FFF2-40B4-BE49-F238E27FC236}">
                        <a16:creationId xmlns:a16="http://schemas.microsoft.com/office/drawing/2014/main" id="{7AF32488-0BE3-4DE5-8BB7-E8C87E180343}"/>
                      </a:ext>
                    </a:extLst>
                  </p:cNvPr>
                  <p:cNvGrpSpPr/>
                  <p:nvPr/>
                </p:nvGrpSpPr>
                <p:grpSpPr>
                  <a:xfrm>
                    <a:off x="2680179" y="1777800"/>
                    <a:ext cx="292645" cy="90894"/>
                    <a:chOff x="2703206" y="3730316"/>
                    <a:chExt cx="443565" cy="90894"/>
                  </a:xfrm>
                </p:grpSpPr>
                <p:cxnSp>
                  <p:nvCxnSpPr>
                    <p:cNvPr id="91" name="Gerader Verbinder 90">
                      <a:extLst>
                        <a:ext uri="{FF2B5EF4-FFF2-40B4-BE49-F238E27FC236}">
                          <a16:creationId xmlns:a16="http://schemas.microsoft.com/office/drawing/2014/main" id="{4D4B89F9-DD44-4B1F-9AED-74312C09B561}"/>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92" name="Gerader Verbinder 91">
                      <a:extLst>
                        <a:ext uri="{FF2B5EF4-FFF2-40B4-BE49-F238E27FC236}">
                          <a16:creationId xmlns:a16="http://schemas.microsoft.com/office/drawing/2014/main" id="{3315DFD1-5D38-49C6-A4FB-00485A64968E}"/>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93" name="Gerader Verbinder 92">
                      <a:extLst>
                        <a:ext uri="{FF2B5EF4-FFF2-40B4-BE49-F238E27FC236}">
                          <a16:creationId xmlns:a16="http://schemas.microsoft.com/office/drawing/2014/main" id="{07A33D44-101E-4DB8-BEB1-DB1B5E0FF8DD}"/>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90" name="Ellipse 89">
                    <a:extLst>
                      <a:ext uri="{FF2B5EF4-FFF2-40B4-BE49-F238E27FC236}">
                        <a16:creationId xmlns:a16="http://schemas.microsoft.com/office/drawing/2014/main" id="{BD3D3902-D335-4D75-9232-048F45647916}"/>
                      </a:ext>
                    </a:extLst>
                  </p:cNvPr>
                  <p:cNvSpPr/>
                  <p:nvPr/>
                </p:nvSpPr>
                <p:spPr bwMode="auto">
                  <a:xfrm>
                    <a:off x="2779704" y="177961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4" name="Gruppieren 123">
                  <a:extLst>
                    <a:ext uri="{FF2B5EF4-FFF2-40B4-BE49-F238E27FC236}">
                      <a16:creationId xmlns:a16="http://schemas.microsoft.com/office/drawing/2014/main" id="{64C24033-B826-4B7D-B5BE-E56277C6D5DC}"/>
                    </a:ext>
                  </a:extLst>
                </p:cNvPr>
                <p:cNvGrpSpPr/>
                <p:nvPr/>
              </p:nvGrpSpPr>
              <p:grpSpPr>
                <a:xfrm>
                  <a:off x="2630638" y="1689088"/>
                  <a:ext cx="415640" cy="90894"/>
                  <a:chOff x="2630638" y="1631586"/>
                  <a:chExt cx="415640" cy="90894"/>
                </a:xfrm>
              </p:grpSpPr>
              <p:grpSp>
                <p:nvGrpSpPr>
                  <p:cNvPr id="95" name="Gruppieren 94">
                    <a:extLst>
                      <a:ext uri="{FF2B5EF4-FFF2-40B4-BE49-F238E27FC236}">
                        <a16:creationId xmlns:a16="http://schemas.microsoft.com/office/drawing/2014/main" id="{BBE50BAB-184C-4B80-95B2-D9C73A69CD58}"/>
                      </a:ext>
                    </a:extLst>
                  </p:cNvPr>
                  <p:cNvGrpSpPr/>
                  <p:nvPr/>
                </p:nvGrpSpPr>
                <p:grpSpPr>
                  <a:xfrm>
                    <a:off x="2630638" y="1631586"/>
                    <a:ext cx="415640" cy="90894"/>
                    <a:chOff x="2703206" y="3730316"/>
                    <a:chExt cx="443565" cy="90894"/>
                  </a:xfrm>
                </p:grpSpPr>
                <p:cxnSp>
                  <p:nvCxnSpPr>
                    <p:cNvPr id="97" name="Gerader Verbinder 96">
                      <a:extLst>
                        <a:ext uri="{FF2B5EF4-FFF2-40B4-BE49-F238E27FC236}">
                          <a16:creationId xmlns:a16="http://schemas.microsoft.com/office/drawing/2014/main" id="{891CAB17-A006-4866-A73A-CBDDE1FA4707}"/>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98" name="Gerader Verbinder 97">
                      <a:extLst>
                        <a:ext uri="{FF2B5EF4-FFF2-40B4-BE49-F238E27FC236}">
                          <a16:creationId xmlns:a16="http://schemas.microsoft.com/office/drawing/2014/main" id="{D3466E46-97CB-4953-A2A6-EB397233B197}"/>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99" name="Gerader Verbinder 98">
                      <a:extLst>
                        <a:ext uri="{FF2B5EF4-FFF2-40B4-BE49-F238E27FC236}">
                          <a16:creationId xmlns:a16="http://schemas.microsoft.com/office/drawing/2014/main" id="{1FA1F8FB-FC12-459E-9BD2-404434D41355}"/>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96" name="Ellipse 95">
                    <a:extLst>
                      <a:ext uri="{FF2B5EF4-FFF2-40B4-BE49-F238E27FC236}">
                        <a16:creationId xmlns:a16="http://schemas.microsoft.com/office/drawing/2014/main" id="{29B9F55B-92D9-4ACF-AB70-C39FEF980EAA}"/>
                      </a:ext>
                    </a:extLst>
                  </p:cNvPr>
                  <p:cNvSpPr/>
                  <p:nvPr/>
                </p:nvSpPr>
                <p:spPr bwMode="auto">
                  <a:xfrm>
                    <a:off x="2751041" y="163340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8" name="Gruppieren 127">
                  <a:extLst>
                    <a:ext uri="{FF2B5EF4-FFF2-40B4-BE49-F238E27FC236}">
                      <a16:creationId xmlns:a16="http://schemas.microsoft.com/office/drawing/2014/main" id="{BD020494-10E9-4D68-A649-3584843D495D}"/>
                    </a:ext>
                  </a:extLst>
                </p:cNvPr>
                <p:cNvGrpSpPr/>
                <p:nvPr/>
              </p:nvGrpSpPr>
              <p:grpSpPr>
                <a:xfrm>
                  <a:off x="2678716" y="1546374"/>
                  <a:ext cx="443565" cy="90894"/>
                  <a:chOff x="2678716" y="1485372"/>
                  <a:chExt cx="443565" cy="90894"/>
                </a:xfrm>
              </p:grpSpPr>
              <p:grpSp>
                <p:nvGrpSpPr>
                  <p:cNvPr id="101" name="Gruppieren 100">
                    <a:extLst>
                      <a:ext uri="{FF2B5EF4-FFF2-40B4-BE49-F238E27FC236}">
                        <a16:creationId xmlns:a16="http://schemas.microsoft.com/office/drawing/2014/main" id="{315E8C6E-CF3C-4528-BC14-D8935F683AF4}"/>
                      </a:ext>
                    </a:extLst>
                  </p:cNvPr>
                  <p:cNvGrpSpPr/>
                  <p:nvPr/>
                </p:nvGrpSpPr>
                <p:grpSpPr>
                  <a:xfrm>
                    <a:off x="2678716" y="1485372"/>
                    <a:ext cx="443565" cy="90894"/>
                    <a:chOff x="2703206" y="3730316"/>
                    <a:chExt cx="443565" cy="90894"/>
                  </a:xfrm>
                </p:grpSpPr>
                <p:cxnSp>
                  <p:nvCxnSpPr>
                    <p:cNvPr id="103" name="Gerader Verbinder 102">
                      <a:extLst>
                        <a:ext uri="{FF2B5EF4-FFF2-40B4-BE49-F238E27FC236}">
                          <a16:creationId xmlns:a16="http://schemas.microsoft.com/office/drawing/2014/main" id="{A3342E44-CBA1-4137-AAEF-574FF3521EE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04" name="Gerader Verbinder 103">
                      <a:extLst>
                        <a:ext uri="{FF2B5EF4-FFF2-40B4-BE49-F238E27FC236}">
                          <a16:creationId xmlns:a16="http://schemas.microsoft.com/office/drawing/2014/main" id="{BCFDF799-159B-4E0C-A6E5-014A9F0EBB91}"/>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05" name="Gerader Verbinder 104">
                      <a:extLst>
                        <a:ext uri="{FF2B5EF4-FFF2-40B4-BE49-F238E27FC236}">
                          <a16:creationId xmlns:a16="http://schemas.microsoft.com/office/drawing/2014/main" id="{0B61B1FF-892B-4703-8A78-BA59D60FED8D}"/>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02" name="Ellipse 101">
                    <a:extLst>
                      <a:ext uri="{FF2B5EF4-FFF2-40B4-BE49-F238E27FC236}">
                        <a16:creationId xmlns:a16="http://schemas.microsoft.com/office/drawing/2014/main" id="{6B60369C-665F-44E5-8E3A-601E5BF98F7F}"/>
                      </a:ext>
                    </a:extLst>
                  </p:cNvPr>
                  <p:cNvSpPr/>
                  <p:nvPr/>
                </p:nvSpPr>
                <p:spPr bwMode="auto">
                  <a:xfrm>
                    <a:off x="2858688" y="148719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25" name="Gruppieren 124">
                  <a:extLst>
                    <a:ext uri="{FF2B5EF4-FFF2-40B4-BE49-F238E27FC236}">
                      <a16:creationId xmlns:a16="http://schemas.microsoft.com/office/drawing/2014/main" id="{76A760E4-92DE-4CE7-B99F-9D6E93074CEF}"/>
                    </a:ext>
                  </a:extLst>
                </p:cNvPr>
                <p:cNvGrpSpPr/>
                <p:nvPr/>
              </p:nvGrpSpPr>
              <p:grpSpPr>
                <a:xfrm>
                  <a:off x="2529259" y="1403660"/>
                  <a:ext cx="2421588" cy="90894"/>
                  <a:chOff x="2529259" y="1339158"/>
                  <a:chExt cx="2421588" cy="90894"/>
                </a:xfrm>
              </p:grpSpPr>
              <p:grpSp>
                <p:nvGrpSpPr>
                  <p:cNvPr id="107" name="Gruppieren 106">
                    <a:extLst>
                      <a:ext uri="{FF2B5EF4-FFF2-40B4-BE49-F238E27FC236}">
                        <a16:creationId xmlns:a16="http://schemas.microsoft.com/office/drawing/2014/main" id="{851CC884-1B2D-4E17-8C5B-E3C718EBE0EF}"/>
                      </a:ext>
                    </a:extLst>
                  </p:cNvPr>
                  <p:cNvGrpSpPr/>
                  <p:nvPr/>
                </p:nvGrpSpPr>
                <p:grpSpPr>
                  <a:xfrm>
                    <a:off x="2529259" y="1339158"/>
                    <a:ext cx="2421588" cy="90894"/>
                    <a:chOff x="2703206" y="3730316"/>
                    <a:chExt cx="443565" cy="90894"/>
                  </a:xfrm>
                </p:grpSpPr>
                <p:cxnSp>
                  <p:nvCxnSpPr>
                    <p:cNvPr id="109" name="Gerader Verbinder 108">
                      <a:extLst>
                        <a:ext uri="{FF2B5EF4-FFF2-40B4-BE49-F238E27FC236}">
                          <a16:creationId xmlns:a16="http://schemas.microsoft.com/office/drawing/2014/main" id="{0B3E10B3-9AB7-4F3C-916E-EC584E986AB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10" name="Gerader Verbinder 109">
                      <a:extLst>
                        <a:ext uri="{FF2B5EF4-FFF2-40B4-BE49-F238E27FC236}">
                          <a16:creationId xmlns:a16="http://schemas.microsoft.com/office/drawing/2014/main" id="{361D3E14-3933-4895-B8B7-BC1AD97438A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11" name="Gerader Verbinder 110">
                      <a:extLst>
                        <a:ext uri="{FF2B5EF4-FFF2-40B4-BE49-F238E27FC236}">
                          <a16:creationId xmlns:a16="http://schemas.microsoft.com/office/drawing/2014/main" id="{B1FAF4CF-7A19-4E4E-A57C-ECC439BBBCFC}"/>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08" name="Ellipse 107">
                    <a:extLst>
                      <a:ext uri="{FF2B5EF4-FFF2-40B4-BE49-F238E27FC236}">
                        <a16:creationId xmlns:a16="http://schemas.microsoft.com/office/drawing/2014/main" id="{91D76E40-F6C7-4A76-A99E-FE0E2430C260}"/>
                      </a:ext>
                    </a:extLst>
                  </p:cNvPr>
                  <p:cNvSpPr/>
                  <p:nvPr/>
                </p:nvSpPr>
                <p:spPr bwMode="auto">
                  <a:xfrm>
                    <a:off x="3018243" y="134097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35" name="Gruppieren 134">
                  <a:extLst>
                    <a:ext uri="{FF2B5EF4-FFF2-40B4-BE49-F238E27FC236}">
                      <a16:creationId xmlns:a16="http://schemas.microsoft.com/office/drawing/2014/main" id="{F949AA7B-BF8B-4E61-AC5D-253D8EB0F7CB}"/>
                    </a:ext>
                  </a:extLst>
                </p:cNvPr>
                <p:cNvGrpSpPr/>
                <p:nvPr/>
              </p:nvGrpSpPr>
              <p:grpSpPr>
                <a:xfrm>
                  <a:off x="2977854" y="1260946"/>
                  <a:ext cx="337224" cy="90894"/>
                  <a:chOff x="2977854" y="1195787"/>
                  <a:chExt cx="337224" cy="90894"/>
                </a:xfrm>
              </p:grpSpPr>
              <p:grpSp>
                <p:nvGrpSpPr>
                  <p:cNvPr id="130" name="Gruppieren 129">
                    <a:extLst>
                      <a:ext uri="{FF2B5EF4-FFF2-40B4-BE49-F238E27FC236}">
                        <a16:creationId xmlns:a16="http://schemas.microsoft.com/office/drawing/2014/main" id="{2741CB14-3122-41D3-92D6-5C9C914D8128}"/>
                      </a:ext>
                    </a:extLst>
                  </p:cNvPr>
                  <p:cNvGrpSpPr/>
                  <p:nvPr/>
                </p:nvGrpSpPr>
                <p:grpSpPr>
                  <a:xfrm>
                    <a:off x="2977854" y="1195787"/>
                    <a:ext cx="337224" cy="90894"/>
                    <a:chOff x="2703206" y="3730316"/>
                    <a:chExt cx="443565" cy="90894"/>
                  </a:xfrm>
                </p:grpSpPr>
                <p:cxnSp>
                  <p:nvCxnSpPr>
                    <p:cNvPr id="132" name="Gerader Verbinder 131">
                      <a:extLst>
                        <a:ext uri="{FF2B5EF4-FFF2-40B4-BE49-F238E27FC236}">
                          <a16:creationId xmlns:a16="http://schemas.microsoft.com/office/drawing/2014/main" id="{3AAF9351-7CD0-4D84-BC07-44397A1C91EA}"/>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133" name="Gerader Verbinder 132">
                      <a:extLst>
                        <a:ext uri="{FF2B5EF4-FFF2-40B4-BE49-F238E27FC236}">
                          <a16:creationId xmlns:a16="http://schemas.microsoft.com/office/drawing/2014/main" id="{CDC4E41B-79E7-476B-B1CE-00B9BACE5D7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134" name="Gerader Verbinder 133">
                      <a:extLst>
                        <a:ext uri="{FF2B5EF4-FFF2-40B4-BE49-F238E27FC236}">
                          <a16:creationId xmlns:a16="http://schemas.microsoft.com/office/drawing/2014/main" id="{7DBB3E76-C67E-469C-ABFA-F3C4E9407BB8}"/>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131" name="Ellipse 130">
                    <a:extLst>
                      <a:ext uri="{FF2B5EF4-FFF2-40B4-BE49-F238E27FC236}">
                        <a16:creationId xmlns:a16="http://schemas.microsoft.com/office/drawing/2014/main" id="{5FE2BF70-F7F5-47F0-9D88-8F2CE36191C9}"/>
                      </a:ext>
                    </a:extLst>
                  </p:cNvPr>
                  <p:cNvSpPr/>
                  <p:nvPr/>
                </p:nvSpPr>
                <p:spPr bwMode="auto">
                  <a:xfrm>
                    <a:off x="3088680" y="1197605"/>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grpSp>
        <p:sp>
          <p:nvSpPr>
            <p:cNvPr id="330" name="Textfeld 329">
              <a:extLst>
                <a:ext uri="{FF2B5EF4-FFF2-40B4-BE49-F238E27FC236}">
                  <a16:creationId xmlns:a16="http://schemas.microsoft.com/office/drawing/2014/main" id="{D838E707-A8B0-4C18-91B9-FBCF6950FB64}"/>
                </a:ext>
              </a:extLst>
            </p:cNvPr>
            <p:cNvSpPr txBox="1"/>
            <p:nvPr/>
          </p:nvSpPr>
          <p:spPr>
            <a:xfrm>
              <a:off x="673100" y="962488"/>
              <a:ext cx="5202178" cy="203324"/>
            </a:xfrm>
            <a:prstGeom prst="rect">
              <a:avLst/>
            </a:prstGeom>
            <a:solidFill>
              <a:schemeClr val="accent1"/>
            </a:solidFill>
          </p:spPr>
          <p:txBody>
            <a:bodyPr wrap="square" tIns="0" bIns="0" rtlCol="0" anchor="ctr" anchorCtr="0">
              <a:noAutofit/>
            </a:bodyPr>
            <a:lstStyle/>
            <a:p>
              <a:r>
                <a:rPr lang="de-DE" sz="1300" b="1" dirty="0">
                  <a:solidFill>
                    <a:schemeClr val="bg1"/>
                  </a:solidFill>
                </a:rPr>
                <a:t>Wirbelkörperfraktur</a:t>
              </a:r>
            </a:p>
          </p:txBody>
        </p:sp>
      </p:grpSp>
      <p:grpSp>
        <p:nvGrpSpPr>
          <p:cNvPr id="136" name="Gruppieren 135">
            <a:extLst>
              <a:ext uri="{FF2B5EF4-FFF2-40B4-BE49-F238E27FC236}">
                <a16:creationId xmlns:a16="http://schemas.microsoft.com/office/drawing/2014/main" id="{B1E00F82-BAF9-485A-AF80-18F263634DB2}"/>
              </a:ext>
            </a:extLst>
          </p:cNvPr>
          <p:cNvGrpSpPr/>
          <p:nvPr/>
        </p:nvGrpSpPr>
        <p:grpSpPr>
          <a:xfrm>
            <a:off x="6323611" y="962488"/>
            <a:ext cx="5428828" cy="2855152"/>
            <a:chOff x="6323611" y="962488"/>
            <a:chExt cx="5428828" cy="2855152"/>
          </a:xfrm>
        </p:grpSpPr>
        <p:grpSp>
          <p:nvGrpSpPr>
            <p:cNvPr id="328" name="Gruppieren 327">
              <a:extLst>
                <a:ext uri="{FF2B5EF4-FFF2-40B4-BE49-F238E27FC236}">
                  <a16:creationId xmlns:a16="http://schemas.microsoft.com/office/drawing/2014/main" id="{28CDACD2-B457-40CD-B9E1-CFC1085A7476}"/>
                </a:ext>
              </a:extLst>
            </p:cNvPr>
            <p:cNvGrpSpPr/>
            <p:nvPr/>
          </p:nvGrpSpPr>
          <p:grpSpPr>
            <a:xfrm>
              <a:off x="6323611" y="1028490"/>
              <a:ext cx="5428828" cy="2789150"/>
              <a:chOff x="6323611" y="1028534"/>
              <a:chExt cx="5428828" cy="2789150"/>
            </a:xfrm>
          </p:grpSpPr>
          <p:graphicFrame>
            <p:nvGraphicFramePr>
              <p:cNvPr id="231" name="Diagramm 230">
                <a:extLst>
                  <a:ext uri="{FF2B5EF4-FFF2-40B4-BE49-F238E27FC236}">
                    <a16:creationId xmlns:a16="http://schemas.microsoft.com/office/drawing/2014/main" id="{0B29DBC3-2CD3-40D4-96F0-FCA27A368DE8}"/>
                  </a:ext>
                </a:extLst>
              </p:cNvPr>
              <p:cNvGraphicFramePr/>
              <p:nvPr>
                <p:extLst>
                  <p:ext uri="{D42A27DB-BD31-4B8C-83A1-F6EECF244321}">
                    <p14:modId xmlns:p14="http://schemas.microsoft.com/office/powerpoint/2010/main" val="3143783465"/>
                  </p:ext>
                </p:extLst>
              </p:nvPr>
            </p:nvGraphicFramePr>
            <p:xfrm>
              <a:off x="6323611" y="1028534"/>
              <a:ext cx="5428828" cy="2789150"/>
            </p:xfrm>
            <a:graphic>
              <a:graphicData uri="http://schemas.openxmlformats.org/drawingml/2006/chart">
                <c:chart xmlns:c="http://schemas.openxmlformats.org/drawingml/2006/chart" xmlns:r="http://schemas.openxmlformats.org/officeDocument/2006/relationships" r:id="rId5"/>
              </a:graphicData>
            </a:graphic>
          </p:graphicFrame>
          <p:grpSp>
            <p:nvGrpSpPr>
              <p:cNvPr id="327" name="Gruppieren 326">
                <a:extLst>
                  <a:ext uri="{FF2B5EF4-FFF2-40B4-BE49-F238E27FC236}">
                    <a16:creationId xmlns:a16="http://schemas.microsoft.com/office/drawing/2014/main" id="{A69D9E55-CC83-463C-8780-4B60DC0390A8}"/>
                  </a:ext>
                </a:extLst>
              </p:cNvPr>
              <p:cNvGrpSpPr/>
              <p:nvPr/>
            </p:nvGrpSpPr>
            <p:grpSpPr>
              <a:xfrm>
                <a:off x="8030848" y="1260946"/>
                <a:ext cx="2984312" cy="2088896"/>
                <a:chOff x="8030848" y="1260946"/>
                <a:chExt cx="2984312" cy="2088896"/>
              </a:xfrm>
            </p:grpSpPr>
            <p:grpSp>
              <p:nvGrpSpPr>
                <p:cNvPr id="64" name="Gruppieren 63">
                  <a:extLst>
                    <a:ext uri="{FF2B5EF4-FFF2-40B4-BE49-F238E27FC236}">
                      <a16:creationId xmlns:a16="http://schemas.microsoft.com/office/drawing/2014/main" id="{00F920CE-178A-424D-96D4-F19691D53A6A}"/>
                    </a:ext>
                  </a:extLst>
                </p:cNvPr>
                <p:cNvGrpSpPr/>
                <p:nvPr/>
              </p:nvGrpSpPr>
              <p:grpSpPr>
                <a:xfrm>
                  <a:off x="8307427" y="3258948"/>
                  <a:ext cx="376451" cy="90894"/>
                  <a:chOff x="8307427" y="3258948"/>
                  <a:chExt cx="376451" cy="90894"/>
                </a:xfrm>
              </p:grpSpPr>
              <p:grpSp>
                <p:nvGrpSpPr>
                  <p:cNvPr id="318" name="Gruppieren 317">
                    <a:extLst>
                      <a:ext uri="{FF2B5EF4-FFF2-40B4-BE49-F238E27FC236}">
                        <a16:creationId xmlns:a16="http://schemas.microsoft.com/office/drawing/2014/main" id="{337C8EC9-29CC-49D9-BB7D-8810E8325162}"/>
                      </a:ext>
                    </a:extLst>
                  </p:cNvPr>
                  <p:cNvGrpSpPr/>
                  <p:nvPr/>
                </p:nvGrpSpPr>
                <p:grpSpPr>
                  <a:xfrm>
                    <a:off x="8307427" y="3258948"/>
                    <a:ext cx="376451" cy="90894"/>
                    <a:chOff x="2703206" y="3730316"/>
                    <a:chExt cx="443565" cy="90894"/>
                  </a:xfrm>
                </p:grpSpPr>
                <p:cxnSp>
                  <p:nvCxnSpPr>
                    <p:cNvPr id="320" name="Gerader Verbinder 319">
                      <a:extLst>
                        <a:ext uri="{FF2B5EF4-FFF2-40B4-BE49-F238E27FC236}">
                          <a16:creationId xmlns:a16="http://schemas.microsoft.com/office/drawing/2014/main" id="{60621205-C6B5-4D24-9CD7-ADD03A5516AC}"/>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321" name="Gerader Verbinder 320">
                      <a:extLst>
                        <a:ext uri="{FF2B5EF4-FFF2-40B4-BE49-F238E27FC236}">
                          <a16:creationId xmlns:a16="http://schemas.microsoft.com/office/drawing/2014/main" id="{C4C82A02-FCEB-4F34-BB1D-5452273F9C3F}"/>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322" name="Gerader Verbinder 321">
                      <a:extLst>
                        <a:ext uri="{FF2B5EF4-FFF2-40B4-BE49-F238E27FC236}">
                          <a16:creationId xmlns:a16="http://schemas.microsoft.com/office/drawing/2014/main" id="{B982B732-846D-4D3F-92A1-7997F298A3DC}"/>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319" name="Ellipse 318">
                    <a:extLst>
                      <a:ext uri="{FF2B5EF4-FFF2-40B4-BE49-F238E27FC236}">
                        <a16:creationId xmlns:a16="http://schemas.microsoft.com/office/drawing/2014/main" id="{327F1364-5120-41D8-B090-BD79D512F05E}"/>
                      </a:ext>
                    </a:extLst>
                  </p:cNvPr>
                  <p:cNvSpPr/>
                  <p:nvPr/>
                </p:nvSpPr>
                <p:spPr bwMode="auto">
                  <a:xfrm>
                    <a:off x="8403545" y="326258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58" name="Gruppieren 57">
                  <a:extLst>
                    <a:ext uri="{FF2B5EF4-FFF2-40B4-BE49-F238E27FC236}">
                      <a16:creationId xmlns:a16="http://schemas.microsoft.com/office/drawing/2014/main" id="{884B31B3-4A77-48AF-A136-044D4EB65A2D}"/>
                    </a:ext>
                  </a:extLst>
                </p:cNvPr>
                <p:cNvGrpSpPr/>
                <p:nvPr/>
              </p:nvGrpSpPr>
              <p:grpSpPr>
                <a:xfrm>
                  <a:off x="8437643" y="3116228"/>
                  <a:ext cx="262293" cy="90894"/>
                  <a:chOff x="8437643" y="3116228"/>
                  <a:chExt cx="262293" cy="90894"/>
                </a:xfrm>
              </p:grpSpPr>
              <p:grpSp>
                <p:nvGrpSpPr>
                  <p:cNvPr id="313" name="Gruppieren 312">
                    <a:extLst>
                      <a:ext uri="{FF2B5EF4-FFF2-40B4-BE49-F238E27FC236}">
                        <a16:creationId xmlns:a16="http://schemas.microsoft.com/office/drawing/2014/main" id="{F034F310-86ED-4972-86C9-D13B4E5867C3}"/>
                      </a:ext>
                    </a:extLst>
                  </p:cNvPr>
                  <p:cNvGrpSpPr/>
                  <p:nvPr/>
                </p:nvGrpSpPr>
                <p:grpSpPr>
                  <a:xfrm>
                    <a:off x="8437643" y="3116228"/>
                    <a:ext cx="262293" cy="90894"/>
                    <a:chOff x="2703206" y="3730316"/>
                    <a:chExt cx="443565" cy="90894"/>
                  </a:xfrm>
                </p:grpSpPr>
                <p:cxnSp>
                  <p:nvCxnSpPr>
                    <p:cNvPr id="315" name="Gerader Verbinder 314">
                      <a:extLst>
                        <a:ext uri="{FF2B5EF4-FFF2-40B4-BE49-F238E27FC236}">
                          <a16:creationId xmlns:a16="http://schemas.microsoft.com/office/drawing/2014/main" id="{56E83F5D-230B-4D28-AD7B-6CA405A1AC0E}"/>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316" name="Gerader Verbinder 315">
                      <a:extLst>
                        <a:ext uri="{FF2B5EF4-FFF2-40B4-BE49-F238E27FC236}">
                          <a16:creationId xmlns:a16="http://schemas.microsoft.com/office/drawing/2014/main" id="{3B313750-B6F7-4CC2-A4FA-20CFE6344FC3}"/>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317" name="Gerader Verbinder 316">
                      <a:extLst>
                        <a:ext uri="{FF2B5EF4-FFF2-40B4-BE49-F238E27FC236}">
                          <a16:creationId xmlns:a16="http://schemas.microsoft.com/office/drawing/2014/main" id="{54233F75-B67C-40A7-A6DC-0095EA3B568C}"/>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314" name="Ellipse 313">
                    <a:extLst>
                      <a:ext uri="{FF2B5EF4-FFF2-40B4-BE49-F238E27FC236}">
                        <a16:creationId xmlns:a16="http://schemas.microsoft.com/office/drawing/2014/main" id="{B4BE51E7-2363-461D-ACDB-693FA3BA8219}"/>
                      </a:ext>
                    </a:extLst>
                  </p:cNvPr>
                  <p:cNvSpPr/>
                  <p:nvPr/>
                </p:nvSpPr>
                <p:spPr bwMode="auto">
                  <a:xfrm>
                    <a:off x="8510613" y="311804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52" name="Gruppieren 51">
                  <a:extLst>
                    <a:ext uri="{FF2B5EF4-FFF2-40B4-BE49-F238E27FC236}">
                      <a16:creationId xmlns:a16="http://schemas.microsoft.com/office/drawing/2014/main" id="{E2B6193F-B47C-44D8-AB0A-BDBE0A790D63}"/>
                    </a:ext>
                  </a:extLst>
                </p:cNvPr>
                <p:cNvGrpSpPr/>
                <p:nvPr/>
              </p:nvGrpSpPr>
              <p:grpSpPr>
                <a:xfrm>
                  <a:off x="8200075" y="2973514"/>
                  <a:ext cx="758242" cy="90894"/>
                  <a:chOff x="8200075" y="2973514"/>
                  <a:chExt cx="758242" cy="90894"/>
                </a:xfrm>
              </p:grpSpPr>
              <p:grpSp>
                <p:nvGrpSpPr>
                  <p:cNvPr id="308" name="Gruppieren 307">
                    <a:extLst>
                      <a:ext uri="{FF2B5EF4-FFF2-40B4-BE49-F238E27FC236}">
                        <a16:creationId xmlns:a16="http://schemas.microsoft.com/office/drawing/2014/main" id="{6C4008AE-FB94-40DB-B284-13DB177DD3DA}"/>
                      </a:ext>
                    </a:extLst>
                  </p:cNvPr>
                  <p:cNvGrpSpPr/>
                  <p:nvPr/>
                </p:nvGrpSpPr>
                <p:grpSpPr>
                  <a:xfrm>
                    <a:off x="8200075" y="2973514"/>
                    <a:ext cx="758242" cy="90894"/>
                    <a:chOff x="2703206" y="3730316"/>
                    <a:chExt cx="443565" cy="90894"/>
                  </a:xfrm>
                </p:grpSpPr>
                <p:cxnSp>
                  <p:nvCxnSpPr>
                    <p:cNvPr id="310" name="Gerader Verbinder 309">
                      <a:extLst>
                        <a:ext uri="{FF2B5EF4-FFF2-40B4-BE49-F238E27FC236}">
                          <a16:creationId xmlns:a16="http://schemas.microsoft.com/office/drawing/2014/main" id="{0926E845-563C-41B2-B35A-84AD40A8992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311" name="Gerader Verbinder 310">
                      <a:extLst>
                        <a:ext uri="{FF2B5EF4-FFF2-40B4-BE49-F238E27FC236}">
                          <a16:creationId xmlns:a16="http://schemas.microsoft.com/office/drawing/2014/main" id="{173393A8-2BDF-447B-9149-26EE30FCBE2E}"/>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312" name="Gerader Verbinder 311">
                      <a:extLst>
                        <a:ext uri="{FF2B5EF4-FFF2-40B4-BE49-F238E27FC236}">
                          <a16:creationId xmlns:a16="http://schemas.microsoft.com/office/drawing/2014/main" id="{47BF97F8-52CD-487D-8ECC-8E7792FC001F}"/>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309" name="Ellipse 308">
                    <a:extLst>
                      <a:ext uri="{FF2B5EF4-FFF2-40B4-BE49-F238E27FC236}">
                        <a16:creationId xmlns:a16="http://schemas.microsoft.com/office/drawing/2014/main" id="{782358DD-BB53-4F52-BCF2-92AA1AFAB7AA}"/>
                      </a:ext>
                    </a:extLst>
                  </p:cNvPr>
                  <p:cNvSpPr/>
                  <p:nvPr/>
                </p:nvSpPr>
                <p:spPr bwMode="auto">
                  <a:xfrm>
                    <a:off x="8409743" y="297533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46" name="Gruppieren 45">
                  <a:extLst>
                    <a:ext uri="{FF2B5EF4-FFF2-40B4-BE49-F238E27FC236}">
                      <a16:creationId xmlns:a16="http://schemas.microsoft.com/office/drawing/2014/main" id="{5AA17590-23E2-4A56-8929-E8A55BDB943A}"/>
                    </a:ext>
                  </a:extLst>
                </p:cNvPr>
                <p:cNvGrpSpPr/>
                <p:nvPr/>
              </p:nvGrpSpPr>
              <p:grpSpPr>
                <a:xfrm>
                  <a:off x="8323038" y="2830800"/>
                  <a:ext cx="263486" cy="90894"/>
                  <a:chOff x="8323038" y="2830800"/>
                  <a:chExt cx="263486" cy="90894"/>
                </a:xfrm>
              </p:grpSpPr>
              <p:grpSp>
                <p:nvGrpSpPr>
                  <p:cNvPr id="303" name="Gruppieren 302">
                    <a:extLst>
                      <a:ext uri="{FF2B5EF4-FFF2-40B4-BE49-F238E27FC236}">
                        <a16:creationId xmlns:a16="http://schemas.microsoft.com/office/drawing/2014/main" id="{3AB98F6B-6276-400F-A944-D49DD74AEF73}"/>
                      </a:ext>
                    </a:extLst>
                  </p:cNvPr>
                  <p:cNvGrpSpPr/>
                  <p:nvPr/>
                </p:nvGrpSpPr>
                <p:grpSpPr>
                  <a:xfrm>
                    <a:off x="8323038" y="2830800"/>
                    <a:ext cx="263486" cy="90894"/>
                    <a:chOff x="2703206" y="3730316"/>
                    <a:chExt cx="443565" cy="90894"/>
                  </a:xfrm>
                </p:grpSpPr>
                <p:cxnSp>
                  <p:nvCxnSpPr>
                    <p:cNvPr id="305" name="Gerader Verbinder 304">
                      <a:extLst>
                        <a:ext uri="{FF2B5EF4-FFF2-40B4-BE49-F238E27FC236}">
                          <a16:creationId xmlns:a16="http://schemas.microsoft.com/office/drawing/2014/main" id="{A9F25B77-4E7F-41DA-B0FF-184CC2C7A49A}"/>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306" name="Gerader Verbinder 305">
                      <a:extLst>
                        <a:ext uri="{FF2B5EF4-FFF2-40B4-BE49-F238E27FC236}">
                          <a16:creationId xmlns:a16="http://schemas.microsoft.com/office/drawing/2014/main" id="{4D31865F-0537-4FD7-BCF4-2CA4970CB9E2}"/>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307" name="Gerader Verbinder 306">
                      <a:extLst>
                        <a:ext uri="{FF2B5EF4-FFF2-40B4-BE49-F238E27FC236}">
                          <a16:creationId xmlns:a16="http://schemas.microsoft.com/office/drawing/2014/main" id="{90F2B259-EB2D-40CA-97F5-D763CA15531B}"/>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304" name="Ellipse 303">
                    <a:extLst>
                      <a:ext uri="{FF2B5EF4-FFF2-40B4-BE49-F238E27FC236}">
                        <a16:creationId xmlns:a16="http://schemas.microsoft.com/office/drawing/2014/main" id="{A202D8F9-BE2F-4577-A73E-DA17C87249FA}"/>
                      </a:ext>
                    </a:extLst>
                  </p:cNvPr>
                  <p:cNvSpPr/>
                  <p:nvPr/>
                </p:nvSpPr>
                <p:spPr bwMode="auto">
                  <a:xfrm>
                    <a:off x="8394075" y="283261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40" name="Gruppieren 39">
                  <a:extLst>
                    <a:ext uri="{FF2B5EF4-FFF2-40B4-BE49-F238E27FC236}">
                      <a16:creationId xmlns:a16="http://schemas.microsoft.com/office/drawing/2014/main" id="{0C147AAD-3DFD-4711-994C-122B572402D2}"/>
                    </a:ext>
                  </a:extLst>
                </p:cNvPr>
                <p:cNvGrpSpPr/>
                <p:nvPr/>
              </p:nvGrpSpPr>
              <p:grpSpPr>
                <a:xfrm>
                  <a:off x="8282502" y="2688086"/>
                  <a:ext cx="433016" cy="90894"/>
                  <a:chOff x="8282502" y="2688086"/>
                  <a:chExt cx="433016" cy="90894"/>
                </a:xfrm>
              </p:grpSpPr>
              <p:grpSp>
                <p:nvGrpSpPr>
                  <p:cNvPr id="298" name="Gruppieren 297">
                    <a:extLst>
                      <a:ext uri="{FF2B5EF4-FFF2-40B4-BE49-F238E27FC236}">
                        <a16:creationId xmlns:a16="http://schemas.microsoft.com/office/drawing/2014/main" id="{E12B7012-9E4F-462A-A687-B03EB7E69726}"/>
                      </a:ext>
                    </a:extLst>
                  </p:cNvPr>
                  <p:cNvGrpSpPr/>
                  <p:nvPr/>
                </p:nvGrpSpPr>
                <p:grpSpPr>
                  <a:xfrm>
                    <a:off x="8282502" y="2688086"/>
                    <a:ext cx="433016" cy="90894"/>
                    <a:chOff x="2703206" y="3730316"/>
                    <a:chExt cx="443565" cy="90894"/>
                  </a:xfrm>
                </p:grpSpPr>
                <p:cxnSp>
                  <p:nvCxnSpPr>
                    <p:cNvPr id="300" name="Gerader Verbinder 299">
                      <a:extLst>
                        <a:ext uri="{FF2B5EF4-FFF2-40B4-BE49-F238E27FC236}">
                          <a16:creationId xmlns:a16="http://schemas.microsoft.com/office/drawing/2014/main" id="{5C09AD53-C406-44CF-91D0-722055B8EB72}"/>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301" name="Gerader Verbinder 300">
                      <a:extLst>
                        <a:ext uri="{FF2B5EF4-FFF2-40B4-BE49-F238E27FC236}">
                          <a16:creationId xmlns:a16="http://schemas.microsoft.com/office/drawing/2014/main" id="{06FF67E9-C083-4CE0-BF6C-86BAA7FAF14E}"/>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302" name="Gerader Verbinder 301">
                      <a:extLst>
                        <a:ext uri="{FF2B5EF4-FFF2-40B4-BE49-F238E27FC236}">
                          <a16:creationId xmlns:a16="http://schemas.microsoft.com/office/drawing/2014/main" id="{9004704B-6E45-41AB-B57A-32F201FC69C4}"/>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99" name="Ellipse 298">
                    <a:extLst>
                      <a:ext uri="{FF2B5EF4-FFF2-40B4-BE49-F238E27FC236}">
                        <a16:creationId xmlns:a16="http://schemas.microsoft.com/office/drawing/2014/main" id="{6FE7E48B-1BB6-4044-8187-B62EC6F52A0F}"/>
                      </a:ext>
                    </a:extLst>
                  </p:cNvPr>
                  <p:cNvSpPr/>
                  <p:nvPr/>
                </p:nvSpPr>
                <p:spPr bwMode="auto">
                  <a:xfrm>
                    <a:off x="8420118" y="268990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34" name="Gruppieren 33">
                  <a:extLst>
                    <a:ext uri="{FF2B5EF4-FFF2-40B4-BE49-F238E27FC236}">
                      <a16:creationId xmlns:a16="http://schemas.microsoft.com/office/drawing/2014/main" id="{8F255C2F-4C7D-4299-917D-73A8CBDD80C8}"/>
                    </a:ext>
                  </a:extLst>
                </p:cNvPr>
                <p:cNvGrpSpPr/>
                <p:nvPr/>
              </p:nvGrpSpPr>
              <p:grpSpPr>
                <a:xfrm>
                  <a:off x="8107874" y="2545372"/>
                  <a:ext cx="993635" cy="90894"/>
                  <a:chOff x="8107874" y="2545372"/>
                  <a:chExt cx="993635" cy="90894"/>
                </a:xfrm>
              </p:grpSpPr>
              <p:grpSp>
                <p:nvGrpSpPr>
                  <p:cNvPr id="293" name="Gruppieren 292">
                    <a:extLst>
                      <a:ext uri="{FF2B5EF4-FFF2-40B4-BE49-F238E27FC236}">
                        <a16:creationId xmlns:a16="http://schemas.microsoft.com/office/drawing/2014/main" id="{C6ED42AE-9FDB-4DD6-9A96-2905EA4A7238}"/>
                      </a:ext>
                    </a:extLst>
                  </p:cNvPr>
                  <p:cNvGrpSpPr/>
                  <p:nvPr/>
                </p:nvGrpSpPr>
                <p:grpSpPr>
                  <a:xfrm>
                    <a:off x="8107874" y="2545372"/>
                    <a:ext cx="993635" cy="90894"/>
                    <a:chOff x="2703206" y="3730316"/>
                    <a:chExt cx="443565" cy="90894"/>
                  </a:xfrm>
                </p:grpSpPr>
                <p:cxnSp>
                  <p:nvCxnSpPr>
                    <p:cNvPr id="295" name="Gerader Verbinder 294">
                      <a:extLst>
                        <a:ext uri="{FF2B5EF4-FFF2-40B4-BE49-F238E27FC236}">
                          <a16:creationId xmlns:a16="http://schemas.microsoft.com/office/drawing/2014/main" id="{6278BCA2-96A1-44AE-83D3-A810BD9D28B4}"/>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96" name="Gerader Verbinder 295">
                      <a:extLst>
                        <a:ext uri="{FF2B5EF4-FFF2-40B4-BE49-F238E27FC236}">
                          <a16:creationId xmlns:a16="http://schemas.microsoft.com/office/drawing/2014/main" id="{6AC9F1A8-3B36-465D-970F-D671F93193A0}"/>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97" name="Gerader Verbinder 296">
                      <a:extLst>
                        <a:ext uri="{FF2B5EF4-FFF2-40B4-BE49-F238E27FC236}">
                          <a16:creationId xmlns:a16="http://schemas.microsoft.com/office/drawing/2014/main" id="{B16C3025-0AFF-44DA-8132-A46609DDCC5F}"/>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94" name="Ellipse 293">
                    <a:extLst>
                      <a:ext uri="{FF2B5EF4-FFF2-40B4-BE49-F238E27FC236}">
                        <a16:creationId xmlns:a16="http://schemas.microsoft.com/office/drawing/2014/main" id="{8712F786-C452-434E-80FC-ECF2AEA4498F}"/>
                      </a:ext>
                    </a:extLst>
                  </p:cNvPr>
                  <p:cNvSpPr/>
                  <p:nvPr/>
                </p:nvSpPr>
                <p:spPr bwMode="auto">
                  <a:xfrm>
                    <a:off x="8283587" y="254719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70" name="Gruppieren 69">
                  <a:extLst>
                    <a:ext uri="{FF2B5EF4-FFF2-40B4-BE49-F238E27FC236}">
                      <a16:creationId xmlns:a16="http://schemas.microsoft.com/office/drawing/2014/main" id="{7C601116-4AD0-4F49-B122-F59A5312A896}"/>
                    </a:ext>
                  </a:extLst>
                </p:cNvPr>
                <p:cNvGrpSpPr/>
                <p:nvPr/>
              </p:nvGrpSpPr>
              <p:grpSpPr>
                <a:xfrm>
                  <a:off x="8030848" y="2402658"/>
                  <a:ext cx="2984312" cy="90894"/>
                  <a:chOff x="8030848" y="2402658"/>
                  <a:chExt cx="2984312" cy="90894"/>
                </a:xfrm>
              </p:grpSpPr>
              <p:grpSp>
                <p:nvGrpSpPr>
                  <p:cNvPr id="288" name="Gruppieren 287">
                    <a:extLst>
                      <a:ext uri="{FF2B5EF4-FFF2-40B4-BE49-F238E27FC236}">
                        <a16:creationId xmlns:a16="http://schemas.microsoft.com/office/drawing/2014/main" id="{C4959C6E-C9FC-4F32-BE21-B1B509C29076}"/>
                      </a:ext>
                    </a:extLst>
                  </p:cNvPr>
                  <p:cNvGrpSpPr/>
                  <p:nvPr/>
                </p:nvGrpSpPr>
                <p:grpSpPr>
                  <a:xfrm>
                    <a:off x="8030848" y="2402658"/>
                    <a:ext cx="2984312" cy="90894"/>
                    <a:chOff x="2703206" y="3730316"/>
                    <a:chExt cx="443565" cy="90894"/>
                  </a:xfrm>
                </p:grpSpPr>
                <p:cxnSp>
                  <p:nvCxnSpPr>
                    <p:cNvPr id="290" name="Gerader Verbinder 289">
                      <a:extLst>
                        <a:ext uri="{FF2B5EF4-FFF2-40B4-BE49-F238E27FC236}">
                          <a16:creationId xmlns:a16="http://schemas.microsoft.com/office/drawing/2014/main" id="{D28AE69D-9DFF-4974-BAAC-B759563FF0F0}"/>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91" name="Gerader Verbinder 290">
                      <a:extLst>
                        <a:ext uri="{FF2B5EF4-FFF2-40B4-BE49-F238E27FC236}">
                          <a16:creationId xmlns:a16="http://schemas.microsoft.com/office/drawing/2014/main" id="{2AE90D48-4712-4781-BD22-20F50AD319D3}"/>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92" name="Gerader Verbinder 291">
                      <a:extLst>
                        <a:ext uri="{FF2B5EF4-FFF2-40B4-BE49-F238E27FC236}">
                          <a16:creationId xmlns:a16="http://schemas.microsoft.com/office/drawing/2014/main" id="{6095E730-4F71-40D7-920C-24E25B5ED6B1}"/>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89" name="Ellipse 288">
                    <a:extLst>
                      <a:ext uri="{FF2B5EF4-FFF2-40B4-BE49-F238E27FC236}">
                        <a16:creationId xmlns:a16="http://schemas.microsoft.com/office/drawing/2014/main" id="{8F602170-696E-4869-B203-C34F11B12424}"/>
                      </a:ext>
                    </a:extLst>
                  </p:cNvPr>
                  <p:cNvSpPr/>
                  <p:nvPr/>
                </p:nvSpPr>
                <p:spPr bwMode="auto">
                  <a:xfrm>
                    <a:off x="8116453" y="240447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76" name="Gruppieren 75">
                  <a:extLst>
                    <a:ext uri="{FF2B5EF4-FFF2-40B4-BE49-F238E27FC236}">
                      <a16:creationId xmlns:a16="http://schemas.microsoft.com/office/drawing/2014/main" id="{19E2FD66-A42D-486C-92F8-03400288083D}"/>
                    </a:ext>
                  </a:extLst>
                </p:cNvPr>
                <p:cNvGrpSpPr/>
                <p:nvPr/>
              </p:nvGrpSpPr>
              <p:grpSpPr>
                <a:xfrm>
                  <a:off x="8518505" y="2259944"/>
                  <a:ext cx="339785" cy="90894"/>
                  <a:chOff x="8518505" y="2259944"/>
                  <a:chExt cx="339785" cy="90894"/>
                </a:xfrm>
              </p:grpSpPr>
              <p:grpSp>
                <p:nvGrpSpPr>
                  <p:cNvPr id="283" name="Gruppieren 282">
                    <a:extLst>
                      <a:ext uri="{FF2B5EF4-FFF2-40B4-BE49-F238E27FC236}">
                        <a16:creationId xmlns:a16="http://schemas.microsoft.com/office/drawing/2014/main" id="{4BEC3A84-5846-40AF-8C70-577D8F06C4BC}"/>
                      </a:ext>
                    </a:extLst>
                  </p:cNvPr>
                  <p:cNvGrpSpPr/>
                  <p:nvPr/>
                </p:nvGrpSpPr>
                <p:grpSpPr>
                  <a:xfrm>
                    <a:off x="8518505" y="2259944"/>
                    <a:ext cx="339785" cy="90894"/>
                    <a:chOff x="2703206" y="3730316"/>
                    <a:chExt cx="443565" cy="90894"/>
                  </a:xfrm>
                </p:grpSpPr>
                <p:cxnSp>
                  <p:nvCxnSpPr>
                    <p:cNvPr id="285" name="Gerader Verbinder 284">
                      <a:extLst>
                        <a:ext uri="{FF2B5EF4-FFF2-40B4-BE49-F238E27FC236}">
                          <a16:creationId xmlns:a16="http://schemas.microsoft.com/office/drawing/2014/main" id="{DA89586F-89B6-4FD9-BCCA-24E62D410D5A}"/>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86" name="Gerader Verbinder 285">
                      <a:extLst>
                        <a:ext uri="{FF2B5EF4-FFF2-40B4-BE49-F238E27FC236}">
                          <a16:creationId xmlns:a16="http://schemas.microsoft.com/office/drawing/2014/main" id="{CC6EF935-F9E0-43C5-A15C-B39D344C329E}"/>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87" name="Gerader Verbinder 286">
                      <a:extLst>
                        <a:ext uri="{FF2B5EF4-FFF2-40B4-BE49-F238E27FC236}">
                          <a16:creationId xmlns:a16="http://schemas.microsoft.com/office/drawing/2014/main" id="{55176D22-4C44-4B1D-9E64-D650A50BD29C}"/>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84" name="Ellipse 283">
                    <a:extLst>
                      <a:ext uri="{FF2B5EF4-FFF2-40B4-BE49-F238E27FC236}">
                        <a16:creationId xmlns:a16="http://schemas.microsoft.com/office/drawing/2014/main" id="{2EC7AFA7-5D7F-4993-BD88-CB42573B0B0A}"/>
                      </a:ext>
                    </a:extLst>
                  </p:cNvPr>
                  <p:cNvSpPr/>
                  <p:nvPr/>
                </p:nvSpPr>
                <p:spPr bwMode="auto">
                  <a:xfrm>
                    <a:off x="8631508" y="226176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82" name="Gruppieren 81">
                  <a:extLst>
                    <a:ext uri="{FF2B5EF4-FFF2-40B4-BE49-F238E27FC236}">
                      <a16:creationId xmlns:a16="http://schemas.microsoft.com/office/drawing/2014/main" id="{1F947591-D4C1-4EA8-80A9-D6F3E980BE3B}"/>
                    </a:ext>
                  </a:extLst>
                </p:cNvPr>
                <p:cNvGrpSpPr/>
                <p:nvPr/>
              </p:nvGrpSpPr>
              <p:grpSpPr>
                <a:xfrm>
                  <a:off x="8285217" y="2117230"/>
                  <a:ext cx="1410923" cy="90894"/>
                  <a:chOff x="8285217" y="2117230"/>
                  <a:chExt cx="1410923" cy="90894"/>
                </a:xfrm>
              </p:grpSpPr>
              <p:grpSp>
                <p:nvGrpSpPr>
                  <p:cNvPr id="278" name="Gruppieren 277">
                    <a:extLst>
                      <a:ext uri="{FF2B5EF4-FFF2-40B4-BE49-F238E27FC236}">
                        <a16:creationId xmlns:a16="http://schemas.microsoft.com/office/drawing/2014/main" id="{BA1CFA65-E4E5-4703-B35B-468676120C30}"/>
                      </a:ext>
                    </a:extLst>
                  </p:cNvPr>
                  <p:cNvGrpSpPr/>
                  <p:nvPr/>
                </p:nvGrpSpPr>
                <p:grpSpPr>
                  <a:xfrm>
                    <a:off x="8285217" y="2117230"/>
                    <a:ext cx="1410923" cy="90894"/>
                    <a:chOff x="2703206" y="3730316"/>
                    <a:chExt cx="443565" cy="90894"/>
                  </a:xfrm>
                </p:grpSpPr>
                <p:cxnSp>
                  <p:nvCxnSpPr>
                    <p:cNvPr id="280" name="Gerader Verbinder 279">
                      <a:extLst>
                        <a:ext uri="{FF2B5EF4-FFF2-40B4-BE49-F238E27FC236}">
                          <a16:creationId xmlns:a16="http://schemas.microsoft.com/office/drawing/2014/main" id="{7F0FC38B-1573-4C98-9E73-2249142536EB}"/>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81" name="Gerader Verbinder 280">
                      <a:extLst>
                        <a:ext uri="{FF2B5EF4-FFF2-40B4-BE49-F238E27FC236}">
                          <a16:creationId xmlns:a16="http://schemas.microsoft.com/office/drawing/2014/main" id="{0483E977-E908-45C6-8FE6-BF4ECE103196}"/>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82" name="Gerader Verbinder 281">
                      <a:extLst>
                        <a:ext uri="{FF2B5EF4-FFF2-40B4-BE49-F238E27FC236}">
                          <a16:creationId xmlns:a16="http://schemas.microsoft.com/office/drawing/2014/main" id="{DB64CAC1-E31B-41B6-98D1-B33C18A3756D}"/>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79" name="Ellipse 278">
                    <a:extLst>
                      <a:ext uri="{FF2B5EF4-FFF2-40B4-BE49-F238E27FC236}">
                        <a16:creationId xmlns:a16="http://schemas.microsoft.com/office/drawing/2014/main" id="{1159D6C8-48D2-4A5A-894B-7B19241BE7B1}"/>
                      </a:ext>
                    </a:extLst>
                  </p:cNvPr>
                  <p:cNvSpPr/>
                  <p:nvPr/>
                </p:nvSpPr>
                <p:spPr bwMode="auto">
                  <a:xfrm>
                    <a:off x="8658125" y="211904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88" name="Gruppieren 87">
                  <a:extLst>
                    <a:ext uri="{FF2B5EF4-FFF2-40B4-BE49-F238E27FC236}">
                      <a16:creationId xmlns:a16="http://schemas.microsoft.com/office/drawing/2014/main" id="{B1D334B3-FFCD-46F6-B644-774FA44E8A67}"/>
                    </a:ext>
                  </a:extLst>
                </p:cNvPr>
                <p:cNvGrpSpPr/>
                <p:nvPr/>
              </p:nvGrpSpPr>
              <p:grpSpPr>
                <a:xfrm>
                  <a:off x="8393375" y="1974516"/>
                  <a:ext cx="351598" cy="90894"/>
                  <a:chOff x="8393375" y="1974516"/>
                  <a:chExt cx="351598" cy="90894"/>
                </a:xfrm>
              </p:grpSpPr>
              <p:grpSp>
                <p:nvGrpSpPr>
                  <p:cNvPr id="273" name="Gruppieren 272">
                    <a:extLst>
                      <a:ext uri="{FF2B5EF4-FFF2-40B4-BE49-F238E27FC236}">
                        <a16:creationId xmlns:a16="http://schemas.microsoft.com/office/drawing/2014/main" id="{603C01FB-2D1A-4301-AE39-AD0F12B408A9}"/>
                      </a:ext>
                    </a:extLst>
                  </p:cNvPr>
                  <p:cNvGrpSpPr/>
                  <p:nvPr/>
                </p:nvGrpSpPr>
                <p:grpSpPr>
                  <a:xfrm>
                    <a:off x="8393375" y="1974516"/>
                    <a:ext cx="351598" cy="90894"/>
                    <a:chOff x="2703206" y="3730316"/>
                    <a:chExt cx="443565" cy="90894"/>
                  </a:xfrm>
                </p:grpSpPr>
                <p:cxnSp>
                  <p:nvCxnSpPr>
                    <p:cNvPr id="275" name="Gerader Verbinder 274">
                      <a:extLst>
                        <a:ext uri="{FF2B5EF4-FFF2-40B4-BE49-F238E27FC236}">
                          <a16:creationId xmlns:a16="http://schemas.microsoft.com/office/drawing/2014/main" id="{64DA58AB-464A-42FD-AFAA-FB0E202DB679}"/>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76" name="Gerader Verbinder 275">
                      <a:extLst>
                        <a:ext uri="{FF2B5EF4-FFF2-40B4-BE49-F238E27FC236}">
                          <a16:creationId xmlns:a16="http://schemas.microsoft.com/office/drawing/2014/main" id="{FDEE20DB-5C41-4DA9-9008-3A30C54BAF4D}"/>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77" name="Gerader Verbinder 276">
                      <a:extLst>
                        <a:ext uri="{FF2B5EF4-FFF2-40B4-BE49-F238E27FC236}">
                          <a16:creationId xmlns:a16="http://schemas.microsoft.com/office/drawing/2014/main" id="{FCD95543-1A00-4940-B749-7230BF67CE65}"/>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74" name="Ellipse 273">
                    <a:extLst>
                      <a:ext uri="{FF2B5EF4-FFF2-40B4-BE49-F238E27FC236}">
                        <a16:creationId xmlns:a16="http://schemas.microsoft.com/office/drawing/2014/main" id="{09CAFED9-0556-4B25-9867-F3EEB8476090}"/>
                      </a:ext>
                    </a:extLst>
                  </p:cNvPr>
                  <p:cNvSpPr/>
                  <p:nvPr/>
                </p:nvSpPr>
                <p:spPr bwMode="auto">
                  <a:xfrm>
                    <a:off x="8503740" y="197633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94" name="Gruppieren 93">
                  <a:extLst>
                    <a:ext uri="{FF2B5EF4-FFF2-40B4-BE49-F238E27FC236}">
                      <a16:creationId xmlns:a16="http://schemas.microsoft.com/office/drawing/2014/main" id="{6A523BBF-81CA-402E-8A9F-3D298DA046C8}"/>
                    </a:ext>
                  </a:extLst>
                </p:cNvPr>
                <p:cNvGrpSpPr/>
                <p:nvPr/>
              </p:nvGrpSpPr>
              <p:grpSpPr>
                <a:xfrm>
                  <a:off x="8251445" y="1831802"/>
                  <a:ext cx="918845" cy="90894"/>
                  <a:chOff x="8251445" y="1831802"/>
                  <a:chExt cx="918845" cy="90894"/>
                </a:xfrm>
              </p:grpSpPr>
              <p:grpSp>
                <p:nvGrpSpPr>
                  <p:cNvPr id="268" name="Gruppieren 267">
                    <a:extLst>
                      <a:ext uri="{FF2B5EF4-FFF2-40B4-BE49-F238E27FC236}">
                        <a16:creationId xmlns:a16="http://schemas.microsoft.com/office/drawing/2014/main" id="{B90E6A80-947B-4D5A-BB36-B7464108D3E1}"/>
                      </a:ext>
                    </a:extLst>
                  </p:cNvPr>
                  <p:cNvGrpSpPr/>
                  <p:nvPr/>
                </p:nvGrpSpPr>
                <p:grpSpPr>
                  <a:xfrm>
                    <a:off x="8251445" y="1831802"/>
                    <a:ext cx="918845" cy="90894"/>
                    <a:chOff x="2703206" y="3730316"/>
                    <a:chExt cx="443565" cy="90894"/>
                  </a:xfrm>
                </p:grpSpPr>
                <p:cxnSp>
                  <p:nvCxnSpPr>
                    <p:cNvPr id="270" name="Gerader Verbinder 269">
                      <a:extLst>
                        <a:ext uri="{FF2B5EF4-FFF2-40B4-BE49-F238E27FC236}">
                          <a16:creationId xmlns:a16="http://schemas.microsoft.com/office/drawing/2014/main" id="{6BA8BFEA-7DBB-47B4-9C48-76F3BDACC264}"/>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71" name="Gerader Verbinder 270">
                      <a:extLst>
                        <a:ext uri="{FF2B5EF4-FFF2-40B4-BE49-F238E27FC236}">
                          <a16:creationId xmlns:a16="http://schemas.microsoft.com/office/drawing/2014/main" id="{E82935A4-91E3-4CC7-B3A2-1D49CA837248}"/>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72" name="Gerader Verbinder 271">
                      <a:extLst>
                        <a:ext uri="{FF2B5EF4-FFF2-40B4-BE49-F238E27FC236}">
                          <a16:creationId xmlns:a16="http://schemas.microsoft.com/office/drawing/2014/main" id="{56DF82B4-6EEA-4C81-A048-1B2C1611C853}"/>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69" name="Ellipse 268">
                    <a:extLst>
                      <a:ext uri="{FF2B5EF4-FFF2-40B4-BE49-F238E27FC236}">
                        <a16:creationId xmlns:a16="http://schemas.microsoft.com/office/drawing/2014/main" id="{FE213D8C-841C-45F4-9446-2E2ECC2F32FC}"/>
                      </a:ext>
                    </a:extLst>
                  </p:cNvPr>
                  <p:cNvSpPr/>
                  <p:nvPr/>
                </p:nvSpPr>
                <p:spPr bwMode="auto">
                  <a:xfrm>
                    <a:off x="8487167" y="1833620"/>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00" name="Gruppieren 99">
                  <a:extLst>
                    <a:ext uri="{FF2B5EF4-FFF2-40B4-BE49-F238E27FC236}">
                      <a16:creationId xmlns:a16="http://schemas.microsoft.com/office/drawing/2014/main" id="{02D656C7-44E6-4754-A5C8-23732A7F0639}"/>
                    </a:ext>
                  </a:extLst>
                </p:cNvPr>
                <p:cNvGrpSpPr/>
                <p:nvPr/>
              </p:nvGrpSpPr>
              <p:grpSpPr>
                <a:xfrm>
                  <a:off x="8173717" y="1689088"/>
                  <a:ext cx="640149" cy="90894"/>
                  <a:chOff x="8173717" y="1689088"/>
                  <a:chExt cx="640149" cy="90894"/>
                </a:xfrm>
              </p:grpSpPr>
              <p:grpSp>
                <p:nvGrpSpPr>
                  <p:cNvPr id="263" name="Gruppieren 262">
                    <a:extLst>
                      <a:ext uri="{FF2B5EF4-FFF2-40B4-BE49-F238E27FC236}">
                        <a16:creationId xmlns:a16="http://schemas.microsoft.com/office/drawing/2014/main" id="{AD6D9026-DA31-4D30-800B-A98896B987A1}"/>
                      </a:ext>
                    </a:extLst>
                  </p:cNvPr>
                  <p:cNvGrpSpPr/>
                  <p:nvPr/>
                </p:nvGrpSpPr>
                <p:grpSpPr>
                  <a:xfrm>
                    <a:off x="8173717" y="1689088"/>
                    <a:ext cx="640149" cy="90894"/>
                    <a:chOff x="2703206" y="3730316"/>
                    <a:chExt cx="443565" cy="90894"/>
                  </a:xfrm>
                </p:grpSpPr>
                <p:cxnSp>
                  <p:nvCxnSpPr>
                    <p:cNvPr id="265" name="Gerader Verbinder 264">
                      <a:extLst>
                        <a:ext uri="{FF2B5EF4-FFF2-40B4-BE49-F238E27FC236}">
                          <a16:creationId xmlns:a16="http://schemas.microsoft.com/office/drawing/2014/main" id="{26268A6D-29B7-4213-AC8E-195E8D011FAF}"/>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66" name="Gerader Verbinder 265">
                      <a:extLst>
                        <a:ext uri="{FF2B5EF4-FFF2-40B4-BE49-F238E27FC236}">
                          <a16:creationId xmlns:a16="http://schemas.microsoft.com/office/drawing/2014/main" id="{A274B7F9-0A30-4151-9029-29EF6323B16C}"/>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67" name="Gerader Verbinder 266">
                      <a:extLst>
                        <a:ext uri="{FF2B5EF4-FFF2-40B4-BE49-F238E27FC236}">
                          <a16:creationId xmlns:a16="http://schemas.microsoft.com/office/drawing/2014/main" id="{6FB028F1-149A-4A24-AA7D-D6F67AD9CF71}"/>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64" name="Ellipse 263">
                    <a:extLst>
                      <a:ext uri="{FF2B5EF4-FFF2-40B4-BE49-F238E27FC236}">
                        <a16:creationId xmlns:a16="http://schemas.microsoft.com/office/drawing/2014/main" id="{65512AB4-09D8-486E-A11F-093307030029}"/>
                      </a:ext>
                    </a:extLst>
                  </p:cNvPr>
                  <p:cNvSpPr/>
                  <p:nvPr/>
                </p:nvSpPr>
                <p:spPr bwMode="auto">
                  <a:xfrm>
                    <a:off x="8325398" y="1690906"/>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106" name="Gruppieren 105">
                  <a:extLst>
                    <a:ext uri="{FF2B5EF4-FFF2-40B4-BE49-F238E27FC236}">
                      <a16:creationId xmlns:a16="http://schemas.microsoft.com/office/drawing/2014/main" id="{D4E9869B-8ADB-45D8-A9FC-FB3F8B92902F}"/>
                    </a:ext>
                  </a:extLst>
                </p:cNvPr>
                <p:cNvGrpSpPr/>
                <p:nvPr/>
              </p:nvGrpSpPr>
              <p:grpSpPr>
                <a:xfrm>
                  <a:off x="8665249" y="1546374"/>
                  <a:ext cx="906735" cy="90894"/>
                  <a:chOff x="8665249" y="1546374"/>
                  <a:chExt cx="906735" cy="90894"/>
                </a:xfrm>
              </p:grpSpPr>
              <p:grpSp>
                <p:nvGrpSpPr>
                  <p:cNvPr id="258" name="Gruppieren 257">
                    <a:extLst>
                      <a:ext uri="{FF2B5EF4-FFF2-40B4-BE49-F238E27FC236}">
                        <a16:creationId xmlns:a16="http://schemas.microsoft.com/office/drawing/2014/main" id="{5AA28B73-10F5-42FA-ACE4-D389E2DF35EB}"/>
                      </a:ext>
                    </a:extLst>
                  </p:cNvPr>
                  <p:cNvGrpSpPr/>
                  <p:nvPr/>
                </p:nvGrpSpPr>
                <p:grpSpPr>
                  <a:xfrm>
                    <a:off x="8665249" y="1546374"/>
                    <a:ext cx="906735" cy="90894"/>
                    <a:chOff x="2703206" y="3730316"/>
                    <a:chExt cx="443565" cy="90894"/>
                  </a:xfrm>
                </p:grpSpPr>
                <p:cxnSp>
                  <p:nvCxnSpPr>
                    <p:cNvPr id="260" name="Gerader Verbinder 259">
                      <a:extLst>
                        <a:ext uri="{FF2B5EF4-FFF2-40B4-BE49-F238E27FC236}">
                          <a16:creationId xmlns:a16="http://schemas.microsoft.com/office/drawing/2014/main" id="{480E74A2-0443-4411-B849-01EE10358310}"/>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61" name="Gerader Verbinder 260">
                      <a:extLst>
                        <a:ext uri="{FF2B5EF4-FFF2-40B4-BE49-F238E27FC236}">
                          <a16:creationId xmlns:a16="http://schemas.microsoft.com/office/drawing/2014/main" id="{B794CA9C-2533-4D5C-BB2E-6409D572D50F}"/>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62" name="Gerader Verbinder 261">
                      <a:extLst>
                        <a:ext uri="{FF2B5EF4-FFF2-40B4-BE49-F238E27FC236}">
                          <a16:creationId xmlns:a16="http://schemas.microsoft.com/office/drawing/2014/main" id="{9EDFB5C4-B321-47C8-833E-8ED7B989747A}"/>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59" name="Ellipse 258">
                    <a:extLst>
                      <a:ext uri="{FF2B5EF4-FFF2-40B4-BE49-F238E27FC236}">
                        <a16:creationId xmlns:a16="http://schemas.microsoft.com/office/drawing/2014/main" id="{719AF117-5BC0-4330-AF02-5A672B732573}"/>
                      </a:ext>
                    </a:extLst>
                  </p:cNvPr>
                  <p:cNvSpPr/>
                  <p:nvPr/>
                </p:nvSpPr>
                <p:spPr bwMode="auto">
                  <a:xfrm>
                    <a:off x="8989225" y="1548192"/>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323" name="Gruppieren 322">
                  <a:extLst>
                    <a:ext uri="{FF2B5EF4-FFF2-40B4-BE49-F238E27FC236}">
                      <a16:creationId xmlns:a16="http://schemas.microsoft.com/office/drawing/2014/main" id="{6E53DEFB-E37F-46CA-B6B8-A150AF9D82F6}"/>
                    </a:ext>
                  </a:extLst>
                </p:cNvPr>
                <p:cNvGrpSpPr/>
                <p:nvPr/>
              </p:nvGrpSpPr>
              <p:grpSpPr>
                <a:xfrm>
                  <a:off x="8329180" y="1403660"/>
                  <a:ext cx="473012" cy="90894"/>
                  <a:chOff x="8329180" y="1403660"/>
                  <a:chExt cx="473012" cy="90894"/>
                </a:xfrm>
              </p:grpSpPr>
              <p:grpSp>
                <p:nvGrpSpPr>
                  <p:cNvPr id="253" name="Gruppieren 252">
                    <a:extLst>
                      <a:ext uri="{FF2B5EF4-FFF2-40B4-BE49-F238E27FC236}">
                        <a16:creationId xmlns:a16="http://schemas.microsoft.com/office/drawing/2014/main" id="{66456C44-5536-4B4D-8E12-4FB46DA5E1E9}"/>
                      </a:ext>
                    </a:extLst>
                  </p:cNvPr>
                  <p:cNvGrpSpPr/>
                  <p:nvPr/>
                </p:nvGrpSpPr>
                <p:grpSpPr>
                  <a:xfrm>
                    <a:off x="8329180" y="1403660"/>
                    <a:ext cx="473012" cy="90894"/>
                    <a:chOff x="2703206" y="3730316"/>
                    <a:chExt cx="443565" cy="90894"/>
                  </a:xfrm>
                </p:grpSpPr>
                <p:cxnSp>
                  <p:nvCxnSpPr>
                    <p:cNvPr id="255" name="Gerader Verbinder 254">
                      <a:extLst>
                        <a:ext uri="{FF2B5EF4-FFF2-40B4-BE49-F238E27FC236}">
                          <a16:creationId xmlns:a16="http://schemas.microsoft.com/office/drawing/2014/main" id="{328A9B40-4200-479D-AF2E-336909D64131}"/>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56" name="Gerader Verbinder 255">
                      <a:extLst>
                        <a:ext uri="{FF2B5EF4-FFF2-40B4-BE49-F238E27FC236}">
                          <a16:creationId xmlns:a16="http://schemas.microsoft.com/office/drawing/2014/main" id="{23710D39-4A23-40B8-9233-A82BA231C14D}"/>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57" name="Gerader Verbinder 256">
                      <a:extLst>
                        <a:ext uri="{FF2B5EF4-FFF2-40B4-BE49-F238E27FC236}">
                          <a16:creationId xmlns:a16="http://schemas.microsoft.com/office/drawing/2014/main" id="{030B3DA3-B511-472E-A656-60973201408E}"/>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54" name="Ellipse 253">
                    <a:extLst>
                      <a:ext uri="{FF2B5EF4-FFF2-40B4-BE49-F238E27FC236}">
                        <a16:creationId xmlns:a16="http://schemas.microsoft.com/office/drawing/2014/main" id="{82264CE1-C913-4B64-98E3-13B36E84297F}"/>
                      </a:ext>
                    </a:extLst>
                  </p:cNvPr>
                  <p:cNvSpPr/>
                  <p:nvPr/>
                </p:nvSpPr>
                <p:spPr bwMode="auto">
                  <a:xfrm>
                    <a:off x="8471204" y="1405478"/>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nvGrpSpPr>
                <p:cNvPr id="324" name="Gruppieren 323">
                  <a:extLst>
                    <a:ext uri="{FF2B5EF4-FFF2-40B4-BE49-F238E27FC236}">
                      <a16:creationId xmlns:a16="http://schemas.microsoft.com/office/drawing/2014/main" id="{35CEA86B-B04E-4CB4-A929-A12F3C254036}"/>
                    </a:ext>
                  </a:extLst>
                </p:cNvPr>
                <p:cNvGrpSpPr/>
                <p:nvPr/>
              </p:nvGrpSpPr>
              <p:grpSpPr>
                <a:xfrm>
                  <a:off x="8521070" y="1260946"/>
                  <a:ext cx="162808" cy="90894"/>
                  <a:chOff x="8521070" y="1260946"/>
                  <a:chExt cx="162808" cy="90894"/>
                </a:xfrm>
              </p:grpSpPr>
              <p:grpSp>
                <p:nvGrpSpPr>
                  <p:cNvPr id="248" name="Gruppieren 247">
                    <a:extLst>
                      <a:ext uri="{FF2B5EF4-FFF2-40B4-BE49-F238E27FC236}">
                        <a16:creationId xmlns:a16="http://schemas.microsoft.com/office/drawing/2014/main" id="{2956612D-2792-4AEC-9BD9-C5AACDAB2AA1}"/>
                      </a:ext>
                    </a:extLst>
                  </p:cNvPr>
                  <p:cNvGrpSpPr/>
                  <p:nvPr/>
                </p:nvGrpSpPr>
                <p:grpSpPr>
                  <a:xfrm>
                    <a:off x="8521070" y="1260946"/>
                    <a:ext cx="162808" cy="90894"/>
                    <a:chOff x="2703206" y="3730316"/>
                    <a:chExt cx="443565" cy="90894"/>
                  </a:xfrm>
                </p:grpSpPr>
                <p:cxnSp>
                  <p:nvCxnSpPr>
                    <p:cNvPr id="250" name="Gerader Verbinder 249">
                      <a:extLst>
                        <a:ext uri="{FF2B5EF4-FFF2-40B4-BE49-F238E27FC236}">
                          <a16:creationId xmlns:a16="http://schemas.microsoft.com/office/drawing/2014/main" id="{C13E315B-1D0B-4F79-9065-D113250AB5DC}"/>
                        </a:ext>
                      </a:extLst>
                    </p:cNvPr>
                    <p:cNvCxnSpPr>
                      <a:cxnSpLocks/>
                    </p:cNvCxnSpPr>
                    <p:nvPr/>
                  </p:nvCxnSpPr>
                  <p:spPr bwMode="auto">
                    <a:xfrm>
                      <a:off x="2703206" y="3775763"/>
                      <a:ext cx="443565" cy="0"/>
                    </a:xfrm>
                    <a:prstGeom prst="line">
                      <a:avLst/>
                    </a:prstGeom>
                    <a:noFill/>
                    <a:ln w="19050" cap="flat" cmpd="sng" algn="ctr">
                      <a:solidFill>
                        <a:srgbClr val="3B839F"/>
                      </a:solidFill>
                      <a:prstDash val="solid"/>
                      <a:round/>
                      <a:headEnd type="none" w="med" len="med"/>
                      <a:tailEnd type="none" w="med" len="med"/>
                    </a:ln>
                    <a:effectLst/>
                  </p:spPr>
                </p:cxnSp>
                <p:cxnSp>
                  <p:nvCxnSpPr>
                    <p:cNvPr id="251" name="Gerader Verbinder 250">
                      <a:extLst>
                        <a:ext uri="{FF2B5EF4-FFF2-40B4-BE49-F238E27FC236}">
                          <a16:creationId xmlns:a16="http://schemas.microsoft.com/office/drawing/2014/main" id="{6586FB34-92A9-4CAA-9209-F22739A902A3}"/>
                        </a:ext>
                      </a:extLst>
                    </p:cNvPr>
                    <p:cNvCxnSpPr/>
                    <p:nvPr/>
                  </p:nvCxnSpPr>
                  <p:spPr bwMode="auto">
                    <a:xfrm>
                      <a:off x="2703206" y="3730316"/>
                      <a:ext cx="0" cy="90894"/>
                    </a:xfrm>
                    <a:prstGeom prst="line">
                      <a:avLst/>
                    </a:prstGeom>
                    <a:noFill/>
                    <a:ln w="19050" cap="flat" cmpd="sng" algn="ctr">
                      <a:solidFill>
                        <a:srgbClr val="3B839F"/>
                      </a:solidFill>
                      <a:prstDash val="solid"/>
                      <a:round/>
                      <a:headEnd type="none" w="med" len="med"/>
                      <a:tailEnd type="none" w="med" len="med"/>
                    </a:ln>
                    <a:effectLst/>
                  </p:spPr>
                </p:cxnSp>
                <p:cxnSp>
                  <p:nvCxnSpPr>
                    <p:cNvPr id="252" name="Gerader Verbinder 251">
                      <a:extLst>
                        <a:ext uri="{FF2B5EF4-FFF2-40B4-BE49-F238E27FC236}">
                          <a16:creationId xmlns:a16="http://schemas.microsoft.com/office/drawing/2014/main" id="{3A3721D7-CAB1-4886-A67D-6F578E21F3D9}"/>
                        </a:ext>
                      </a:extLst>
                    </p:cNvPr>
                    <p:cNvCxnSpPr/>
                    <p:nvPr/>
                  </p:nvCxnSpPr>
                  <p:spPr bwMode="auto">
                    <a:xfrm>
                      <a:off x="3146771" y="3730316"/>
                      <a:ext cx="0" cy="90894"/>
                    </a:xfrm>
                    <a:prstGeom prst="line">
                      <a:avLst/>
                    </a:prstGeom>
                    <a:noFill/>
                    <a:ln w="19050" cap="flat" cmpd="sng" algn="ctr">
                      <a:solidFill>
                        <a:srgbClr val="3B839F"/>
                      </a:solidFill>
                      <a:prstDash val="solid"/>
                      <a:round/>
                      <a:headEnd type="none" w="med" len="med"/>
                      <a:tailEnd type="none" w="med" len="med"/>
                    </a:ln>
                    <a:effectLst/>
                  </p:spPr>
                </p:cxnSp>
              </p:grpSp>
              <p:sp>
                <p:nvSpPr>
                  <p:cNvPr id="249" name="Ellipse 248">
                    <a:extLst>
                      <a:ext uri="{FF2B5EF4-FFF2-40B4-BE49-F238E27FC236}">
                        <a16:creationId xmlns:a16="http://schemas.microsoft.com/office/drawing/2014/main" id="{4BAA2C1A-B028-493C-AF5E-B9DD84249C18}"/>
                      </a:ext>
                    </a:extLst>
                  </p:cNvPr>
                  <p:cNvSpPr/>
                  <p:nvPr/>
                </p:nvSpPr>
                <p:spPr bwMode="auto">
                  <a:xfrm>
                    <a:off x="8562880" y="1262764"/>
                    <a:ext cx="83622" cy="83622"/>
                  </a:xfrm>
                  <a:prstGeom prst="ellipse">
                    <a:avLst/>
                  </a:prstGeom>
                  <a:solidFill>
                    <a:srgbClr val="3B839F"/>
                  </a:solidFill>
                  <a:ln w="9525" cap="flat" cmpd="sng" algn="ctr">
                    <a:noFill/>
                    <a:prstDash val="solid"/>
                    <a:round/>
                    <a:headEnd type="none" w="med" len="med"/>
                    <a:tailEnd type="none" w="med" len="med"/>
                  </a:ln>
                  <a:effectLst/>
                </p:spPr>
                <p:txBody>
                  <a:bodyPr vert="horz" wrap="none" lIns="18288" tIns="18288" rIns="18288"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pitchFamily="34" charset="0"/>
                    </a:endParaRPr>
                  </a:p>
                </p:txBody>
              </p:sp>
            </p:grpSp>
          </p:grpSp>
        </p:grpSp>
        <p:sp>
          <p:nvSpPr>
            <p:cNvPr id="331" name="Textfeld 330">
              <a:extLst>
                <a:ext uri="{FF2B5EF4-FFF2-40B4-BE49-F238E27FC236}">
                  <a16:creationId xmlns:a16="http://schemas.microsoft.com/office/drawing/2014/main" id="{48D995A3-5146-44DB-ACFD-928ECDA003CA}"/>
                </a:ext>
              </a:extLst>
            </p:cNvPr>
            <p:cNvSpPr txBox="1"/>
            <p:nvPr/>
          </p:nvSpPr>
          <p:spPr>
            <a:xfrm>
              <a:off x="6438702" y="962488"/>
              <a:ext cx="5202000" cy="205200"/>
            </a:xfrm>
            <a:prstGeom prst="rect">
              <a:avLst/>
            </a:prstGeom>
            <a:solidFill>
              <a:schemeClr val="accent1"/>
            </a:solidFill>
          </p:spPr>
          <p:txBody>
            <a:bodyPr wrap="square" lIns="90000" tIns="0" rIns="90000" bIns="0" rtlCol="0" anchor="ctr" anchorCtr="0">
              <a:noAutofit/>
            </a:bodyPr>
            <a:lstStyle/>
            <a:p>
              <a:r>
                <a:rPr lang="de-DE" sz="1300" b="1" dirty="0">
                  <a:solidFill>
                    <a:schemeClr val="bg1"/>
                  </a:solidFill>
                </a:rPr>
                <a:t>Hüftfraktur</a:t>
              </a:r>
            </a:p>
          </p:txBody>
        </p:sp>
      </p:grpSp>
    </p:spTree>
    <p:extLst>
      <p:ext uri="{BB962C8B-B14F-4D97-AF65-F5344CB8AC3E}">
        <p14:creationId xmlns:p14="http://schemas.microsoft.com/office/powerpoint/2010/main" val="25095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ID" val="5259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515151"/>
          </a:solidFill>
          <a:prstDash val="solid"/>
          <a:round/>
          <a:headEnd type="none" w="med" len="med"/>
          <a:tailEnd type="triangle" w="med" len="med"/>
        </a:ln>
        <a:effectLst/>
      </a:spPr>
      <a:bodyPr vert="horz" wrap="none" lIns="18288" tIns="18288" rIns="18288" bIns="18288"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pitchFamily="34" charset="0"/>
          </a:defRPr>
        </a:defPPr>
      </a:lstStyle>
    </a:spDef>
    <a:lnDef>
      <a:spPr bwMode="auto">
        <a:noFill/>
        <a:ln w="19050" cap="flat" cmpd="sng" algn="ctr">
          <a:solidFill>
            <a:srgbClr val="515151"/>
          </a:solidFill>
          <a:prstDash val="solid"/>
          <a:round/>
          <a:headEnd type="none" w="med" len="med"/>
          <a:tailEnd type="none" w="med" len="med"/>
        </a:ln>
        <a:effectLst/>
      </a:spPr>
      <a:body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none" lIns="18288" tIns="18288" rIns="18288"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Default Design 1">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5">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6">
        <a:dk1>
          <a:srgbClr val="000000"/>
        </a:dk1>
        <a:lt1>
          <a:srgbClr val="FFFFFF"/>
        </a:lt1>
        <a:dk2>
          <a:srgbClr val="198CFF"/>
        </a:dk2>
        <a:lt2>
          <a:srgbClr val="FFFFFF"/>
        </a:lt2>
        <a:accent1>
          <a:srgbClr val="BD79E3"/>
        </a:accent1>
        <a:accent2>
          <a:srgbClr val="ADBF25"/>
        </a:accent2>
        <a:accent3>
          <a:srgbClr val="FFFFFF"/>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ADADAD"/>
        </a:lt1>
        <a:dk2>
          <a:srgbClr val="198CFF"/>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ADADAD"/>
        </a:lt1>
        <a:dk2>
          <a:srgbClr val="FFC828"/>
        </a:dk2>
        <a:lt2>
          <a:srgbClr val="FFFFFF"/>
        </a:lt2>
        <a:accent1>
          <a:srgbClr val="BD79E3"/>
        </a:accent1>
        <a:accent2>
          <a:srgbClr val="ADBF25"/>
        </a:accent2>
        <a:accent3>
          <a:srgbClr val="D3D3D3"/>
        </a:accent3>
        <a:accent4>
          <a:srgbClr val="000000"/>
        </a:accent4>
        <a:accent5>
          <a:srgbClr val="DBBEEF"/>
        </a:accent5>
        <a:accent6>
          <a:srgbClr val="9CAD20"/>
        </a:accent6>
        <a:hlink>
          <a:srgbClr val="F20079"/>
        </a:hlink>
        <a:folHlink>
          <a:srgbClr val="0050A8"/>
        </a:folHlink>
      </a:clrScheme>
      <a:clrMap bg1="lt1" tx1="dk1" bg2="lt2" tx2="dk2" accent1="accent1" accent2="accent2" accent3="accent3" accent4="accent4" accent5="accent5" accent6="accent6" hlink="hlink" folHlink="folHlink"/>
    </a:extraClrScheme>
    <a:extraClrScheme>
      <a:clrScheme name="3_Default Design 9">
        <a:dk1>
          <a:srgbClr val="000000"/>
        </a:dk1>
        <a:lt1>
          <a:srgbClr val="FFFFFF"/>
        </a:lt1>
        <a:dk2>
          <a:srgbClr val="006AD0"/>
        </a:dk2>
        <a:lt2>
          <a:srgbClr val="FFC828"/>
        </a:lt2>
        <a:accent1>
          <a:srgbClr val="BD79E3"/>
        </a:accent1>
        <a:accent2>
          <a:srgbClr val="ADBF25"/>
        </a:accent2>
        <a:accent3>
          <a:srgbClr val="AAB9E4"/>
        </a:accent3>
        <a:accent4>
          <a:srgbClr val="DADADA"/>
        </a:accent4>
        <a:accent5>
          <a:srgbClr val="DBBEEF"/>
        </a:accent5>
        <a:accent6>
          <a:srgbClr val="9CAD20"/>
        </a:accent6>
        <a:hlink>
          <a:srgbClr val="F20079"/>
        </a:hlink>
        <a:folHlink>
          <a:srgbClr val="3F9FFF"/>
        </a:folHlink>
      </a:clrScheme>
      <a:clrMap bg1="dk2" tx1="lt1" bg2="dk1" tx2="lt2" accent1="accent1" accent2="accent2" accent3="accent3" accent4="accent4" accent5="accent5" accent6="accent6" hlink="hlink" folHlink="folHlink"/>
    </a:extraClrScheme>
    <a:extraClrScheme>
      <a:clrScheme name="3_Default Design 10">
        <a:dk1>
          <a:srgbClr val="000000"/>
        </a:dk1>
        <a:lt1>
          <a:srgbClr val="FFFFFF"/>
        </a:lt1>
        <a:dk2>
          <a:srgbClr val="006AD0"/>
        </a:dk2>
        <a:lt2>
          <a:srgbClr val="FAB900"/>
        </a:lt2>
        <a:accent1>
          <a:srgbClr val="BD79E3"/>
        </a:accent1>
        <a:accent2>
          <a:srgbClr val="ADBF25"/>
        </a:accent2>
        <a:accent3>
          <a:srgbClr val="AAB9E4"/>
        </a:accent3>
        <a:accent4>
          <a:srgbClr val="DADADA"/>
        </a:accent4>
        <a:accent5>
          <a:srgbClr val="DBBEEF"/>
        </a:accent5>
        <a:accent6>
          <a:srgbClr val="9CAD20"/>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1">
        <a:dk1>
          <a:srgbClr val="000000"/>
        </a:dk1>
        <a:lt1>
          <a:srgbClr val="FFFFFF"/>
        </a:lt1>
        <a:dk2>
          <a:srgbClr val="006AD0"/>
        </a:dk2>
        <a:lt2>
          <a:srgbClr val="FAB900"/>
        </a:lt2>
        <a:accent1>
          <a:srgbClr val="BD79E3"/>
        </a:accent1>
        <a:accent2>
          <a:srgbClr val="736751"/>
        </a:accent2>
        <a:accent3>
          <a:srgbClr val="AAB9E4"/>
        </a:accent3>
        <a:accent4>
          <a:srgbClr val="DADADA"/>
        </a:accent4>
        <a:accent5>
          <a:srgbClr val="DBBEEF"/>
        </a:accent5>
        <a:accent6>
          <a:srgbClr val="685D4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2">
        <a:dk1>
          <a:srgbClr val="000000"/>
        </a:dk1>
        <a:lt1>
          <a:srgbClr val="FFFFFF"/>
        </a:lt1>
        <a:dk2>
          <a:srgbClr val="006AD0"/>
        </a:dk2>
        <a:lt2>
          <a:srgbClr val="FAB900"/>
        </a:lt2>
        <a:accent1>
          <a:srgbClr val="BD79E3"/>
        </a:accent1>
        <a:accent2>
          <a:srgbClr val="677345"/>
        </a:accent2>
        <a:accent3>
          <a:srgbClr val="AAB9E4"/>
        </a:accent3>
        <a:accent4>
          <a:srgbClr val="DADADA"/>
        </a:accent4>
        <a:accent5>
          <a:srgbClr val="DBBEEF"/>
        </a:accent5>
        <a:accent6>
          <a:srgbClr val="5D683E"/>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6AD0"/>
        </a:dk2>
        <a:lt2>
          <a:srgbClr val="FAB900"/>
        </a:lt2>
        <a:accent1>
          <a:srgbClr val="BD79E3"/>
        </a:accent1>
        <a:accent2>
          <a:srgbClr val="8A842E"/>
        </a:accent2>
        <a:accent3>
          <a:srgbClr val="AAB9E4"/>
        </a:accent3>
        <a:accent4>
          <a:srgbClr val="DADADA"/>
        </a:accent4>
        <a:accent5>
          <a:srgbClr val="DBBEEF"/>
        </a:accent5>
        <a:accent6>
          <a:srgbClr val="7D7729"/>
        </a:accent6>
        <a:hlink>
          <a:srgbClr val="E14539"/>
        </a:hlink>
        <a:folHlink>
          <a:srgbClr val="3F9FFF"/>
        </a:folHlink>
      </a:clrScheme>
      <a:clrMap bg1="dk2" tx1="lt1" bg2="dk1" tx2="lt2" accent1="accent1" accent2="accent2" accent3="accent3" accent4="accent4" accent5="accent5" accent6="accent6" hlink="hlink" folHlink="folHlink"/>
    </a:extraClrScheme>
    <a:extraClrScheme>
      <a:clrScheme name="3_Default Design 14">
        <a:dk1>
          <a:srgbClr val="000000"/>
        </a:dk1>
        <a:lt1>
          <a:srgbClr val="FFFFFF"/>
        </a:lt1>
        <a:dk2>
          <a:srgbClr val="006AD0"/>
        </a:dk2>
        <a:lt2>
          <a:srgbClr val="FAB900"/>
        </a:lt2>
        <a:accent1>
          <a:srgbClr val="BD79E3"/>
        </a:accent1>
        <a:accent2>
          <a:srgbClr val="8CD8D6"/>
        </a:accent2>
        <a:accent3>
          <a:srgbClr val="AAB9E4"/>
        </a:accent3>
        <a:accent4>
          <a:srgbClr val="DADADA"/>
        </a:accent4>
        <a:accent5>
          <a:srgbClr val="DBBEEF"/>
        </a:accent5>
        <a:accent6>
          <a:srgbClr val="7EC4C2"/>
        </a:accent6>
        <a:hlink>
          <a:srgbClr val="E14539"/>
        </a:hlink>
        <a:folHlink>
          <a:srgbClr val="3F9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CDA1D4E2674448A0902ACE23E2F7F3" ma:contentTypeVersion="" ma:contentTypeDescription="Create a new document." ma:contentTypeScope="" ma:versionID="b63e01ba9cfbea8d825d3b6f956de53d">
  <xsd:schema xmlns:xsd="http://www.w3.org/2001/XMLSchema" xmlns:xs="http://www.w3.org/2001/XMLSchema" xmlns:p="http://schemas.microsoft.com/office/2006/metadata/properties" xmlns:ns2="9CC6DA9F-6D81-45C4-89C4-7EB77718B956" xmlns:ns3="42fe046d-86dd-43d2-bdc0-8f834945f3f1" xmlns:ns4="9cc6da9f-6d81-45c4-89c4-7eb77718b956" targetNamespace="http://schemas.microsoft.com/office/2006/metadata/properties" ma:root="true" ma:fieldsID="65d191419875519cf6915d54afaedb52" ns2:_="" ns3:_="" ns4:_="">
    <xsd:import namespace="9CC6DA9F-6D81-45C4-89C4-7EB77718B956"/>
    <xsd:import namespace="42fe046d-86dd-43d2-bdc0-8f834945f3f1"/>
    <xsd:import namespace="9cc6da9f-6d81-45c4-89c4-7eb77718b9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e046d-86dd-43d2-bdc0-8f834945f3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sisl xmlns:xsd="http://www.w3.org/2001/XMLSchema" xmlns:xsi="http://www.w3.org/2001/XMLSchema-instance" xmlns="http://www.boldonjames.com/2008/01/sie/internal/label" sislVersion="0" policy="82ad3a63-90ad-4a46-a3cb-757f4658e205" origin="userSelected">
  <element uid="03e9b10b-a1f9-4a88-9630-476473f62285" value=""/>
  <element uid="7349a702-6462-4442-88eb-c64cd513835c" value=""/>
  <element uid="9036a7a1-5a4f-48d3-b24b-dfdab053dac9" value=""/>
</sisl>
</file>

<file path=customXml/itemProps1.xml><?xml version="1.0" encoding="utf-8"?>
<ds:datastoreItem xmlns:ds="http://schemas.openxmlformats.org/officeDocument/2006/customXml" ds:itemID="{5791622B-41BC-47FD-AA79-68F3AD3E5043}">
  <ds:schemaRefs>
    <ds:schemaRef ds:uri="http://schemas.microsoft.com/sharepoint/v3/contenttype/forms"/>
  </ds:schemaRefs>
</ds:datastoreItem>
</file>

<file path=customXml/itemProps2.xml><?xml version="1.0" encoding="utf-8"?>
<ds:datastoreItem xmlns:ds="http://schemas.openxmlformats.org/officeDocument/2006/customXml" ds:itemID="{E4FDABAF-D283-46DF-9F1B-3EB0BCF2E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6DA9F-6D81-45C4-89C4-7EB77718B956"/>
    <ds:schemaRef ds:uri="42fe046d-86dd-43d2-bdc0-8f834945f3f1"/>
    <ds:schemaRef ds:uri="9cc6da9f-6d81-45c4-89c4-7eb77718b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38A13C-0A13-48A0-87C9-2F63F0787703}">
  <ds:schemaRefs>
    <ds:schemaRef ds:uri="http://purl.org/dc/term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9cc6da9f-6d81-45c4-89c4-7eb77718b956"/>
    <ds:schemaRef ds:uri="42fe046d-86dd-43d2-bdc0-8f834945f3f1"/>
    <ds:schemaRef ds:uri="9CC6DA9F-6D81-45C4-89C4-7EB77718B956"/>
  </ds:schemaRefs>
</ds:datastoreItem>
</file>

<file path=customXml/itemProps4.xml><?xml version="1.0" encoding="utf-8"?>
<ds:datastoreItem xmlns:ds="http://schemas.openxmlformats.org/officeDocument/2006/customXml" ds:itemID="{0B188920-D03C-4EF0-A80F-A37F9D88C1E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8597</Words>
  <Application>Microsoft Office PowerPoint</Application>
  <PresentationFormat>Widescreen</PresentationFormat>
  <Paragraphs>1243</Paragraphs>
  <Slides>48</Slides>
  <Notes>48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48</vt:i4>
      </vt:variant>
    </vt:vector>
  </HeadingPairs>
  <TitlesOfParts>
    <vt:vector size="60" baseType="lpstr">
      <vt:lpstr>AppleSymbols</vt:lpstr>
      <vt:lpstr>Arial</vt:lpstr>
      <vt:lpstr>Calibri</vt:lpstr>
      <vt:lpstr>Calibri Light</vt:lpstr>
      <vt:lpstr>Courier New</vt:lpstr>
      <vt:lpstr>Symbol</vt:lpstr>
      <vt:lpstr>Verdana</vt:lpstr>
      <vt:lpstr>Wingdings</vt:lpstr>
      <vt:lpstr>Office Theme</vt:lpstr>
      <vt:lpstr>3_Default Design</vt:lpstr>
      <vt:lpstr>4_Default Design</vt:lpstr>
      <vt:lpstr>Custom Design</vt:lpstr>
      <vt:lpstr>PowerPoint Presentation</vt:lpstr>
      <vt:lpstr>Eine frühere Fragilitätsfraktur ist neben anderen Risikofaktoren ein wichtiger Prädiktor für das künftige Frakturrisiko</vt:lpstr>
      <vt:lpstr>Alter: einer der wichtigsten Risikofaktoren</vt:lpstr>
      <vt:lpstr>Therapieoptionen und Targets der Osteoporosetherapie</vt:lpstr>
      <vt:lpstr>Wirkung Denosumab versus Bisphosphonate</vt:lpstr>
      <vt:lpstr>Wirkweise von Osteoporosetherapeutika</vt:lpstr>
      <vt:lpstr>Risikoreduktion für Wirbelkörperfrakturen verschiedener Osteoporosetherapeutika*</vt:lpstr>
      <vt:lpstr>Metaanalyse der Frakturwirksamkeit von Osteoporosetherapeutika</vt:lpstr>
      <vt:lpstr>Metaanalysen zur Effizienz von Osteoporosetherapeutika</vt:lpstr>
      <vt:lpstr>10 Jahre Denosumab-Behandlung bei postmenopausalen Frauen mit Osteoporose: Ergebnisse der FREEDOM-Verlängerung</vt:lpstr>
      <vt:lpstr>Veränderung der Knochenmineraldichte über 10 Jahre</vt:lpstr>
      <vt:lpstr>Jährliche Inzidenz neuer vertebraler und nonvertebraler Frakturen – Langzeitgruppe</vt:lpstr>
      <vt:lpstr>Hochrisikopatienten profitieren am meisten von Denosumab</vt:lpstr>
      <vt:lpstr>Wirksamkeit und Sicherheit bei Umstellung auf Denosumab</vt:lpstr>
      <vt:lpstr>Wirksamkeit und Sicherheit bei Umstellung auf Denosumab</vt:lpstr>
      <vt:lpstr>Vergleich der Wirkung einer Umstellung von oralen BP auf Dmab oder ZOL</vt:lpstr>
      <vt:lpstr>Die BMD stieg in 12 Monaten an allen Lokalisationen unter Denosumab signifikant stärker an als unter Zoledronat</vt:lpstr>
      <vt:lpstr>Untersuchung der Wirkung der Sequenztherapie Teriparatid → Denosumab bzw. Denosumab → Teriparatid</vt:lpstr>
      <vt:lpstr>Die Umstellung von Denosumab zu TPTD führte zu einem akuten BMD-Verlust an der Gesamthüfte und am Schenkelhals</vt:lpstr>
      <vt:lpstr>Vergleich der BMD-Änderung unter Teriparatid bzw. Denosumab bei BP-vorbehandelten Patienten</vt:lpstr>
      <vt:lpstr>Vergleich der BMD-Änderung unter Teriparatid bzw. Denosumab bei BP-vorbehandelten Patienten</vt:lpstr>
      <vt:lpstr>Therapiepause bei Osteoporose – ja oder nein?</vt:lpstr>
      <vt:lpstr>Therapiepause bei Osteoporose – ja oder nein?</vt:lpstr>
      <vt:lpstr>Bei Bisphosphonaten ist eine Therapiepause bei manchen Patienten möglich</vt:lpstr>
      <vt:lpstr>Vertebrale Frakturen nach Absetzen von Denosumab: eine Post-hoc-Analyse der FREEDOM-Studie</vt:lpstr>
      <vt:lpstr>Vertebrale Frakturen nach Absetzen von Denosumab: eine Post-hoc-Analyse der FREEDOM-Studie</vt:lpstr>
      <vt:lpstr>Vertebrale Frakturen nach Absetzen von Denosumab: eine Post-hoc-Analyse der FREEDOM-Studie</vt:lpstr>
      <vt:lpstr>Medikamentöse Osteoporosetherapie: Dauer und Management nach Therapieabbruch </vt:lpstr>
      <vt:lpstr>Medikamentöse Osteoporosetherapie: Dauer und Management nach Therapieabbruch</vt:lpstr>
      <vt:lpstr>Empfehlungen zur Osteoporose-Therapie basierend auf dem Fakturrisiko laut SVGO</vt:lpstr>
      <vt:lpstr>Neuste Richtlinienaktualisierungen wurden hinsichtlich des Frakturrisikos harmonisiert</vt:lpstr>
      <vt:lpstr>Richtlinien zum Management von postmenopausaler Osteoporose: AACE-Guidelines (USA, aktualisiert 2020) </vt:lpstr>
      <vt:lpstr>Abbruch der Denosumab-Therapie bei Osteoporose</vt:lpstr>
      <vt:lpstr>Abbruch der Denosumab-Therapie bei Osteoporose</vt:lpstr>
      <vt:lpstr>Empfehlungen der ECTS zur Anschlusstherapie nach Denosumab (Stand 2020)</vt:lpstr>
      <vt:lpstr>Empfehlung der Endocrine Society: Algorithmus zur Behandlung der  postmenopausalen Osteoporose </vt:lpstr>
      <vt:lpstr>Bisphosphonat-Folgetherapie nach dem Absetzen von Denosumab</vt:lpstr>
      <vt:lpstr>Evaluierung der Wirkung von einer Zoledronat-Dosis nach Erreichen osteopenischer Werte im Vergleich zu 2 zusätzlichen Dosen Denosumab</vt:lpstr>
      <vt:lpstr>Eine Zoledronat-Dosis 6 Monate nach Absetzen von Denosumab erhielt bei postmenopausalen Frauen mit Osteopenie die BMD an Wirbelsäule und Hüfte über 1 Jahr</vt:lpstr>
      <vt:lpstr>Eine Zoledronat-Dosis stabilisierte Knochenumbaumarker für 12 Monate</vt:lpstr>
      <vt:lpstr>Die unter Denosumab gewonnene Knochenmasse kann bei postmenopausalen Frauen teilweise durch eine einzelne Zoledronat-Infusion aufrechterhalten werden</vt:lpstr>
      <vt:lpstr>Die unter Denosumab gewonnene Knochenmasse kann bei postmenopausalen Frauen teilweise durch eine einzelne Zoledronat-Infusion aufrechterhalten werden</vt:lpstr>
      <vt:lpstr>Individuelle Langzeit- und Sequenztherapie nach Schmidmaier</vt:lpstr>
      <vt:lpstr>Osteoporosemedikation für ältere Menschen laut FORTA „unverzichtbar“</vt:lpstr>
      <vt:lpstr>Inzidenz von Niereninsuffizienz nach Altersgruppe</vt:lpstr>
      <vt:lpstr>Frakturrisiko bei chronischer Nierenkrankheit</vt:lpstr>
      <vt:lpstr>Frakturrisiko bei chronischer Nierenkrankheit</vt:lpstr>
      <vt:lpstr>Frakturrisiko bei chronischer Nierenkrankheit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Sequenzen in der Osteoporose-Therapie</dc:title>
  <dc:creator>Rustemeier, Julia</dc:creator>
  <cp:keywords>*$%IU-*$%GenBus</cp:keywords>
  <cp:lastModifiedBy>Jasmin</cp:lastModifiedBy>
  <cp:revision>680</cp:revision>
  <cp:lastPrinted>2021-01-29T18:16:17Z</cp:lastPrinted>
  <dcterms:created xsi:type="dcterms:W3CDTF">2020-07-16T07:06:20Z</dcterms:created>
  <dcterms:modified xsi:type="dcterms:W3CDTF">2021-08-04T12:26:23Z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176661f6-6608-4e56-985e-65f04e6adf53</vt:lpwstr>
  </property>
  <property fmtid="{D5CDD505-2E9C-101B-9397-08002B2CF9AE}" pid="3" name="bjSaver">
    <vt:lpwstr>5Ev4z/DYs/IFz2yR18n4e2hamff78A15</vt:lpwstr>
  </property>
  <property fmtid="{D5CDD505-2E9C-101B-9397-08002B2CF9AE}" pid="4" name="bjDocumentSecurityLabel">
    <vt:lpwstr>Internal Use Only - General Business</vt:lpwstr>
  </property>
  <property fmtid="{D5CDD505-2E9C-101B-9397-08002B2CF9AE}" pid="5" name="ContentTypeId">
    <vt:lpwstr>0x010100ECCDA1D4E2674448A0902ACE23E2F7F3</vt:lpwstr>
  </property>
  <property fmtid="{D5CDD505-2E9C-101B-9397-08002B2CF9AE}" pid="6" name="bjDocumentLabelXML">
    <vt:lpwstr>&lt;?xml version="1.0" encoding="us-ascii"?&gt;&lt;sisl xmlns:xsd="http://www.w3.org/2001/XMLSchema" xmlns:xsi="http://www.w3.org/2001/XMLSchema-instance" sislVersion="0" policy="82ad3a63-90ad-4a46-a3cb-757f4658e205" origin="userSelected" xmlns="http://www.boldonj</vt:lpwstr>
  </property>
  <property fmtid="{D5CDD505-2E9C-101B-9397-08002B2CF9AE}" pid="7" name="bjDocumentLabelXML-0">
    <vt:lpwstr>ames.com/2008/01/sie/internal/label"&gt;&lt;element uid="03e9b10b-a1f9-4a88-9630-476473f62285" value="" /&gt;&lt;element uid="7349a702-6462-4442-88eb-c64cd513835c" value="" /&gt;&lt;element uid="9036a7a1-5a4f-48d3-b24b-dfdab053dac9" value="" /&gt;&lt;/sisl&gt;</vt:lpwstr>
  </property>
</Properties>
</file>